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315" r:id="rId3"/>
    <p:sldId id="277" r:id="rId4"/>
    <p:sldId id="278" r:id="rId5"/>
    <p:sldId id="303" r:id="rId6"/>
    <p:sldId id="280" r:id="rId7"/>
    <p:sldId id="302" r:id="rId8"/>
    <p:sldId id="279" r:id="rId9"/>
    <p:sldId id="282" r:id="rId10"/>
    <p:sldId id="305" r:id="rId11"/>
    <p:sldId id="283" r:id="rId12"/>
    <p:sldId id="284" r:id="rId13"/>
    <p:sldId id="285" r:id="rId14"/>
    <p:sldId id="286" r:id="rId15"/>
    <p:sldId id="306" r:id="rId16"/>
    <p:sldId id="29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82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A40D5-BE05-4847-BDEC-9B58FD7D7D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DC7A03-6816-4572-ACE8-CA7C6BAADB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65D98-F02C-4601-A50B-85794D3FF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36C8-2C79-4599-AF7D-A574DD44084E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49414E-B0CA-4B1A-A329-6060A72E3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59DB0A-24CF-4A71-B50B-AA50FA6C3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2261-4B83-4A79-80DB-66EACD6C9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366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7C55A-8F53-428A-B935-7A1A34959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7ED550-0085-437E-9995-43A98E4D8C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A9AAF3-4E28-4A03-93B7-9C2B161ED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36C8-2C79-4599-AF7D-A574DD44084E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47EF2F-DFDB-4247-BF51-FE6144329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E2F16A-D9D8-48B4-835A-73FB7DEC1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2261-4B83-4A79-80DB-66EACD6C9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641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14CCD2-189F-4157-A41D-F325AFFBC9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412788-32A5-4214-8472-16F6C232CD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0544A7-8D1B-4B9D-BC00-0AEC584F7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36C8-2C79-4599-AF7D-A574DD44084E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D8B72-82EA-40C3-AFAD-130CC4C5C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8EA6E7-060E-410F-ACF7-2208EE52D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2261-4B83-4A79-80DB-66EACD6C9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2202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D48306-4DDC-4827-B277-2C979576D9FE}" type="datetimeFigureOut">
              <a:rPr kumimoji="0" lang="en-IN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16-10-2020</a:t>
            </a:fld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AE7B61-DC6A-4687-AC69-86092A22D137}" type="slidenum">
              <a:rPr kumimoji="0" lang="en-IN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14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D48306-4DDC-4827-B277-2C979576D9FE}" type="datetimeFigureOut">
              <a:rPr kumimoji="0" lang="en-IN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16-10-2020</a:t>
            </a:fld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AE7B61-DC6A-4687-AC69-86092A22D137}" type="slidenum">
              <a:rPr kumimoji="0" lang="en-IN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IN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5524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2438B-8F51-445E-8D9D-5EBCFA085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AEB7F9-2916-4EFC-BF22-B69FF8656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986C03-A715-45BF-BC16-E9B03DD60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36C8-2C79-4599-AF7D-A574DD44084E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A261B1-2838-411F-B5B2-98E1DD73D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EBEDC1-FE08-4745-B5F0-87F4B7359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2261-4B83-4A79-80DB-66EACD6C9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046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D8D2B-954C-4472-820D-44828DA33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CA598E-50B2-4384-8F0B-B734765D30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090518-3C19-47E9-A2D5-4D9FAF6DA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36C8-2C79-4599-AF7D-A574DD44084E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532AFF-9CC9-4AD8-A2A1-544522B70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2AF9BA-1202-49E4-87AF-E95C0BAF0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2261-4B83-4A79-80DB-66EACD6C9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084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6E38F-63FB-4411-94C8-B8BE93745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A5A2F-BE04-4447-BF61-FDE65C06B9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6B3084-7E35-4704-8D72-B2945993F6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00ECB4-1D78-4626-AB7B-D21653E72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36C8-2C79-4599-AF7D-A574DD44084E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FDAC49-4E38-4A88-8E42-3E7219B8F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D095C8-3E18-4D01-B227-2800D1BAB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2261-4B83-4A79-80DB-66EACD6C9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985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C88B1-D302-43F2-94B6-7E93CC042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25C87F-DE5D-42D7-91F7-9AA1A530D7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18224D-EB6C-4C59-AFD6-CFCB0414CD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238BB4-9522-42FC-9053-4571A34E7A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DD428B-92F2-4999-BDCD-828B03888C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7BD2E3-EC27-412B-929B-338FB36C0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36C8-2C79-4599-AF7D-A574DD44084E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24E5CE-C3C6-4DC2-85C7-6E1BAF1BB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0598C6-9E4C-4FA5-A886-5E8720252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2261-4B83-4A79-80DB-66EACD6C9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967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58EBE-2790-41DF-B5DA-DBF65E55D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8313A7-FD03-48A9-8A12-414F017F7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36C8-2C79-4599-AF7D-A574DD44084E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7BCBAC-814A-43D6-9EF5-30A347AF9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2B186E-5199-4A0E-A49B-57036BDFD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2261-4B83-4A79-80DB-66EACD6C9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236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472B48-DA36-4BD9-AE12-3F4B17F39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36C8-2C79-4599-AF7D-A574DD44084E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81C47B-3631-4D4B-9F34-848EC6B37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C2FEBB-9B74-4A2C-93E5-9CBE047C3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2261-4B83-4A79-80DB-66EACD6C9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173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8E8FC-0029-4AA2-9974-87672737F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389207-6E94-4BDD-A441-7D15D0E84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1C2BF4-9FF3-4048-BA3F-A1E6F8EB14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477999-E6EB-432D-B800-3C9B1D1FB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36C8-2C79-4599-AF7D-A574DD44084E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20EC34-DAAD-434F-841F-0EB0C2EC6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7777E0-75DA-4EFF-934F-4D6E230F7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2261-4B83-4A79-80DB-66EACD6C9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512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953CE-C2DA-48C2-887A-7E5F46BED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B1554B-AC7D-4853-8E2F-09E2025898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262D77-A619-4420-86C7-9DD9FCE12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56E1A1-6904-4DE4-829B-7423C2E1E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36C8-2C79-4599-AF7D-A574DD44084E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95451E-6296-4534-A6C5-D2E3E3157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183AA5-83E6-4C29-B195-2F427D7FA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2261-4B83-4A79-80DB-66EACD6C9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49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716655-1E90-404F-8AE4-B02EB5134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C92A46-FCE5-4FDA-A5C4-0B42E0EBDA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6FC03F-AC97-4C1D-ADAE-83EE52791F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136C8-2C79-4599-AF7D-A574DD44084E}" type="datetimeFigureOut">
              <a:rPr lang="en-US" smtClean="0"/>
              <a:t>10/16/2020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C65093-E7F2-4986-ABAB-337642046F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C69CC6-5FC2-4995-A12A-3549E6C281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52261-4B83-4A79-80DB-66EACD6C9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976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48306-4DDC-4827-B277-2C979576D9FE}" type="datetimeFigureOut">
              <a:rPr lang="en-IN" smtClean="0"/>
              <a:t>16-10-2020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7AE7B61-DC6A-4687-AC69-86092A22D13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24852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hordata" TargetMode="External"/><Relationship Id="rId7" Type="http://schemas.openxmlformats.org/officeDocument/2006/relationships/image" Target="../media/image2.jpg"/><Relationship Id="rId2" Type="http://schemas.openxmlformats.org/officeDocument/2006/relationships/hyperlink" Target="https://en.wikipedia.org/wiki/Animal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en.wikipedia.org/wiki/Notopteridae" TargetMode="External"/><Relationship Id="rId5" Type="http://schemas.openxmlformats.org/officeDocument/2006/relationships/hyperlink" Target="https://en.wikipedia.org/wiki/Osteoglossiformes" TargetMode="External"/><Relationship Id="rId4" Type="http://schemas.openxmlformats.org/officeDocument/2006/relationships/hyperlink" Target="https://en.wikipedia.org/wiki/Actinopterygii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outh_Asia" TargetMode="External"/><Relationship Id="rId2" Type="http://schemas.openxmlformats.org/officeDocument/2006/relationships/hyperlink" Target="https://en.wikipedia.org/wiki/Notopteridae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en.wikipedia.org/wiki/Species_complex" TargetMode="External"/><Relationship Id="rId5" Type="http://schemas.openxmlformats.org/officeDocument/2006/relationships/hyperlink" Target="https://en.wikipedia.org/wiki/Brackish_water" TargetMode="External"/><Relationship Id="rId4" Type="http://schemas.openxmlformats.org/officeDocument/2006/relationships/hyperlink" Target="https://en.wikipedia.org/wiki/Southeast_Asia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nal_fin" TargetMode="External"/><Relationship Id="rId2" Type="http://schemas.openxmlformats.org/officeDocument/2006/relationships/hyperlink" Target="https://en.wikipedia.org/wiki/Caudal_fin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en.wikipedia.org/wiki/Dorsal_fin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Pharynx" TargetMode="Externa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hordate" TargetMode="External"/><Relationship Id="rId2" Type="http://schemas.openxmlformats.org/officeDocument/2006/relationships/hyperlink" Target="https://en.wikipedia.org/wiki/Animal" TargetMode="Externa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jpg"/><Relationship Id="rId5" Type="http://schemas.openxmlformats.org/officeDocument/2006/relationships/hyperlink" Target="https://en.wikipedia.org/wiki/Eel" TargetMode="External"/><Relationship Id="rId4" Type="http://schemas.openxmlformats.org/officeDocument/2006/relationships/hyperlink" Target="https://en.wikipedia.org/wiki/Actinopterygii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ctinopterygii" TargetMode="External"/><Relationship Id="rId2" Type="http://schemas.openxmlformats.org/officeDocument/2006/relationships/hyperlink" Target="https://en.wikipedia.org/wiki/Family_(biology)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en.wikipedia.org/wiki/Extant_taxon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Catadromous" TargetMode="Externa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E604995-AD8C-405C-843D-A34B2995E2A6}"/>
              </a:ext>
            </a:extLst>
          </p:cNvPr>
          <p:cNvSpPr txBox="1"/>
          <p:nvPr/>
        </p:nvSpPr>
        <p:spPr>
          <a:xfrm>
            <a:off x="2383655" y="1621939"/>
            <a:ext cx="6098958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 Aquatic specimens adaptations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4408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03F28-0246-4D98-BD99-428337573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0" u="none" strike="noStrike" baseline="0" dirty="0" err="1">
                <a:solidFill>
                  <a:srgbClr val="C00000"/>
                </a:solidFill>
                <a:latin typeface="Arial Black" panose="020B0A04020102020204" pitchFamily="34" charset="0"/>
              </a:rPr>
              <a:t>Notopterus</a:t>
            </a:r>
            <a:endParaRPr lang="en-IN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C0AC5BC-BBF4-4ED9-B724-47F54B936CA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405570" y="2127466"/>
          <a:ext cx="3690430" cy="3785061"/>
        </p:xfrm>
        <a:graphic>
          <a:graphicData uri="http://schemas.openxmlformats.org/drawingml/2006/table">
            <a:tbl>
              <a:tblPr/>
              <a:tblGrid>
                <a:gridCol w="1845215">
                  <a:extLst>
                    <a:ext uri="{9D8B030D-6E8A-4147-A177-3AD203B41FA5}">
                      <a16:colId xmlns:a16="http://schemas.microsoft.com/office/drawing/2014/main" val="929252394"/>
                    </a:ext>
                  </a:extLst>
                </a:gridCol>
                <a:gridCol w="1845215">
                  <a:extLst>
                    <a:ext uri="{9D8B030D-6E8A-4147-A177-3AD203B41FA5}">
                      <a16:colId xmlns:a16="http://schemas.microsoft.com/office/drawing/2014/main" val="3191688861"/>
                    </a:ext>
                  </a:extLst>
                </a:gridCol>
              </a:tblGrid>
              <a:tr h="464832"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>
                          <a:effectLst/>
                        </a:rPr>
                        <a:t>Kingdom:</a:t>
                      </a:r>
                    </a:p>
                  </a:txBody>
                  <a:tcPr marL="76339" marR="76339" marT="38170" marB="38170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 u="none" strike="noStrike">
                          <a:solidFill>
                            <a:srgbClr val="0B0080"/>
                          </a:solidFill>
                          <a:effectLst/>
                          <a:hlinkClick r:id="rId2" tooltip="Animal"/>
                        </a:rPr>
                        <a:t>Animalia</a:t>
                      </a:r>
                      <a:endParaRPr lang="en-IN" sz="1500">
                        <a:effectLst/>
                      </a:endParaRPr>
                    </a:p>
                  </a:txBody>
                  <a:tcPr marL="76339" marR="76339" marT="38170" marB="38170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999482"/>
                  </a:ext>
                </a:extLst>
              </a:tr>
              <a:tr h="464832"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>
                          <a:effectLst/>
                        </a:rPr>
                        <a:t>Phylum:</a:t>
                      </a:r>
                    </a:p>
                  </a:txBody>
                  <a:tcPr marL="76339" marR="76339" marT="38170" marB="38170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 u="none" strike="noStrike">
                          <a:solidFill>
                            <a:srgbClr val="0B0080"/>
                          </a:solidFill>
                          <a:effectLst/>
                          <a:hlinkClick r:id="rId3" tooltip="Chordata"/>
                        </a:rPr>
                        <a:t>Chordata</a:t>
                      </a:r>
                      <a:endParaRPr lang="en-IN" sz="1500">
                        <a:effectLst/>
                      </a:endParaRPr>
                    </a:p>
                  </a:txBody>
                  <a:tcPr marL="76339" marR="76339" marT="38170" marB="38170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626286"/>
                  </a:ext>
                </a:extLst>
              </a:tr>
              <a:tr h="664046"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>
                          <a:effectLst/>
                        </a:rPr>
                        <a:t>Class:</a:t>
                      </a:r>
                    </a:p>
                  </a:txBody>
                  <a:tcPr marL="76339" marR="76339" marT="38170" marB="38170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 u="none" strike="noStrike" dirty="0">
                          <a:solidFill>
                            <a:srgbClr val="0B0080"/>
                          </a:solidFill>
                          <a:effectLst/>
                          <a:hlinkClick r:id="rId4" tooltip="Actinopterygii"/>
                        </a:rPr>
                        <a:t>Actinopterygii</a:t>
                      </a:r>
                      <a:endParaRPr lang="en-IN" sz="1500" dirty="0">
                        <a:effectLst/>
                      </a:endParaRPr>
                    </a:p>
                  </a:txBody>
                  <a:tcPr marL="76339" marR="76339" marT="38170" marB="38170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6395399"/>
                  </a:ext>
                </a:extLst>
              </a:tr>
              <a:tr h="863259"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>
                          <a:effectLst/>
                        </a:rPr>
                        <a:t>Order:</a:t>
                      </a:r>
                    </a:p>
                  </a:txBody>
                  <a:tcPr marL="76339" marR="76339" marT="38170" marB="38170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 u="none" strike="noStrike">
                          <a:solidFill>
                            <a:srgbClr val="0B0080"/>
                          </a:solidFill>
                          <a:effectLst/>
                          <a:hlinkClick r:id="rId5" tooltip="Osteoglossiformes"/>
                        </a:rPr>
                        <a:t>Osteoglossiformes</a:t>
                      </a:r>
                      <a:endParaRPr lang="en-IN" sz="1500">
                        <a:effectLst/>
                      </a:endParaRPr>
                    </a:p>
                  </a:txBody>
                  <a:tcPr marL="76339" marR="76339" marT="38170" marB="38170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631949"/>
                  </a:ext>
                </a:extLst>
              </a:tr>
              <a:tr h="664046"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>
                          <a:effectLst/>
                        </a:rPr>
                        <a:t>Family:</a:t>
                      </a:r>
                    </a:p>
                  </a:txBody>
                  <a:tcPr marL="76339" marR="76339" marT="38170" marB="38170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 u="none" strike="noStrike">
                          <a:solidFill>
                            <a:srgbClr val="0B0080"/>
                          </a:solidFill>
                          <a:effectLst/>
                          <a:hlinkClick r:id="rId6" tooltip="Notopteridae"/>
                        </a:rPr>
                        <a:t>Notopteridae</a:t>
                      </a:r>
                      <a:endParaRPr lang="en-IN" sz="1500">
                        <a:effectLst/>
                      </a:endParaRPr>
                    </a:p>
                  </a:txBody>
                  <a:tcPr marL="76339" marR="76339" marT="38170" marB="38170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516089"/>
                  </a:ext>
                </a:extLst>
              </a:tr>
              <a:tr h="664046"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>
                          <a:effectLst/>
                        </a:rPr>
                        <a:t>Genus:</a:t>
                      </a:r>
                    </a:p>
                  </a:txBody>
                  <a:tcPr marL="76339" marR="76339" marT="38170" marB="38170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 b="1" i="1" dirty="0" err="1">
                          <a:effectLst/>
                        </a:rPr>
                        <a:t>Notopterus</a:t>
                      </a:r>
                      <a:endParaRPr lang="en-IN" sz="1500" dirty="0">
                        <a:effectLst/>
                      </a:endParaRPr>
                    </a:p>
                  </a:txBody>
                  <a:tcPr marL="76339" marR="76339" marT="38170" marB="38170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35955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C78EF4AF-B269-4C94-ABD1-2BF732E1899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8083" y="2454167"/>
            <a:ext cx="3690429" cy="2810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245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F3262-6579-40C3-B9EF-B78697895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44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Habitat / Food source</a:t>
            </a:r>
            <a:br>
              <a:rPr lang="en-IN" sz="44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F012A-AD88-424F-8214-9871839FE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61094"/>
            <a:ext cx="8596668" cy="3880773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IN" sz="320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The bronze featherback (</a:t>
            </a:r>
            <a:r>
              <a:rPr lang="en-IN" sz="3200" i="1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Notopterus</a:t>
            </a:r>
            <a:r>
              <a:rPr lang="en-IN" sz="3200" i="1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N" sz="3200" i="1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notopterus</a:t>
            </a:r>
            <a:r>
              <a:rPr lang="en-IN" sz="320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) is a fish in family </a:t>
            </a:r>
            <a:r>
              <a:rPr lang="en-IN" sz="3200" i="0" u="none" strike="noStrike" dirty="0" err="1">
                <a:solidFill>
                  <a:srgbClr val="002060"/>
                </a:solidFill>
                <a:effectLst/>
                <a:latin typeface="Arial" panose="020B0604020202020204" pitchFamily="34" charset="0"/>
                <a:hlinkClick r:id="rId2" tooltip="Notopterida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Notopteridae</a:t>
            </a:r>
            <a:r>
              <a:rPr lang="en-IN" sz="320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 found in </a:t>
            </a:r>
            <a:r>
              <a:rPr lang="en-IN" sz="320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  <a:hlinkClick r:id="rId3" tooltip="South Asi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South</a:t>
            </a:r>
            <a:r>
              <a:rPr lang="en-IN" sz="320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 and </a:t>
            </a:r>
            <a:r>
              <a:rPr lang="en-IN" sz="320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  <a:hlinkClick r:id="rId4" tooltip="Southeast Asi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Southeast Asia</a:t>
            </a:r>
            <a:r>
              <a:rPr lang="en-IN" sz="320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IN" sz="320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 Although primarily found in fresh water, it has been known to enter </a:t>
            </a:r>
            <a:r>
              <a:rPr lang="en-IN" sz="320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  <a:hlinkClick r:id="rId5" tooltip="Brackish wate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brackish water</a:t>
            </a:r>
            <a:r>
              <a:rPr lang="en-IN" sz="320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. </a:t>
            </a:r>
          </a:p>
          <a:p>
            <a:pPr algn="just">
              <a:lnSpc>
                <a:spcPct val="150000"/>
              </a:lnSpc>
            </a:pPr>
            <a:r>
              <a:rPr lang="en-IN" sz="320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At present it is the only member of its genus, but as currently defined it is likely a </a:t>
            </a:r>
            <a:r>
              <a:rPr lang="en-IN" sz="320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  <a:hlinkClick r:id="rId6" tooltip="Species complex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species complex</a:t>
            </a:r>
            <a:r>
              <a:rPr lang="en-IN" sz="320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.</a:t>
            </a:r>
            <a:endParaRPr lang="en-IN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284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8FAFE-17AD-4D46-9F5B-989A0D143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Body structure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781D91-AF24-4EF7-805F-165E6A402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8435802" cy="5047463"/>
          </a:xfrm>
        </p:spPr>
        <p:txBody>
          <a:bodyPr>
            <a:noAutofit/>
          </a:bodyPr>
          <a:lstStyle/>
          <a:p>
            <a:pPr algn="just">
              <a:lnSpc>
                <a:spcPct val="160000"/>
              </a:lnSpc>
            </a:pPr>
            <a:r>
              <a:rPr lang="en-US" sz="28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Featherbacks have slender, elongated, bodies, giving them a knife-like appearance. </a:t>
            </a:r>
          </a:p>
          <a:p>
            <a:pPr algn="just">
              <a:lnSpc>
                <a:spcPct val="160000"/>
              </a:lnSpc>
            </a:pPr>
            <a:r>
              <a:rPr lang="en-US" sz="28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The </a:t>
            </a:r>
            <a:r>
              <a:rPr lang="en-US" sz="2800" b="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  <a:hlinkClick r:id="rId2" tooltip="Caudal fi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caudal fin</a:t>
            </a:r>
            <a:r>
              <a:rPr lang="en-US" sz="28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 is small and fused with the </a:t>
            </a:r>
            <a:r>
              <a:rPr lang="en-US" sz="2800" b="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  <a:hlinkClick r:id="rId3" tooltip="Anal fi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anal fin</a:t>
            </a:r>
            <a:r>
              <a:rPr lang="en-US" sz="28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, which runs most of the length of the body. Where present, the </a:t>
            </a:r>
            <a:r>
              <a:rPr lang="en-US" sz="2800" b="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  <a:hlinkClick r:id="rId4" tooltip="Dorsal fi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dorsal fin</a:t>
            </a:r>
            <a:r>
              <a:rPr lang="en-US" sz="28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 is small and narrow, giving rise to the common name of "featherback". </a:t>
            </a:r>
            <a:endParaRPr lang="en-IN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579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12E8D4C-E6D4-419C-9D6C-3E91A67BB1FF}"/>
              </a:ext>
            </a:extLst>
          </p:cNvPr>
          <p:cNvSpPr txBox="1"/>
          <p:nvPr/>
        </p:nvSpPr>
        <p:spPr>
          <a:xfrm>
            <a:off x="488272" y="842715"/>
            <a:ext cx="8735627" cy="51725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 fish swims by holding its body rigid and rippling the anal fin to propel itself forward or backwards.</a:t>
            </a:r>
          </a:p>
          <a:p>
            <a:pPr marL="457200" marR="0" lvl="0" indent="-45720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Notopterids have specialized swim bladders.</a:t>
            </a:r>
          </a:p>
          <a:p>
            <a:pPr marL="457200" marR="0" lvl="0" indent="-45720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The organ extends throughout the body and even into the fins in some cases. </a:t>
            </a:r>
          </a:p>
          <a:p>
            <a:pPr marL="457200" marR="0" lvl="0" indent="-45720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4528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D98039B-9BC7-4F06-BF6F-703BA46C5710}"/>
              </a:ext>
            </a:extLst>
          </p:cNvPr>
          <p:cNvSpPr txBox="1"/>
          <p:nvPr/>
        </p:nvSpPr>
        <p:spPr>
          <a:xfrm>
            <a:off x="426128" y="1278386"/>
            <a:ext cx="8864353" cy="36944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Although the swim bladder is not highly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vascularised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it can absorb oxygen from air and also functions to produce sound by squeezing air through a narrow passage into the 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2" tooltip="Pharynx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pharynx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786935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A9C87E8-866E-4AFA-8525-2FC487947FA6}"/>
              </a:ext>
            </a:extLst>
          </p:cNvPr>
          <p:cNvSpPr txBox="1"/>
          <p:nvPr/>
        </p:nvSpPr>
        <p:spPr>
          <a:xfrm>
            <a:off x="2352581" y="2139518"/>
            <a:ext cx="580599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Thank you</a:t>
            </a:r>
            <a:endParaRPr kumimoji="0" lang="en-IN" sz="8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2161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8CA32-AA36-4934-B415-560369AA8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096" y="382881"/>
            <a:ext cx="10515600" cy="1325563"/>
          </a:xfrm>
        </p:spPr>
        <p:txBody>
          <a:bodyPr>
            <a:normAutofit/>
          </a:bodyPr>
          <a:lstStyle/>
          <a:p>
            <a:r>
              <a:rPr lang="en-IN" sz="4000" b="0" u="none" strike="noStrike" baseline="0" dirty="0">
                <a:solidFill>
                  <a:srgbClr val="C00000"/>
                </a:solidFill>
                <a:latin typeface="Arial Black" panose="020B0A04020102020204" pitchFamily="34" charset="0"/>
              </a:rPr>
              <a:t>Anguilla</a:t>
            </a:r>
            <a:endParaRPr lang="en-IN" sz="4000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96BF78B-9AEB-43A7-95D0-2B75B8D6100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272466" y="2024108"/>
          <a:ext cx="3710868" cy="3444535"/>
        </p:xfrm>
        <a:graphic>
          <a:graphicData uri="http://schemas.openxmlformats.org/drawingml/2006/table">
            <a:tbl>
              <a:tblPr/>
              <a:tblGrid>
                <a:gridCol w="1855434">
                  <a:extLst>
                    <a:ext uri="{9D8B030D-6E8A-4147-A177-3AD203B41FA5}">
                      <a16:colId xmlns:a16="http://schemas.microsoft.com/office/drawing/2014/main" val="1880068494"/>
                    </a:ext>
                  </a:extLst>
                </a:gridCol>
                <a:gridCol w="1855434">
                  <a:extLst>
                    <a:ext uri="{9D8B030D-6E8A-4147-A177-3AD203B41FA5}">
                      <a16:colId xmlns:a16="http://schemas.microsoft.com/office/drawing/2014/main" val="3297115363"/>
                    </a:ext>
                  </a:extLst>
                </a:gridCol>
              </a:tblGrid>
              <a:tr h="484113"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 u="none" dirty="0">
                          <a:effectLst/>
                        </a:rPr>
                        <a:t>Kingdom:</a:t>
                      </a:r>
                    </a:p>
                  </a:txBody>
                  <a:tcPr marL="76339" marR="76339" marT="38170" marB="38170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 u="none" strike="noStrike">
                          <a:solidFill>
                            <a:srgbClr val="0B0080"/>
                          </a:solidFill>
                          <a:effectLst/>
                          <a:hlinkClick r:id="rId2" tooltip="Animal"/>
                        </a:rPr>
                        <a:t>Animalia</a:t>
                      </a:r>
                      <a:endParaRPr lang="en-IN" sz="1500" u="none">
                        <a:effectLst/>
                      </a:endParaRPr>
                    </a:p>
                  </a:txBody>
                  <a:tcPr marL="76339" marR="76339" marT="38170" marB="38170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37267"/>
                  </a:ext>
                </a:extLst>
              </a:tr>
              <a:tr h="484113"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 u="none">
                          <a:effectLst/>
                        </a:rPr>
                        <a:t>Phylum:</a:t>
                      </a:r>
                    </a:p>
                  </a:txBody>
                  <a:tcPr marL="76339" marR="76339" marT="38170" marB="38170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 u="none" strike="noStrike">
                          <a:solidFill>
                            <a:srgbClr val="0B0080"/>
                          </a:solidFill>
                          <a:effectLst/>
                          <a:hlinkClick r:id="rId3" tooltip="Chordate"/>
                        </a:rPr>
                        <a:t>Chordata</a:t>
                      </a:r>
                      <a:endParaRPr lang="en-IN" sz="1500" u="none">
                        <a:effectLst/>
                      </a:endParaRPr>
                    </a:p>
                  </a:txBody>
                  <a:tcPr marL="76339" marR="76339" marT="38170" marB="38170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7821830"/>
                  </a:ext>
                </a:extLst>
              </a:tr>
              <a:tr h="691589"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 u="none" dirty="0">
                          <a:effectLst/>
                        </a:rPr>
                        <a:t>Class:</a:t>
                      </a:r>
                    </a:p>
                  </a:txBody>
                  <a:tcPr marL="76339" marR="76339" marT="38170" marB="38170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 u="none" strike="noStrike" dirty="0">
                          <a:solidFill>
                            <a:srgbClr val="0B0080"/>
                          </a:solidFill>
                          <a:effectLst/>
                          <a:hlinkClick r:id="rId4" tooltip="Actinopterygii"/>
                        </a:rPr>
                        <a:t>Actinopterygii</a:t>
                      </a:r>
                      <a:endParaRPr lang="en-IN" sz="1500" u="none" dirty="0">
                        <a:effectLst/>
                      </a:endParaRPr>
                    </a:p>
                  </a:txBody>
                  <a:tcPr marL="76339" marR="76339" marT="38170" marB="38170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434848"/>
                  </a:ext>
                </a:extLst>
              </a:tr>
              <a:tr h="691589"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 u="none">
                          <a:effectLst/>
                        </a:rPr>
                        <a:t>Order:</a:t>
                      </a:r>
                    </a:p>
                  </a:txBody>
                  <a:tcPr marL="76339" marR="76339" marT="38170" marB="38170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 u="none" strike="noStrike">
                          <a:solidFill>
                            <a:srgbClr val="0B0080"/>
                          </a:solidFill>
                          <a:effectLst/>
                          <a:hlinkClick r:id="rId5" tooltip="Eel"/>
                        </a:rPr>
                        <a:t>Anguilliformes</a:t>
                      </a:r>
                      <a:endParaRPr lang="en-IN" sz="1500" u="none">
                        <a:effectLst/>
                      </a:endParaRPr>
                    </a:p>
                  </a:txBody>
                  <a:tcPr marL="76339" marR="76339" marT="38170" marB="38170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403690"/>
                  </a:ext>
                </a:extLst>
              </a:tr>
              <a:tr h="609018"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 u="none">
                          <a:effectLst/>
                        </a:rPr>
                        <a:t>Family:</a:t>
                      </a:r>
                    </a:p>
                  </a:txBody>
                  <a:tcPr marL="76339" marR="76339" marT="38170" marB="38170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 b="1" u="none" dirty="0" err="1">
                          <a:effectLst/>
                        </a:rPr>
                        <a:t>Anguillidae</a:t>
                      </a:r>
                      <a:br>
                        <a:rPr lang="en-IN" sz="1500" u="none" dirty="0">
                          <a:effectLst/>
                        </a:rPr>
                      </a:br>
                      <a:endParaRPr lang="en-IN" sz="1500" u="none" dirty="0">
                        <a:effectLst/>
                      </a:endParaRPr>
                    </a:p>
                  </a:txBody>
                  <a:tcPr marL="76339" marR="76339" marT="38170" marB="38170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0137006"/>
                  </a:ext>
                </a:extLst>
              </a:tr>
              <a:tr h="484113"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 u="none" dirty="0">
                          <a:effectLst/>
                        </a:rPr>
                        <a:t>Genus:</a:t>
                      </a:r>
                    </a:p>
                  </a:txBody>
                  <a:tcPr marL="76339" marR="76339" marT="38170" marB="38170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500" b="1" i="1" u="none" dirty="0">
                          <a:effectLst/>
                        </a:rPr>
                        <a:t>Anguilla</a:t>
                      </a:r>
                      <a:endParaRPr lang="en-IN" sz="1500" u="none" dirty="0">
                        <a:effectLst/>
                      </a:endParaRPr>
                    </a:p>
                  </a:txBody>
                  <a:tcPr marL="76339" marR="76339" marT="38170" marB="38170">
                    <a:lnL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25338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52565274-B354-4117-A56E-2E35C8828C6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4256" y="2024109"/>
            <a:ext cx="5495278" cy="3444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365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619FB-3C31-4A6D-B09D-8CAA07AC3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5855" y="307759"/>
            <a:ext cx="8596668" cy="1320800"/>
          </a:xfrm>
        </p:spPr>
        <p:txBody>
          <a:bodyPr/>
          <a:lstStyle/>
          <a:p>
            <a:r>
              <a:rPr lang="en-IN" sz="44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Habitat / Food source</a:t>
            </a:r>
            <a:br>
              <a:rPr lang="en-IN" sz="44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673BB-54AA-4DBD-A486-62F5F5ACF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5855" y="1523783"/>
            <a:ext cx="8234778" cy="516997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320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The </a:t>
            </a:r>
            <a:r>
              <a:rPr lang="en-US" sz="320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Anguillidae</a:t>
            </a:r>
            <a:r>
              <a:rPr lang="en-US" sz="320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 are a </a:t>
            </a:r>
            <a:r>
              <a:rPr lang="en-US" sz="320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  <a:hlinkClick r:id="rId2" tooltip="Family (biology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family</a:t>
            </a:r>
            <a:r>
              <a:rPr lang="en-US" sz="320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 of </a:t>
            </a:r>
            <a:r>
              <a:rPr lang="en-US" sz="320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  <a:hlinkClick r:id="rId3" tooltip="Actinopterygi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ray-finned fish</a:t>
            </a:r>
            <a:r>
              <a:rPr lang="en-US" sz="320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 that contains the freshwater eels. </a:t>
            </a:r>
          </a:p>
          <a:p>
            <a:pPr algn="just">
              <a:lnSpc>
                <a:spcPct val="150000"/>
              </a:lnSpc>
            </a:pPr>
            <a:r>
              <a:rPr lang="en-US" sz="320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Eighteen of the 19 </a:t>
            </a:r>
            <a:r>
              <a:rPr lang="en-US" sz="320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  <a:hlinkClick r:id="rId4" tooltip="Extant tax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extant</a:t>
            </a:r>
            <a:r>
              <a:rPr lang="en-US" sz="320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 species and six subspecies in this family are in the genus </a:t>
            </a:r>
            <a:r>
              <a:rPr lang="en-US" sz="3200" i="1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Anguilla</a:t>
            </a:r>
            <a:r>
              <a:rPr lang="en-US" sz="320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59282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B3D6E4D-4000-43EF-959F-18BFDC17A5A2}"/>
              </a:ext>
            </a:extLst>
          </p:cNvPr>
          <p:cNvSpPr txBox="1"/>
          <p:nvPr/>
        </p:nvSpPr>
        <p:spPr>
          <a:xfrm>
            <a:off x="665825" y="807868"/>
            <a:ext cx="8482613" cy="44337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They are elongated fish with snake-like bodies, their long dorsal, caudal and anal fins forming a continuous fringe. </a:t>
            </a:r>
          </a:p>
          <a:p>
            <a:pPr marL="457200" marR="0" lvl="0" indent="-45720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They are 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2" tooltip="Catadromou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catadromous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 fish, spending their adult lives in fresh water, but migrating to the ocean to breed. </a:t>
            </a: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2023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6C17E-79B4-49AA-B589-FDA8AB668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44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Habitat / Food source</a:t>
            </a:r>
            <a:br>
              <a:rPr lang="en-IN" sz="4400" b="0" i="0" dirty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1C160-6454-4A1B-AA0E-0A33F60E8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4732" y="2029812"/>
            <a:ext cx="8696417" cy="435133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32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Freshwater eels are aquatic and live in various habitats, including freshwater, estuaries, and saltwater/marine habitats, and occupy the roles of both predator and prey, and evidence has been found of nematode parasitism in some species. </a:t>
            </a:r>
          </a:p>
        </p:txBody>
      </p:sp>
    </p:spTree>
    <p:extLst>
      <p:ext uri="{BB962C8B-B14F-4D97-AF65-F5344CB8AC3E}">
        <p14:creationId xmlns:p14="http://schemas.microsoft.com/office/powerpoint/2010/main" val="3261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29B1F3F-2C05-47EE-9C17-1CF99E138183}"/>
              </a:ext>
            </a:extLst>
          </p:cNvPr>
          <p:cNvSpPr txBox="1"/>
          <p:nvPr/>
        </p:nvSpPr>
        <p:spPr>
          <a:xfrm>
            <a:off x="612559" y="532660"/>
            <a:ext cx="8535879" cy="44337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Some eel species have been observed consuming the eggs of predatory fish such as trout, aiding in population control in these systems.</a:t>
            </a:r>
          </a:p>
          <a:p>
            <a:pPr marL="285750" marR="0" lvl="0" indent="-28575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Juvenile eels occupy small spaces in between rocks, in crevices or mud. </a:t>
            </a: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4030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96BC9-A842-4924-AC4F-0EB1BB10D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Body structure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BB407-321D-4606-BBF1-B56E91AD4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047" y="1477010"/>
            <a:ext cx="9061470" cy="4923791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32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Adult freshwater eels are elongated with tubelike, snake-shaped bodies. </a:t>
            </a:r>
          </a:p>
          <a:p>
            <a:pPr algn="just">
              <a:lnSpc>
                <a:spcPct val="150000"/>
              </a:lnSpc>
            </a:pPr>
            <a:r>
              <a:rPr lang="en-US" sz="32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They have large, pointed heads and their dorsal fins are usually continuous with their caudal and anal fins, to form a fringe lining the posterior end of their bodies.</a:t>
            </a:r>
          </a:p>
          <a:p>
            <a:pPr algn="just">
              <a:lnSpc>
                <a:spcPct val="150000"/>
              </a:lnSpc>
            </a:pPr>
            <a:r>
              <a:rPr lang="en-US" sz="32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They have relatively well developed eyes and pectoral fins compared to saltwater eels that they use to navigate through river bottoms and shallow water. .</a:t>
            </a:r>
            <a:endParaRPr lang="en-IN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32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70004-8DC2-4104-A4CF-A025AEB6E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Body structure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A5C72C-8CD7-40C8-8BD8-8F019291B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393794"/>
            <a:ext cx="9088103" cy="5464205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Ventral lateral gill slits make up eighty-five percent of gas exchange and are highly efficient in converting between salt and freshwater. </a:t>
            </a:r>
          </a:p>
          <a:p>
            <a:pPr algn="just">
              <a:lnSpc>
                <a:spcPct val="150000"/>
              </a:lnSpc>
            </a:pPr>
            <a:r>
              <a:rPr lang="en-US" sz="24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This feature really separates the </a:t>
            </a:r>
            <a:r>
              <a:rPr lang="en-US" sz="2400" b="0" i="0" dirty="0" err="1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Anguillidae</a:t>
            </a:r>
            <a:r>
              <a:rPr lang="en-US" sz="24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, freshwater eels, from other eels who have internal gill chambers.  </a:t>
            </a:r>
          </a:p>
          <a:p>
            <a:pPr algn="just">
              <a:lnSpc>
                <a:spcPct val="150000"/>
              </a:lnSpc>
            </a:pPr>
            <a:r>
              <a:rPr lang="en-US" sz="2400" b="0" i="0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Since the dorsal, anal and caudal fins are fused there is no need for pelvic fins. Dorsal fin begins mid body creating a long continuous fin where in other species it begins more posterior and is not as prominent in length. </a:t>
            </a:r>
          </a:p>
          <a:p>
            <a:pPr algn="just">
              <a:lnSpc>
                <a:spcPct val="150000"/>
              </a:lnSpc>
            </a:pPr>
            <a:endParaRPr lang="en-IN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914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63D7423-9287-42B5-93EA-F0B7F4BB2DE9}"/>
              </a:ext>
            </a:extLst>
          </p:cNvPr>
          <p:cNvSpPr txBox="1"/>
          <p:nvPr/>
        </p:nvSpPr>
        <p:spPr>
          <a:xfrm>
            <a:off x="319596" y="461639"/>
            <a:ext cx="8828842" cy="51717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45720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Their body movement depends highly on undulation originating near the anterior axial end. </a:t>
            </a:r>
          </a:p>
          <a:p>
            <a:pPr marL="457200" marR="0" lvl="0" indent="-457200" algn="just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Due to the fins being fused we see a highly skilled swimmer amongst the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Anguillidae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which aids in migration and hunting/predation.</a:t>
            </a:r>
          </a:p>
        </p:txBody>
      </p:sp>
    </p:spTree>
    <p:extLst>
      <p:ext uri="{BB962C8B-B14F-4D97-AF65-F5344CB8AC3E}">
        <p14:creationId xmlns:p14="http://schemas.microsoft.com/office/powerpoint/2010/main" val="1403823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603</Words>
  <Application>Microsoft Office PowerPoint</Application>
  <PresentationFormat>Widescreen</PresentationFormat>
  <Paragraphs>58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Arial Black</vt:lpstr>
      <vt:lpstr>Calibri</vt:lpstr>
      <vt:lpstr>Calibri Light</vt:lpstr>
      <vt:lpstr>Trebuchet MS</vt:lpstr>
      <vt:lpstr>Wingdings 3</vt:lpstr>
      <vt:lpstr>Office Theme</vt:lpstr>
      <vt:lpstr>Facet</vt:lpstr>
      <vt:lpstr>PowerPoint Presentation</vt:lpstr>
      <vt:lpstr>Anguilla</vt:lpstr>
      <vt:lpstr>Habitat / Food source </vt:lpstr>
      <vt:lpstr>PowerPoint Presentation</vt:lpstr>
      <vt:lpstr>Habitat / Food source </vt:lpstr>
      <vt:lpstr>PowerPoint Presentation</vt:lpstr>
      <vt:lpstr>Body structure</vt:lpstr>
      <vt:lpstr>Body structure</vt:lpstr>
      <vt:lpstr>PowerPoint Presentation</vt:lpstr>
      <vt:lpstr>Notopterus</vt:lpstr>
      <vt:lpstr>Habitat / Food source </vt:lpstr>
      <vt:lpstr>Body structure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darshana kumari</dc:creator>
  <cp:lastModifiedBy>darshana kumari</cp:lastModifiedBy>
  <cp:revision>1</cp:revision>
  <dcterms:created xsi:type="dcterms:W3CDTF">2020-10-16T13:29:13Z</dcterms:created>
  <dcterms:modified xsi:type="dcterms:W3CDTF">2020-10-16T13:30:38Z</dcterms:modified>
</cp:coreProperties>
</file>