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7" r:id="rId5"/>
    <p:sldId id="258" r:id="rId6"/>
    <p:sldId id="261" r:id="rId7"/>
    <p:sldId id="263" r:id="rId8"/>
    <p:sldId id="266" r:id="rId9"/>
    <p:sldId id="259" r:id="rId10"/>
    <p:sldId id="262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929E-A460-4CCF-8C39-7877CE62ACC6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5B5D-0149-4D5E-A314-95EADC949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945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929E-A460-4CCF-8C39-7877CE62ACC6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5B5D-0149-4D5E-A314-95EADC949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887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929E-A460-4CCF-8C39-7877CE62ACC6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5B5D-0149-4D5E-A314-95EADC94960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309246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929E-A460-4CCF-8C39-7877CE62ACC6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5B5D-0149-4D5E-A314-95EADC949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94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929E-A460-4CCF-8C39-7877CE62ACC6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5B5D-0149-4D5E-A314-95EADC94960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51508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929E-A460-4CCF-8C39-7877CE62ACC6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5B5D-0149-4D5E-A314-95EADC949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5873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929E-A460-4CCF-8C39-7877CE62ACC6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5B5D-0149-4D5E-A314-95EADC949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0635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929E-A460-4CCF-8C39-7877CE62ACC6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5B5D-0149-4D5E-A314-95EADC949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684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929E-A460-4CCF-8C39-7877CE62ACC6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5B5D-0149-4D5E-A314-95EADC949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02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929E-A460-4CCF-8C39-7877CE62ACC6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5B5D-0149-4D5E-A314-95EADC949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570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929E-A460-4CCF-8C39-7877CE62ACC6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5B5D-0149-4D5E-A314-95EADC949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812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929E-A460-4CCF-8C39-7877CE62ACC6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5B5D-0149-4D5E-A314-95EADC949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281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929E-A460-4CCF-8C39-7877CE62ACC6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5B5D-0149-4D5E-A314-95EADC949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810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929E-A460-4CCF-8C39-7877CE62ACC6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5B5D-0149-4D5E-A314-95EADC949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827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929E-A460-4CCF-8C39-7877CE62ACC6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5B5D-0149-4D5E-A314-95EADC949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570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929E-A460-4CCF-8C39-7877CE62ACC6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5B5D-0149-4D5E-A314-95EADC949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053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2929E-A460-4CCF-8C39-7877CE62ACC6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6D05B5D-0149-4D5E-A314-95EADC949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902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Feliformia" TargetMode="External"/><Relationship Id="rId3" Type="http://schemas.openxmlformats.org/officeDocument/2006/relationships/hyperlink" Target="https://en.wikipedia.org/wiki/Taxonomy_(biology)" TargetMode="External"/><Relationship Id="rId7" Type="http://schemas.openxmlformats.org/officeDocument/2006/relationships/hyperlink" Target="https://en.wikipedia.org/wiki/Carnivora" TargetMode="External"/><Relationship Id="rId12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Mammal" TargetMode="External"/><Relationship Id="rId11" Type="http://schemas.openxmlformats.org/officeDocument/2006/relationships/hyperlink" Target="https://en.wikipedia.org/wiki/Acinonyx" TargetMode="External"/><Relationship Id="rId5" Type="http://schemas.openxmlformats.org/officeDocument/2006/relationships/hyperlink" Target="https://en.wikipedia.org/wiki/Chordate" TargetMode="External"/><Relationship Id="rId10" Type="http://schemas.openxmlformats.org/officeDocument/2006/relationships/hyperlink" Target="https://en.wikipedia.org/wiki/Felinae" TargetMode="External"/><Relationship Id="rId4" Type="http://schemas.openxmlformats.org/officeDocument/2006/relationships/hyperlink" Target="https://en.wikipedia.org/wiki/Animal" TargetMode="External"/><Relationship Id="rId9" Type="http://schemas.openxmlformats.org/officeDocument/2006/relationships/hyperlink" Target="https://en.wikipedia.org/wiki/Felida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Equidae" TargetMode="External"/><Relationship Id="rId3" Type="http://schemas.openxmlformats.org/officeDocument/2006/relationships/hyperlink" Target="https://en.wikipedia.org/wiki/Taxonomy_(biology)" TargetMode="External"/><Relationship Id="rId7" Type="http://schemas.openxmlformats.org/officeDocument/2006/relationships/hyperlink" Target="https://en.wikipedia.org/wiki/Odd-toed_ungulate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en.wikipedia.org/wiki/Mammal" TargetMode="External"/><Relationship Id="rId11" Type="http://schemas.openxmlformats.org/officeDocument/2006/relationships/image" Target="../media/image2.png"/><Relationship Id="rId5" Type="http://schemas.openxmlformats.org/officeDocument/2006/relationships/hyperlink" Target="https://en.wikipedia.org/wiki/Chordate" TargetMode="External"/><Relationship Id="rId10" Type="http://schemas.openxmlformats.org/officeDocument/2006/relationships/hyperlink" Target="https://en.wikipedia.org/wiki/Wild_horse" TargetMode="External"/><Relationship Id="rId4" Type="http://schemas.openxmlformats.org/officeDocument/2006/relationships/hyperlink" Target="https://en.wikipedia.org/wiki/Animal" TargetMode="External"/><Relationship Id="rId9" Type="http://schemas.openxmlformats.org/officeDocument/2006/relationships/hyperlink" Target="https://en.wikipedia.org/wiki/Equus_(genus)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Moschidae" TargetMode="External"/><Relationship Id="rId3" Type="http://schemas.openxmlformats.org/officeDocument/2006/relationships/hyperlink" Target="https://en.wikipedia.org/wiki/Taxonomy_(biology)" TargetMode="External"/><Relationship Id="rId7" Type="http://schemas.openxmlformats.org/officeDocument/2006/relationships/hyperlink" Target="https://en.wikipedia.org/wiki/Even-toed_ungulate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en.wikipedia.org/wiki/Mammal" TargetMode="External"/><Relationship Id="rId5" Type="http://schemas.openxmlformats.org/officeDocument/2006/relationships/hyperlink" Target="https://en.wikipedia.org/wiki/Chordate" TargetMode="External"/><Relationship Id="rId10" Type="http://schemas.openxmlformats.org/officeDocument/2006/relationships/image" Target="../media/image2.png"/><Relationship Id="rId4" Type="http://schemas.openxmlformats.org/officeDocument/2006/relationships/hyperlink" Target="https://en.wikipedia.org/wiki/Animal" TargetMode="External"/><Relationship Id="rId9" Type="http://schemas.openxmlformats.org/officeDocument/2006/relationships/hyperlink" Target="https://en.wikipedia.org/wiki/Musk_de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04029F7-1D39-46F9-BBF6-AC80CCC77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0343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CURSORIAL  ADAPTATIONS </a:t>
            </a:r>
          </a:p>
        </p:txBody>
      </p:sp>
    </p:spTree>
    <p:extLst>
      <p:ext uri="{BB962C8B-B14F-4D97-AF65-F5344CB8AC3E}">
        <p14:creationId xmlns:p14="http://schemas.microsoft.com/office/powerpoint/2010/main" val="3037234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D1F8583-73EC-4031-9AA9-7753AFB2BD6E}"/>
              </a:ext>
            </a:extLst>
          </p:cNvPr>
          <p:cNvSpPr txBox="1"/>
          <p:nvPr/>
        </p:nvSpPr>
        <p:spPr>
          <a:xfrm>
            <a:off x="783453" y="472421"/>
            <a:ext cx="7623701" cy="59131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200" b="0" i="0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</a:rPr>
              <a:t>Habit and habitat : 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200" b="0" i="0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</a:rPr>
              <a:t>Elusive, solitary and nocturnal, living very close to water. 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200" b="0" i="0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</a:rPr>
              <a:t>Good</a:t>
            </a:r>
            <a:r>
              <a:rPr 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</a:rPr>
              <a:t>swimmers. 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200" b="0" i="0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</a:rPr>
              <a:t>Prefer to live in high mountain forests and </a:t>
            </a:r>
            <a:r>
              <a:rPr lang="en-US" sz="3200" b="0" i="0" u="none" strike="noStrike" baseline="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bursh</a:t>
            </a:r>
            <a:r>
              <a:rPr lang="en-US" sz="3200" b="0" i="0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</a:rPr>
              <a:t> lands. 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200" b="0" i="0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</a:rPr>
              <a:t>Shy animals, active mainly at dusk and dawn.</a:t>
            </a:r>
          </a:p>
        </p:txBody>
      </p:sp>
    </p:spTree>
    <p:extLst>
      <p:ext uri="{BB962C8B-B14F-4D97-AF65-F5344CB8AC3E}">
        <p14:creationId xmlns:p14="http://schemas.microsoft.com/office/powerpoint/2010/main" val="4121338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150978A-9907-45AB-964F-EBB8663C8A3A}"/>
              </a:ext>
            </a:extLst>
          </p:cNvPr>
          <p:cNvSpPr txBox="1"/>
          <p:nvPr/>
        </p:nvSpPr>
        <p:spPr>
          <a:xfrm>
            <a:off x="783453" y="735925"/>
            <a:ext cx="8191870" cy="44354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200" b="0" i="0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</a:rPr>
              <a:t>Commonly called as Musk deer. 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200" b="0" i="0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</a:rPr>
              <a:t>Fore legs and hind legs well developed. 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200" b="0" i="0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</a:rPr>
              <a:t>Even-toed ruminants. 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200" b="0" i="0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</a:rPr>
              <a:t>Mature </a:t>
            </a:r>
            <a:r>
              <a:rPr lang="en-US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animals</a:t>
            </a:r>
            <a:r>
              <a:rPr lang="en-US" sz="3200" b="0" i="0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</a:rPr>
              <a:t> contain an abdominal musk gland which secretes a waxy substance, called as Kasturi, used in medicines and perfumes.</a:t>
            </a:r>
            <a:endParaRPr 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1814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67410CB-A80E-4D8B-A578-F22F86A9A582}"/>
              </a:ext>
            </a:extLst>
          </p:cNvPr>
          <p:cNvSpPr txBox="1"/>
          <p:nvPr/>
        </p:nvSpPr>
        <p:spPr>
          <a:xfrm flipH="1">
            <a:off x="2948718" y="2413337"/>
            <a:ext cx="44286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  <a:endParaRPr lang="en-IN" sz="6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002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A929ECF-1700-4FB3-A3CB-480334FCC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Acinonyx jubatus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3D7BD55-5CEB-499F-A4A3-EDBF1BD7E3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0902" y="2295846"/>
            <a:ext cx="3773010" cy="3114414"/>
          </a:xfr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B1D725B-09A0-40B1-B3EE-B871E593D2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136447"/>
              </p:ext>
            </p:extLst>
          </p:nvPr>
        </p:nvGraphicFramePr>
        <p:xfrm>
          <a:off x="1038687" y="1970843"/>
          <a:ext cx="3080552" cy="3764420"/>
        </p:xfrm>
        <a:graphic>
          <a:graphicData uri="http://schemas.openxmlformats.org/drawingml/2006/table">
            <a:tbl>
              <a:tblPr/>
              <a:tblGrid>
                <a:gridCol w="1540276">
                  <a:extLst>
                    <a:ext uri="{9D8B030D-6E8A-4147-A177-3AD203B41FA5}">
                      <a16:colId xmlns:a16="http://schemas.microsoft.com/office/drawing/2014/main" val="967909176"/>
                    </a:ext>
                  </a:extLst>
                </a:gridCol>
                <a:gridCol w="1540276">
                  <a:extLst>
                    <a:ext uri="{9D8B030D-6E8A-4147-A177-3AD203B41FA5}">
                      <a16:colId xmlns:a16="http://schemas.microsoft.com/office/drawing/2014/main" val="3913390838"/>
                    </a:ext>
                  </a:extLst>
                </a:gridCol>
              </a:tblGrid>
              <a:tr h="376442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solidFill>
                            <a:srgbClr val="0B0080"/>
                          </a:solidFill>
                          <a:effectLst/>
                          <a:hlinkClick r:id="rId3" tooltip="Taxonomy (biology)"/>
                        </a:rPr>
                        <a:t>Scientific classification</a:t>
                      </a:r>
                      <a:endParaRPr lang="en-US" sz="1200">
                        <a:effectLst/>
                      </a:endParaRPr>
                    </a:p>
                  </a:txBody>
                  <a:tcPr marL="62162" marR="62162" marT="31081" marB="3108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D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752249"/>
                  </a:ext>
                </a:extLst>
              </a:tr>
              <a:tr h="37644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Kingdom:</a:t>
                      </a:r>
                    </a:p>
                  </a:txBody>
                  <a:tcPr marL="62162" marR="62162" marT="31081" marB="3108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solidFill>
                            <a:srgbClr val="0B0080"/>
                          </a:solidFill>
                          <a:effectLst/>
                          <a:hlinkClick r:id="rId4" tooltip="Animal"/>
                        </a:rPr>
                        <a:t>Animalia</a:t>
                      </a:r>
                      <a:endParaRPr lang="en-US" sz="1200">
                        <a:effectLst/>
                      </a:endParaRPr>
                    </a:p>
                  </a:txBody>
                  <a:tcPr marL="62162" marR="62162" marT="31081" marB="3108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1721"/>
                  </a:ext>
                </a:extLst>
              </a:tr>
              <a:tr h="37644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Phylum:</a:t>
                      </a:r>
                    </a:p>
                  </a:txBody>
                  <a:tcPr marL="62162" marR="62162" marT="31081" marB="3108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solidFill>
                            <a:srgbClr val="0B0080"/>
                          </a:solidFill>
                          <a:effectLst/>
                          <a:hlinkClick r:id="rId5" tooltip="Chordate"/>
                        </a:rPr>
                        <a:t>Chordata</a:t>
                      </a:r>
                      <a:endParaRPr lang="en-US" sz="1200">
                        <a:effectLst/>
                      </a:endParaRPr>
                    </a:p>
                  </a:txBody>
                  <a:tcPr marL="62162" marR="62162" marT="31081" marB="3108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741179"/>
                  </a:ext>
                </a:extLst>
              </a:tr>
              <a:tr h="37644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Class:</a:t>
                      </a:r>
                    </a:p>
                  </a:txBody>
                  <a:tcPr marL="62162" marR="62162" marT="31081" marB="3108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solidFill>
                            <a:srgbClr val="0B0080"/>
                          </a:solidFill>
                          <a:effectLst/>
                          <a:hlinkClick r:id="rId6" tooltip="Mammal"/>
                        </a:rPr>
                        <a:t>Mammalia</a:t>
                      </a:r>
                      <a:endParaRPr lang="en-US" sz="1200">
                        <a:effectLst/>
                      </a:endParaRPr>
                    </a:p>
                  </a:txBody>
                  <a:tcPr marL="62162" marR="62162" marT="31081" marB="3108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710040"/>
                  </a:ext>
                </a:extLst>
              </a:tr>
              <a:tr h="37644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Order:</a:t>
                      </a:r>
                    </a:p>
                  </a:txBody>
                  <a:tcPr marL="62162" marR="62162" marT="31081" marB="3108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solidFill>
                            <a:srgbClr val="0B0080"/>
                          </a:solidFill>
                          <a:effectLst/>
                          <a:hlinkClick r:id="rId7" tooltip="Carnivora"/>
                        </a:rPr>
                        <a:t>Carnivora</a:t>
                      </a:r>
                      <a:endParaRPr lang="en-US" sz="1200">
                        <a:effectLst/>
                      </a:endParaRPr>
                    </a:p>
                  </a:txBody>
                  <a:tcPr marL="62162" marR="62162" marT="31081" marB="3108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5238357"/>
                  </a:ext>
                </a:extLst>
              </a:tr>
              <a:tr h="37644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Suborder:</a:t>
                      </a:r>
                    </a:p>
                  </a:txBody>
                  <a:tcPr marL="62162" marR="62162" marT="31081" marB="3108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solidFill>
                            <a:srgbClr val="0B0080"/>
                          </a:solidFill>
                          <a:effectLst/>
                          <a:hlinkClick r:id="rId8" tooltip="Feliformia"/>
                        </a:rPr>
                        <a:t>Feliformia</a:t>
                      </a:r>
                      <a:endParaRPr lang="en-US" sz="1200">
                        <a:effectLst/>
                      </a:endParaRPr>
                    </a:p>
                  </a:txBody>
                  <a:tcPr marL="62162" marR="62162" marT="31081" marB="3108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346394"/>
                  </a:ext>
                </a:extLst>
              </a:tr>
              <a:tr h="37644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Family:</a:t>
                      </a:r>
                    </a:p>
                  </a:txBody>
                  <a:tcPr marL="62162" marR="62162" marT="31081" marB="3108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solidFill>
                            <a:srgbClr val="0B0080"/>
                          </a:solidFill>
                          <a:effectLst/>
                          <a:hlinkClick r:id="rId9" tooltip="Felidae"/>
                        </a:rPr>
                        <a:t>Felidae</a:t>
                      </a:r>
                      <a:endParaRPr lang="en-US" sz="1200">
                        <a:effectLst/>
                      </a:endParaRPr>
                    </a:p>
                  </a:txBody>
                  <a:tcPr marL="62162" marR="62162" marT="31081" marB="3108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901924"/>
                  </a:ext>
                </a:extLst>
              </a:tr>
              <a:tr h="37644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Subfamily:</a:t>
                      </a:r>
                    </a:p>
                  </a:txBody>
                  <a:tcPr marL="62162" marR="62162" marT="31081" marB="3108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solidFill>
                            <a:srgbClr val="0B0080"/>
                          </a:solidFill>
                          <a:effectLst/>
                          <a:hlinkClick r:id="rId10" tooltip="Felinae"/>
                        </a:rPr>
                        <a:t>Felinae</a:t>
                      </a:r>
                      <a:endParaRPr lang="en-US" sz="1200">
                        <a:effectLst/>
                      </a:endParaRPr>
                    </a:p>
                  </a:txBody>
                  <a:tcPr marL="62162" marR="62162" marT="31081" marB="3108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1577305"/>
                  </a:ext>
                </a:extLst>
              </a:tr>
              <a:tr h="37644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Genus:</a:t>
                      </a:r>
                    </a:p>
                  </a:txBody>
                  <a:tcPr marL="62162" marR="62162" marT="31081" marB="3108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i="1" u="none" strike="noStrike">
                          <a:solidFill>
                            <a:srgbClr val="0B0080"/>
                          </a:solidFill>
                          <a:effectLst/>
                          <a:hlinkClick r:id="rId11" tooltip="Acinonyx"/>
                        </a:rPr>
                        <a:t>Acinonyx</a:t>
                      </a:r>
                      <a:endParaRPr lang="en-US" sz="1200">
                        <a:effectLst/>
                      </a:endParaRPr>
                    </a:p>
                  </a:txBody>
                  <a:tcPr marL="62162" marR="62162" marT="31081" marB="3108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178672"/>
                  </a:ext>
                </a:extLst>
              </a:tr>
              <a:tr h="376442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Species:</a:t>
                      </a:r>
                    </a:p>
                  </a:txBody>
                  <a:tcPr marL="62162" marR="62162" marT="31081" marB="3108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1" dirty="0">
                          <a:effectLst/>
                        </a:rPr>
                        <a:t>A. jubatus</a:t>
                      </a:r>
                      <a:endParaRPr lang="en-US" sz="1200" dirty="0">
                        <a:effectLst/>
                      </a:endParaRPr>
                    </a:p>
                  </a:txBody>
                  <a:tcPr marL="62162" marR="62162" marT="31081" marB="3108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417349"/>
                  </a:ext>
                </a:extLst>
              </a:tr>
            </a:tbl>
          </a:graphicData>
        </a:graphic>
      </p:graphicFrame>
      <p:pic>
        <p:nvPicPr>
          <p:cNvPr id="1026" name="Picture 2" descr="edit">
            <a:extLst>
              <a:ext uri="{FF2B5EF4-FFF2-40B4-BE49-F238E27FC236}">
                <a16:creationId xmlns:a16="http://schemas.microsoft.com/office/drawing/2014/main" id="{FD3A58BD-E805-40F8-8070-916ADE415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4072" y="2349407"/>
            <a:ext cx="425747" cy="118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0582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11082-DA10-447A-B6F5-5A164A0B1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0" i="0" u="none" strike="noStrike" baseline="0" dirty="0">
                <a:latin typeface="Times New Roman" panose="02020603050405020304" pitchFamily="18" charset="0"/>
              </a:rPr>
              <a:t>Cheetah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471C4-F1EA-4A5C-95C8-1BC1AB8CD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6029"/>
            <a:ext cx="7995082" cy="435133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0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Habit and habitat:</a:t>
            </a:r>
          </a:p>
          <a:p>
            <a:pPr algn="just">
              <a:lnSpc>
                <a:spcPct val="150000"/>
              </a:lnSpc>
            </a:pPr>
            <a:r>
              <a:rPr lang="en-US" sz="3200" b="0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Live in grasslands.</a:t>
            </a:r>
          </a:p>
          <a:p>
            <a:pPr algn="just">
              <a:lnSpc>
                <a:spcPct val="150000"/>
              </a:lnSpc>
            </a:pPr>
            <a:r>
              <a:rPr lang="en-US" sz="3200" b="0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Commonly called as Cheetah or Hunting leopard</a:t>
            </a:r>
            <a:endParaRPr 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747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A4014D6-E148-47D4-A72E-D72E2999D3FD}"/>
              </a:ext>
            </a:extLst>
          </p:cNvPr>
          <p:cNvSpPr txBox="1"/>
          <p:nvPr/>
        </p:nvSpPr>
        <p:spPr>
          <a:xfrm>
            <a:off x="736847" y="790113"/>
            <a:ext cx="8411591" cy="51717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0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Forelimb and hind limbs comparatively larger.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0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It walks on padded feet.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0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preys on small birds and antelopes.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0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Cheetahs are fast runner, capable of running 60 miles per hour to overtake and pull down</a:t>
            </a:r>
          </a:p>
        </p:txBody>
      </p:sp>
    </p:spTree>
    <p:extLst>
      <p:ext uri="{BB962C8B-B14F-4D97-AF65-F5344CB8AC3E}">
        <p14:creationId xmlns:p14="http://schemas.microsoft.com/office/powerpoint/2010/main" val="3311980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D46A7-E12A-4549-A797-3E29A87E2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Equus caballus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CBC155-D573-4A97-9E65-CE2D200803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396786"/>
            <a:ext cx="5038725" cy="3467100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4AA43CE-D096-426F-8862-B792ECC65E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7009971"/>
              </p:ext>
            </p:extLst>
          </p:nvPr>
        </p:nvGraphicFramePr>
        <p:xfrm>
          <a:off x="838200" y="2003178"/>
          <a:ext cx="2961444" cy="4351338"/>
        </p:xfrm>
        <a:graphic>
          <a:graphicData uri="http://schemas.openxmlformats.org/drawingml/2006/table">
            <a:tbl>
              <a:tblPr/>
              <a:tblGrid>
                <a:gridCol w="1480722">
                  <a:extLst>
                    <a:ext uri="{9D8B030D-6E8A-4147-A177-3AD203B41FA5}">
                      <a16:colId xmlns:a16="http://schemas.microsoft.com/office/drawing/2014/main" val="2540204449"/>
                    </a:ext>
                  </a:extLst>
                </a:gridCol>
                <a:gridCol w="1480722">
                  <a:extLst>
                    <a:ext uri="{9D8B030D-6E8A-4147-A177-3AD203B41FA5}">
                      <a16:colId xmlns:a16="http://schemas.microsoft.com/office/drawing/2014/main" val="2580213887"/>
                    </a:ext>
                  </a:extLst>
                </a:gridCol>
              </a:tblGrid>
              <a:tr h="441440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>
                          <a:solidFill>
                            <a:srgbClr val="0B0080"/>
                          </a:solidFill>
                          <a:effectLst/>
                          <a:hlinkClick r:id="rId3" tooltip="Taxonomy (biology)"/>
                        </a:rPr>
                        <a:t>Scientific classification</a:t>
                      </a:r>
                      <a:endParaRPr lang="en-US" sz="1200">
                        <a:effectLst/>
                      </a:endParaRPr>
                    </a:p>
                  </a:txBody>
                  <a:tcPr marL="63063" marR="63063" marT="31531" marB="3153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D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2366606"/>
                  </a:ext>
                </a:extLst>
              </a:tr>
              <a:tr h="44144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Kingdom:</a:t>
                      </a:r>
                    </a:p>
                  </a:txBody>
                  <a:tcPr marL="63063" marR="63063" marT="31531" marB="3153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solidFill>
                            <a:srgbClr val="0B0080"/>
                          </a:solidFill>
                          <a:effectLst/>
                          <a:hlinkClick r:id="rId4" tooltip="Animal"/>
                        </a:rPr>
                        <a:t>Animalia</a:t>
                      </a:r>
                      <a:endParaRPr lang="en-US" sz="1200">
                        <a:effectLst/>
                      </a:endParaRPr>
                    </a:p>
                  </a:txBody>
                  <a:tcPr marL="63063" marR="63063" marT="31531" marB="3153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405921"/>
                  </a:ext>
                </a:extLst>
              </a:tr>
              <a:tr h="44144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Phylum:</a:t>
                      </a:r>
                    </a:p>
                  </a:txBody>
                  <a:tcPr marL="63063" marR="63063" marT="31531" marB="3153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solidFill>
                            <a:srgbClr val="0B0080"/>
                          </a:solidFill>
                          <a:effectLst/>
                          <a:hlinkClick r:id="rId5" tooltip="Chordate"/>
                        </a:rPr>
                        <a:t>Chordata</a:t>
                      </a:r>
                      <a:endParaRPr lang="en-US" sz="1200">
                        <a:effectLst/>
                      </a:endParaRPr>
                    </a:p>
                  </a:txBody>
                  <a:tcPr marL="63063" marR="63063" marT="31531" marB="3153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127750"/>
                  </a:ext>
                </a:extLst>
              </a:tr>
              <a:tr h="44144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Class:</a:t>
                      </a:r>
                    </a:p>
                  </a:txBody>
                  <a:tcPr marL="63063" marR="63063" marT="31531" marB="3153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solidFill>
                            <a:srgbClr val="0B0080"/>
                          </a:solidFill>
                          <a:effectLst/>
                          <a:hlinkClick r:id="rId6" tooltip="Mammal"/>
                        </a:rPr>
                        <a:t>Mammalia</a:t>
                      </a:r>
                      <a:endParaRPr lang="en-US" sz="1200">
                        <a:effectLst/>
                      </a:endParaRPr>
                    </a:p>
                  </a:txBody>
                  <a:tcPr marL="63063" marR="63063" marT="31531" marB="3153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6968942"/>
                  </a:ext>
                </a:extLst>
              </a:tr>
              <a:tr h="63062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Order:</a:t>
                      </a:r>
                    </a:p>
                  </a:txBody>
                  <a:tcPr marL="63063" marR="63063" marT="31531" marB="3153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solidFill>
                            <a:srgbClr val="0B0080"/>
                          </a:solidFill>
                          <a:effectLst/>
                          <a:hlinkClick r:id="rId7" tooltip="Odd-toed ungulate"/>
                        </a:rPr>
                        <a:t>Perissodactyla</a:t>
                      </a:r>
                      <a:endParaRPr lang="en-US" sz="1200">
                        <a:effectLst/>
                      </a:endParaRPr>
                    </a:p>
                  </a:txBody>
                  <a:tcPr marL="63063" marR="63063" marT="31531" marB="3153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853420"/>
                  </a:ext>
                </a:extLst>
              </a:tr>
              <a:tr h="44144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Family:</a:t>
                      </a:r>
                    </a:p>
                  </a:txBody>
                  <a:tcPr marL="63063" marR="63063" marT="31531" marB="3153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u="none" strike="noStrike">
                          <a:solidFill>
                            <a:srgbClr val="0B0080"/>
                          </a:solidFill>
                          <a:effectLst/>
                          <a:hlinkClick r:id="rId8" tooltip="Equidae"/>
                        </a:rPr>
                        <a:t>Equidae</a:t>
                      </a:r>
                      <a:endParaRPr lang="en-US" sz="1200">
                        <a:effectLst/>
                      </a:endParaRPr>
                    </a:p>
                  </a:txBody>
                  <a:tcPr marL="63063" marR="63063" marT="31531" marB="3153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70232"/>
                  </a:ext>
                </a:extLst>
              </a:tr>
              <a:tr h="44144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Genus:</a:t>
                      </a:r>
                    </a:p>
                  </a:txBody>
                  <a:tcPr marL="63063" marR="63063" marT="31531" marB="3153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i="1" u="none" strike="noStrike">
                          <a:solidFill>
                            <a:srgbClr val="0B0080"/>
                          </a:solidFill>
                          <a:effectLst/>
                          <a:hlinkClick r:id="rId9" tooltip="Equus (genus)"/>
                        </a:rPr>
                        <a:t>Equus</a:t>
                      </a:r>
                      <a:endParaRPr lang="en-US" sz="1200">
                        <a:effectLst/>
                      </a:endParaRPr>
                    </a:p>
                  </a:txBody>
                  <a:tcPr marL="63063" marR="63063" marT="31531" marB="3153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241062"/>
                  </a:ext>
                </a:extLst>
              </a:tr>
              <a:tr h="44144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Species:</a:t>
                      </a:r>
                    </a:p>
                  </a:txBody>
                  <a:tcPr marL="63063" marR="63063" marT="31531" marB="3153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i="1" u="none" strike="noStrike">
                          <a:solidFill>
                            <a:srgbClr val="0B0080"/>
                          </a:solidFill>
                          <a:effectLst/>
                          <a:hlinkClick r:id="rId10" tooltip="Wild horse"/>
                        </a:rPr>
                        <a:t>E. ferus</a:t>
                      </a:r>
                      <a:endParaRPr lang="en-US" sz="1200">
                        <a:effectLst/>
                      </a:endParaRPr>
                    </a:p>
                  </a:txBody>
                  <a:tcPr marL="63063" marR="63063" marT="31531" marB="3153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806436"/>
                  </a:ext>
                </a:extLst>
              </a:tr>
              <a:tr h="630629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>
                          <a:effectLst/>
                        </a:rPr>
                        <a:t>Subspecies:</a:t>
                      </a:r>
                    </a:p>
                  </a:txBody>
                  <a:tcPr marL="63063" marR="63063" marT="31531" marB="3153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1" dirty="0">
                          <a:effectLst/>
                        </a:rPr>
                        <a:t>E. f. caballus</a:t>
                      </a:r>
                      <a:endParaRPr lang="en-US" sz="1200" dirty="0">
                        <a:effectLst/>
                      </a:endParaRPr>
                    </a:p>
                  </a:txBody>
                  <a:tcPr marL="63063" marR="63063" marT="31531" marB="3153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438112"/>
                  </a:ext>
                </a:extLst>
              </a:tr>
            </a:tbl>
          </a:graphicData>
        </a:graphic>
      </p:graphicFrame>
      <p:pic>
        <p:nvPicPr>
          <p:cNvPr id="1026" name="Picture 2" descr="e">
            <a:extLst>
              <a:ext uri="{FF2B5EF4-FFF2-40B4-BE49-F238E27FC236}">
                <a16:creationId xmlns:a16="http://schemas.microsoft.com/office/drawing/2014/main" id="{4A9C5299-B108-4BC3-9AE2-2EA5FB741C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62" y="2003178"/>
            <a:ext cx="429403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8549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6A9F5-A740-4164-9CAE-EBCB018E2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0" i="0" u="none" strike="noStrike" baseline="0" dirty="0">
                <a:latin typeface="Times New Roman" panose="02020603050405020304" pitchFamily="18" charset="0"/>
              </a:rPr>
              <a:t>Horse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05BF13-65BF-47FF-9EE9-4AA48F35E6B7}"/>
              </a:ext>
            </a:extLst>
          </p:cNvPr>
          <p:cNvSpPr txBox="1"/>
          <p:nvPr/>
        </p:nvSpPr>
        <p:spPr>
          <a:xfrm>
            <a:off x="838200" y="1690688"/>
            <a:ext cx="8596668" cy="36971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200" b="0" i="0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Habit and habitat: Horses live in herds in open plains and grasslands. Wild </a:t>
            </a:r>
            <a:r>
              <a:rPr lang="en-US" sz="3200" b="0" i="0" u="none" strike="noStrike" baseline="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Przewalski's</a:t>
            </a:r>
            <a:r>
              <a:rPr lang="en-US" sz="3200" b="0" i="0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horses live in deserts between Mongolia and China.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200" b="0" i="0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Horses are domesticated. 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200" b="0" i="0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 of the fastest running animals.</a:t>
            </a:r>
          </a:p>
        </p:txBody>
      </p:sp>
    </p:spTree>
    <p:extLst>
      <p:ext uri="{BB962C8B-B14F-4D97-AF65-F5344CB8AC3E}">
        <p14:creationId xmlns:p14="http://schemas.microsoft.com/office/powerpoint/2010/main" val="279408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82D838A-0153-4D7B-991C-072570B975ED}"/>
              </a:ext>
            </a:extLst>
          </p:cNvPr>
          <p:cNvSpPr txBox="1"/>
          <p:nvPr/>
        </p:nvSpPr>
        <p:spPr>
          <a:xfrm>
            <a:off x="523783" y="1248308"/>
            <a:ext cx="8735626" cy="36971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200" b="0" i="0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Commonly called as modern horse. Horses support their entire body weight on the third toe of each foot. 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200" b="0" i="0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is excellent adaptation for swift running on the open plains. </a:t>
            </a:r>
          </a:p>
        </p:txBody>
      </p:sp>
    </p:spTree>
    <p:extLst>
      <p:ext uri="{BB962C8B-B14F-4D97-AF65-F5344CB8AC3E}">
        <p14:creationId xmlns:p14="http://schemas.microsoft.com/office/powerpoint/2010/main" val="3803421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0D0E6C9-6585-40BE-85D9-4E30FD55C525}"/>
              </a:ext>
            </a:extLst>
          </p:cNvPr>
          <p:cNvSpPr txBox="1"/>
          <p:nvPr/>
        </p:nvSpPr>
        <p:spPr>
          <a:xfrm>
            <a:off x="648070" y="1047564"/>
            <a:ext cx="8913180" cy="29585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200" b="0" i="0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 foot ends in a large hoof.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200" b="0" i="0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Metatarsals and tarsals fused. 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3200" b="0" i="0" u="none" strike="noStrike" baseline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Hind legs and fore legs well developed and adapted for fast running.</a:t>
            </a:r>
            <a:endParaRPr lang="en-US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629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22D34-05F3-445A-878A-598D2FE73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Moschus moschiferous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864E541-98F5-4F18-9B4C-210B76DAD3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4772" y="2308194"/>
            <a:ext cx="3480047" cy="3178206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40F539D-1A73-4809-8E2B-FCE04852A9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361755"/>
              </p:ext>
            </p:extLst>
          </p:nvPr>
        </p:nvGraphicFramePr>
        <p:xfrm>
          <a:off x="1109709" y="1871348"/>
          <a:ext cx="2623762" cy="4351338"/>
        </p:xfrm>
        <a:graphic>
          <a:graphicData uri="http://schemas.openxmlformats.org/drawingml/2006/table">
            <a:tbl>
              <a:tblPr/>
              <a:tblGrid>
                <a:gridCol w="1311881">
                  <a:extLst>
                    <a:ext uri="{9D8B030D-6E8A-4147-A177-3AD203B41FA5}">
                      <a16:colId xmlns:a16="http://schemas.microsoft.com/office/drawing/2014/main" val="1185389254"/>
                    </a:ext>
                  </a:extLst>
                </a:gridCol>
                <a:gridCol w="1311881">
                  <a:extLst>
                    <a:ext uri="{9D8B030D-6E8A-4147-A177-3AD203B41FA5}">
                      <a16:colId xmlns:a16="http://schemas.microsoft.com/office/drawing/2014/main" val="2471520139"/>
                    </a:ext>
                  </a:extLst>
                </a:gridCol>
              </a:tblGrid>
              <a:tr h="491280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solidFill>
                            <a:srgbClr val="0B0080"/>
                          </a:solidFill>
                          <a:effectLst/>
                          <a:hlinkClick r:id="rId3" tooltip="Taxonomy (biology)"/>
                        </a:rPr>
                        <a:t>Scientific classification</a:t>
                      </a:r>
                      <a:endParaRPr lang="en-US" sz="1400">
                        <a:effectLst/>
                      </a:endParaRPr>
                    </a:p>
                  </a:txBody>
                  <a:tcPr marL="70183" marR="70183" marT="35091" marB="3509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D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6514996"/>
                  </a:ext>
                </a:extLst>
              </a:tr>
              <a:tr h="49128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Kingdom:</a:t>
                      </a:r>
                    </a:p>
                  </a:txBody>
                  <a:tcPr marL="70183" marR="70183" marT="35091" marB="3509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solidFill>
                            <a:srgbClr val="0B0080"/>
                          </a:solidFill>
                          <a:effectLst/>
                          <a:hlinkClick r:id="rId4" tooltip="Animal"/>
                        </a:rPr>
                        <a:t>Animalia</a:t>
                      </a:r>
                      <a:endParaRPr lang="en-US" sz="1400">
                        <a:effectLst/>
                      </a:endParaRPr>
                    </a:p>
                  </a:txBody>
                  <a:tcPr marL="70183" marR="70183" marT="35091" marB="3509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216027"/>
                  </a:ext>
                </a:extLst>
              </a:tr>
              <a:tr h="49128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Phylum:</a:t>
                      </a:r>
                    </a:p>
                  </a:txBody>
                  <a:tcPr marL="70183" marR="70183" marT="35091" marB="3509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solidFill>
                            <a:srgbClr val="0B0080"/>
                          </a:solidFill>
                          <a:effectLst/>
                          <a:hlinkClick r:id="rId5" tooltip="Chordate"/>
                        </a:rPr>
                        <a:t>Chordata</a:t>
                      </a:r>
                      <a:endParaRPr lang="en-US" sz="1400">
                        <a:effectLst/>
                      </a:endParaRPr>
                    </a:p>
                  </a:txBody>
                  <a:tcPr marL="70183" marR="70183" marT="35091" marB="3509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119805"/>
                  </a:ext>
                </a:extLst>
              </a:tr>
              <a:tr h="49128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Class:</a:t>
                      </a:r>
                    </a:p>
                  </a:txBody>
                  <a:tcPr marL="70183" marR="70183" marT="35091" marB="3509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solidFill>
                            <a:srgbClr val="0B0080"/>
                          </a:solidFill>
                          <a:effectLst/>
                          <a:hlinkClick r:id="rId6" tooltip="Mammal"/>
                        </a:rPr>
                        <a:t>Mammalia</a:t>
                      </a:r>
                      <a:endParaRPr lang="en-US" sz="1400">
                        <a:effectLst/>
                      </a:endParaRPr>
                    </a:p>
                  </a:txBody>
                  <a:tcPr marL="70183" marR="70183" marT="35091" marB="3509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0156125"/>
                  </a:ext>
                </a:extLst>
              </a:tr>
              <a:tr h="701829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Order:</a:t>
                      </a:r>
                    </a:p>
                  </a:txBody>
                  <a:tcPr marL="70183" marR="70183" marT="35091" marB="3509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solidFill>
                            <a:srgbClr val="0B0080"/>
                          </a:solidFill>
                          <a:effectLst/>
                          <a:hlinkClick r:id="rId7" tooltip="Even-toed ungulate"/>
                        </a:rPr>
                        <a:t>Artiodactyla</a:t>
                      </a:r>
                      <a:endParaRPr lang="en-US" sz="1400">
                        <a:effectLst/>
                      </a:endParaRPr>
                    </a:p>
                  </a:txBody>
                  <a:tcPr marL="70183" marR="70183" marT="35091" marB="3509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31393"/>
                  </a:ext>
                </a:extLst>
              </a:tr>
              <a:tr h="49128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Family:</a:t>
                      </a:r>
                    </a:p>
                  </a:txBody>
                  <a:tcPr marL="70183" marR="70183" marT="35091" marB="3509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solidFill>
                            <a:srgbClr val="0B0080"/>
                          </a:solidFill>
                          <a:effectLst/>
                          <a:hlinkClick r:id="rId8" tooltip="Moschidae"/>
                        </a:rPr>
                        <a:t>Moschidae</a:t>
                      </a:r>
                      <a:endParaRPr lang="en-US" sz="1400">
                        <a:effectLst/>
                      </a:endParaRPr>
                    </a:p>
                  </a:txBody>
                  <a:tcPr marL="70183" marR="70183" marT="35091" marB="3509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720658"/>
                  </a:ext>
                </a:extLst>
              </a:tr>
              <a:tr h="49128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Genus:</a:t>
                      </a:r>
                    </a:p>
                  </a:txBody>
                  <a:tcPr marL="70183" marR="70183" marT="35091" marB="3509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i="1" u="none" strike="noStrike">
                          <a:solidFill>
                            <a:srgbClr val="0B0080"/>
                          </a:solidFill>
                          <a:effectLst/>
                          <a:hlinkClick r:id="rId9" tooltip="Musk deer"/>
                        </a:rPr>
                        <a:t>Moschus</a:t>
                      </a:r>
                      <a:endParaRPr lang="en-US" sz="1400">
                        <a:effectLst/>
                      </a:endParaRPr>
                    </a:p>
                  </a:txBody>
                  <a:tcPr marL="70183" marR="70183" marT="35091" marB="3509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675884"/>
                  </a:ext>
                </a:extLst>
              </a:tr>
              <a:tr h="701829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>
                          <a:effectLst/>
                        </a:rPr>
                        <a:t>Species:</a:t>
                      </a:r>
                    </a:p>
                  </a:txBody>
                  <a:tcPr marL="70183" marR="70183" marT="35091" marB="3509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1" dirty="0">
                          <a:effectLst/>
                        </a:rPr>
                        <a:t>M. </a:t>
                      </a:r>
                      <a:r>
                        <a:rPr lang="en-US" sz="1400" b="1" i="1" dirty="0" err="1">
                          <a:effectLst/>
                        </a:rPr>
                        <a:t>moschiferus</a:t>
                      </a:r>
                      <a:endParaRPr lang="en-US" sz="1400" dirty="0">
                        <a:effectLst/>
                      </a:endParaRPr>
                    </a:p>
                  </a:txBody>
                  <a:tcPr marL="70183" marR="70183" marT="35091" marB="35091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209443"/>
                  </a:ext>
                </a:extLst>
              </a:tr>
            </a:tbl>
          </a:graphicData>
        </a:graphic>
      </p:graphicFrame>
      <p:pic>
        <p:nvPicPr>
          <p:cNvPr id="2050" name="Picture 2" descr="edit">
            <a:extLst>
              <a:ext uri="{FF2B5EF4-FFF2-40B4-BE49-F238E27FC236}">
                <a16:creationId xmlns:a16="http://schemas.microsoft.com/office/drawing/2014/main" id="{F81F6219-F296-4FA9-8012-5E8BB1DD5D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4970" y="1871247"/>
            <a:ext cx="341845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952646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214</TotalTime>
  <Words>332</Words>
  <Application>Microsoft Office PowerPoint</Application>
  <PresentationFormat>Widescreen</PresentationFormat>
  <Paragraphs>82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Times New Roman</vt:lpstr>
      <vt:lpstr>Trebuchet MS</vt:lpstr>
      <vt:lpstr>Wingdings</vt:lpstr>
      <vt:lpstr>Wingdings 3</vt:lpstr>
      <vt:lpstr>Facet</vt:lpstr>
      <vt:lpstr>CURSORIAL  ADAPTATIONS </vt:lpstr>
      <vt:lpstr>Acinonyx jubatus</vt:lpstr>
      <vt:lpstr>Cheetah</vt:lpstr>
      <vt:lpstr>PowerPoint Presentation</vt:lpstr>
      <vt:lpstr>Equus caballus</vt:lpstr>
      <vt:lpstr>Horse</vt:lpstr>
      <vt:lpstr>PowerPoint Presentation</vt:lpstr>
      <vt:lpstr>PowerPoint Presentation</vt:lpstr>
      <vt:lpstr> Moschus moschiferous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CURSORIAL  ADAPTATIONS</dc:title>
  <dc:creator>darshana kumari</dc:creator>
  <cp:lastModifiedBy>darshana kumari</cp:lastModifiedBy>
  <cp:revision>34</cp:revision>
  <dcterms:created xsi:type="dcterms:W3CDTF">2020-10-09T09:05:48Z</dcterms:created>
  <dcterms:modified xsi:type="dcterms:W3CDTF">2020-10-16T13:47:49Z</dcterms:modified>
</cp:coreProperties>
</file>