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1" r:id="rId8"/>
    <p:sldId id="262" r:id="rId9"/>
    <p:sldId id="263" r:id="rId10"/>
    <p:sldId id="268" r:id="rId11"/>
    <p:sldId id="264" r:id="rId12"/>
    <p:sldId id="270"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959027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121481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09330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3075826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80589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3052440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590861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168098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3502270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5B15A3-7F37-4A85-8DE3-E67F72060A28}"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945812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5B15A3-7F37-4A85-8DE3-E67F72060A28}"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421455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5B15A3-7F37-4A85-8DE3-E67F72060A28}" type="datetimeFigureOut">
              <a:rPr lang="en-IN" smtClean="0"/>
              <a:t>16-10-2020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05249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5B15A3-7F37-4A85-8DE3-E67F72060A28}" type="datetimeFigureOut">
              <a:rPr lang="en-IN" smtClean="0"/>
              <a:t>16-10-2020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958223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B15A3-7F37-4A85-8DE3-E67F72060A28}" type="datetimeFigureOut">
              <a:rPr lang="en-IN" smtClean="0"/>
              <a:t>16-10-2020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160669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5B15A3-7F37-4A85-8DE3-E67F72060A28}"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276332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5B15A3-7F37-4A85-8DE3-E67F72060A28}"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3728F2-B01C-4CAD-B10E-E78112EF0FC9}" type="slidenum">
              <a:rPr lang="en-IN" smtClean="0"/>
              <a:t>‹#›</a:t>
            </a:fld>
            <a:endParaRPr lang="en-IN"/>
          </a:p>
        </p:txBody>
      </p:sp>
    </p:spTree>
    <p:extLst>
      <p:ext uri="{BB962C8B-B14F-4D97-AF65-F5344CB8AC3E}">
        <p14:creationId xmlns:p14="http://schemas.microsoft.com/office/powerpoint/2010/main" val="4161921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5B15A3-7F37-4A85-8DE3-E67F72060A28}" type="datetimeFigureOut">
              <a:rPr lang="en-IN" smtClean="0"/>
              <a:t>16-10-2020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3728F2-B01C-4CAD-B10E-E78112EF0FC9}" type="slidenum">
              <a:rPr lang="en-IN" smtClean="0"/>
              <a:t>‹#›</a:t>
            </a:fld>
            <a:endParaRPr lang="en-IN"/>
          </a:p>
        </p:txBody>
      </p:sp>
    </p:spTree>
    <p:extLst>
      <p:ext uri="{BB962C8B-B14F-4D97-AF65-F5344CB8AC3E}">
        <p14:creationId xmlns:p14="http://schemas.microsoft.com/office/powerpoint/2010/main" val="3738160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411AFF-D3DE-414B-B890-7AF69CFB6CF5}"/>
              </a:ext>
            </a:extLst>
          </p:cNvPr>
          <p:cNvSpPr>
            <a:spLocks noGrp="1"/>
          </p:cNvSpPr>
          <p:nvPr>
            <p:ph type="title"/>
          </p:nvPr>
        </p:nvSpPr>
        <p:spPr>
          <a:xfrm>
            <a:off x="1077896" y="2699953"/>
            <a:ext cx="8723051" cy="1241733"/>
          </a:xfrm>
        </p:spPr>
        <p:txBody>
          <a:bodyPr>
            <a:noAutofit/>
          </a:bodyPr>
          <a:lstStyle/>
          <a:p>
            <a:r>
              <a:rPr lang="en-IN" sz="5400" b="1" i="0" u="none" strike="noStrike" baseline="0" dirty="0">
                <a:solidFill>
                  <a:srgbClr val="002060"/>
                </a:solidFill>
                <a:latin typeface="Arial" panose="020B0604020202020204" pitchFamily="34" charset="0"/>
              </a:rPr>
              <a:t>       Parasitic Adaptation</a:t>
            </a:r>
            <a:br>
              <a:rPr lang="en-IN" sz="5400" b="1" i="0" u="none" strike="noStrike" baseline="0" dirty="0">
                <a:solidFill>
                  <a:srgbClr val="002060"/>
                </a:solidFill>
                <a:latin typeface="Arial" panose="020B0604020202020204" pitchFamily="34" charset="0"/>
              </a:rPr>
            </a:br>
            <a:endParaRPr lang="en-IN" sz="5400" dirty="0">
              <a:solidFill>
                <a:srgbClr val="002060"/>
              </a:solidFill>
            </a:endParaRPr>
          </a:p>
        </p:txBody>
      </p:sp>
    </p:spTree>
    <p:extLst>
      <p:ext uri="{BB962C8B-B14F-4D97-AF65-F5344CB8AC3E}">
        <p14:creationId xmlns:p14="http://schemas.microsoft.com/office/powerpoint/2010/main" val="880618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6 adaptations of life fluke fasciola (1)"/>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272466" y="-1393795"/>
            <a:ext cx="9647068" cy="8780015"/>
          </a:xfrm>
          <a:prstGeom prst="rect">
            <a:avLst/>
          </a:prstGeom>
          <a:noFill/>
          <a:ln>
            <a:noFill/>
          </a:ln>
        </p:spPr>
      </p:pic>
    </p:spTree>
    <p:extLst>
      <p:ext uri="{BB962C8B-B14F-4D97-AF65-F5344CB8AC3E}">
        <p14:creationId xmlns:p14="http://schemas.microsoft.com/office/powerpoint/2010/main" val="4216301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6 adaptations of life fluke fasciola (2)">
            <a:extLst>
              <a:ext uri="{FF2B5EF4-FFF2-40B4-BE49-F238E27FC236}">
                <a16:creationId xmlns:a16="http://schemas.microsoft.com/office/drawing/2014/main" id="{C4AC1BD6-04C2-481A-9F28-FEEEE84B73D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221942" y="-958790"/>
            <a:ext cx="9144000" cy="8300621"/>
          </a:xfrm>
          <a:prstGeom prst="rect">
            <a:avLst/>
          </a:prstGeom>
          <a:noFill/>
          <a:ln>
            <a:noFill/>
          </a:ln>
        </p:spPr>
      </p:pic>
    </p:spTree>
    <p:extLst>
      <p:ext uri="{BB962C8B-B14F-4D97-AF65-F5344CB8AC3E}">
        <p14:creationId xmlns:p14="http://schemas.microsoft.com/office/powerpoint/2010/main" val="3267607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7 adaptations of tape work taenia (1)">
            <a:extLst>
              <a:ext uri="{FF2B5EF4-FFF2-40B4-BE49-F238E27FC236}">
                <a16:creationId xmlns:a16="http://schemas.microsoft.com/office/drawing/2014/main" id="{A3F96E35-432F-4031-B0BE-8DB61FBEB6B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 y="-1447060"/>
            <a:ext cx="10599939" cy="8824403"/>
          </a:xfrm>
          <a:prstGeom prst="rect">
            <a:avLst/>
          </a:prstGeom>
          <a:noFill/>
          <a:ln>
            <a:noFill/>
          </a:ln>
        </p:spPr>
      </p:pic>
    </p:spTree>
    <p:extLst>
      <p:ext uri="{BB962C8B-B14F-4D97-AF65-F5344CB8AC3E}">
        <p14:creationId xmlns:p14="http://schemas.microsoft.com/office/powerpoint/2010/main" val="1925141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8D7702-EEE7-4299-A1E4-9D8CFBC65681}"/>
              </a:ext>
            </a:extLst>
          </p:cNvPr>
          <p:cNvSpPr txBox="1"/>
          <p:nvPr/>
        </p:nvSpPr>
        <p:spPr>
          <a:xfrm flipH="1">
            <a:off x="2948718" y="2413337"/>
            <a:ext cx="4428626" cy="1015663"/>
          </a:xfrm>
          <a:prstGeom prst="rect">
            <a:avLst/>
          </a:prstGeom>
          <a:noFill/>
        </p:spPr>
        <p:txBody>
          <a:bodyPr wrap="square" rtlCol="0">
            <a:spAutoFit/>
          </a:bodyPr>
          <a:lstStyle/>
          <a:p>
            <a:r>
              <a:rPr lang="en-US" sz="6000" dirty="0">
                <a:solidFill>
                  <a:srgbClr val="002060"/>
                </a:solidFill>
                <a:latin typeface="Arial" panose="020B0604020202020204" pitchFamily="34" charset="0"/>
                <a:cs typeface="Arial" panose="020B0604020202020204" pitchFamily="34" charset="0"/>
              </a:rPr>
              <a:t>Thank you</a:t>
            </a:r>
            <a:endParaRPr lang="en-IN" sz="6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288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35B9C-1632-4452-9897-37D8A4B8A7DC}"/>
              </a:ext>
            </a:extLst>
          </p:cNvPr>
          <p:cNvSpPr>
            <a:spLocks noGrp="1"/>
          </p:cNvSpPr>
          <p:nvPr>
            <p:ph type="title"/>
          </p:nvPr>
        </p:nvSpPr>
        <p:spPr>
          <a:xfrm>
            <a:off x="979175" y="1044605"/>
            <a:ext cx="7738697" cy="5231907"/>
          </a:xfrm>
        </p:spPr>
        <p:txBody>
          <a:bodyPr>
            <a:noAutofit/>
          </a:bodyPr>
          <a:lstStyle/>
          <a:p>
            <a:pPr marL="342900" indent="-342900" algn="just">
              <a:lnSpc>
                <a:spcPct val="150000"/>
              </a:lnSpc>
              <a:buFont typeface="Wingdings" panose="05000000000000000000" pitchFamily="2" charset="2"/>
              <a:buChar char="§"/>
            </a:pPr>
            <a:r>
              <a:rPr lang="en-US" dirty="0">
                <a:solidFill>
                  <a:srgbClr val="C00000"/>
                </a:solidFill>
                <a:latin typeface="Arial" panose="020B0604020202020204" pitchFamily="34" charset="0"/>
                <a:cs typeface="Arial" panose="020B0604020202020204" pitchFamily="34" charset="0"/>
              </a:rPr>
              <a:t>What is adaptation?  </a:t>
            </a:r>
            <a:r>
              <a:rPr lang="en-US" b="0" i="0" dirty="0">
                <a:solidFill>
                  <a:srgbClr val="002060"/>
                </a:solidFill>
                <a:effectLst/>
                <a:latin typeface="helvetica neue"/>
              </a:rPr>
              <a:t>adaptation is the biological mechanism by which organisms adjust to new environments or to changes in their current environment.</a:t>
            </a:r>
            <a:br>
              <a:rPr lang="en-US" b="0" i="0" dirty="0">
                <a:solidFill>
                  <a:srgbClr val="002060"/>
                </a:solidFill>
                <a:effectLst/>
                <a:latin typeface="helvetica neue"/>
              </a:rPr>
            </a:br>
            <a:br>
              <a:rPr lang="en-US" b="0" i="0" dirty="0">
                <a:solidFill>
                  <a:srgbClr val="002060"/>
                </a:solidFill>
                <a:effectLst/>
                <a:latin typeface="helvetica neue"/>
              </a:rPr>
            </a:br>
            <a:endParaRPr lang="en-IN"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2477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C55FBD-6FA4-445F-8E80-F163A89D2FB5}"/>
              </a:ext>
            </a:extLst>
          </p:cNvPr>
          <p:cNvSpPr txBox="1"/>
          <p:nvPr/>
        </p:nvSpPr>
        <p:spPr>
          <a:xfrm>
            <a:off x="266330" y="208936"/>
            <a:ext cx="9339309" cy="6649064"/>
          </a:xfrm>
          <a:prstGeom prst="rect">
            <a:avLst/>
          </a:prstGeom>
          <a:noFill/>
        </p:spPr>
        <p:txBody>
          <a:bodyPr wrap="square">
            <a:spAutoFit/>
          </a:bodyPr>
          <a:lstStyle/>
          <a:p>
            <a:pPr marL="457200" indent="-457200" algn="just">
              <a:lnSpc>
                <a:spcPct val="150000"/>
              </a:lnSpc>
              <a:buFont typeface="Arial" panose="020B0604020202020204" pitchFamily="34" charset="0"/>
              <a:buChar char="•"/>
            </a:pPr>
            <a:r>
              <a:rPr lang="en-US" sz="3200" b="0" i="0" dirty="0">
                <a:solidFill>
                  <a:srgbClr val="002060"/>
                </a:solidFill>
                <a:effectLst/>
                <a:latin typeface="Arial" panose="020B0604020202020204" pitchFamily="34" charset="0"/>
                <a:cs typeface="Arial" panose="020B0604020202020204" pitchFamily="34" charset="0"/>
              </a:rPr>
              <a:t>Living things are adapted to the habitat they live in. </a:t>
            </a:r>
          </a:p>
          <a:p>
            <a:pPr marL="457200" indent="-457200" algn="just">
              <a:lnSpc>
                <a:spcPct val="150000"/>
              </a:lnSpc>
              <a:buFont typeface="Arial" panose="020B0604020202020204" pitchFamily="34" charset="0"/>
              <a:buChar char="•"/>
            </a:pPr>
            <a:r>
              <a:rPr lang="en-US" sz="3200" b="0" i="0" dirty="0">
                <a:solidFill>
                  <a:srgbClr val="002060"/>
                </a:solidFill>
                <a:effectLst/>
                <a:latin typeface="Arial" panose="020B0604020202020204" pitchFamily="34" charset="0"/>
                <a:cs typeface="Arial" panose="020B0604020202020204" pitchFamily="34" charset="0"/>
              </a:rPr>
              <a:t>This is because they have special features that help them to survive. </a:t>
            </a:r>
          </a:p>
          <a:p>
            <a:pPr marL="457200" indent="-457200" algn="just">
              <a:lnSpc>
                <a:spcPct val="150000"/>
              </a:lnSpc>
              <a:buFont typeface="Arial" panose="020B0604020202020204" pitchFamily="34" charset="0"/>
              <a:buChar char="•"/>
            </a:pPr>
            <a:r>
              <a:rPr lang="en-US" sz="3200" b="0" i="0" dirty="0">
                <a:solidFill>
                  <a:srgbClr val="002060"/>
                </a:solidFill>
                <a:effectLst/>
                <a:latin typeface="Arial" panose="020B0604020202020204" pitchFamily="34" charset="0"/>
                <a:cs typeface="Arial" panose="020B0604020202020204" pitchFamily="34" charset="0"/>
              </a:rPr>
              <a:t>The development of these special features is the result of evolution due to gene mutation. These mutations aid in the survival and reproduction and passes on from one generation to the other.</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164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02 morphological adaptations of parasites (2)">
            <a:extLst>
              <a:ext uri="{FF2B5EF4-FFF2-40B4-BE49-F238E27FC236}">
                <a16:creationId xmlns:a16="http://schemas.microsoft.com/office/drawing/2014/main" id="{3C0B43D4-745A-4382-A225-9FC736E300A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1509204"/>
            <a:ext cx="10395751" cy="9206143"/>
          </a:xfrm>
          <a:prstGeom prst="rect">
            <a:avLst/>
          </a:prstGeom>
          <a:noFill/>
          <a:ln>
            <a:noFill/>
          </a:ln>
        </p:spPr>
      </p:pic>
    </p:spTree>
    <p:extLst>
      <p:ext uri="{BB962C8B-B14F-4D97-AF65-F5344CB8AC3E}">
        <p14:creationId xmlns:p14="http://schemas.microsoft.com/office/powerpoint/2010/main" val="3565726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3 physiological adaptations of parasites (2)">
            <a:extLst>
              <a:ext uri="{FF2B5EF4-FFF2-40B4-BE49-F238E27FC236}">
                <a16:creationId xmlns:a16="http://schemas.microsoft.com/office/drawing/2014/main" id="{A44BD7D4-08A4-4141-B84E-CDAC3295AB8A}"/>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32660" y="-1518081"/>
            <a:ext cx="9685538" cy="8895426"/>
          </a:xfrm>
          <a:prstGeom prst="rect">
            <a:avLst/>
          </a:prstGeom>
          <a:noFill/>
          <a:ln>
            <a:noFill/>
          </a:ln>
        </p:spPr>
      </p:pic>
    </p:spTree>
    <p:extLst>
      <p:ext uri="{BB962C8B-B14F-4D97-AF65-F5344CB8AC3E}">
        <p14:creationId xmlns:p14="http://schemas.microsoft.com/office/powerpoint/2010/main" val="325992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4 reproductive adaptations of parasites (1)">
            <a:extLst>
              <a:ext uri="{FF2B5EF4-FFF2-40B4-BE49-F238E27FC236}">
                <a16:creationId xmlns:a16="http://schemas.microsoft.com/office/drawing/2014/main" id="{F441C6BB-BDFA-47C5-B1B4-919611EA67C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97654" y="-1309456"/>
            <a:ext cx="9889724" cy="8602462"/>
          </a:xfrm>
          <a:prstGeom prst="rect">
            <a:avLst/>
          </a:prstGeom>
          <a:noFill/>
          <a:ln>
            <a:noFill/>
          </a:ln>
        </p:spPr>
      </p:pic>
    </p:spTree>
    <p:extLst>
      <p:ext uri="{BB962C8B-B14F-4D97-AF65-F5344CB8AC3E}">
        <p14:creationId xmlns:p14="http://schemas.microsoft.com/office/powerpoint/2010/main" val="198803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4 reproductive adaptations of parasites (2)">
            <a:extLst>
              <a:ext uri="{FF2B5EF4-FFF2-40B4-BE49-F238E27FC236}">
                <a16:creationId xmlns:a16="http://schemas.microsoft.com/office/drawing/2014/main" id="{F592C14A-D92A-4101-881D-8B206A2C4164}"/>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304800" y="-1313895"/>
            <a:ext cx="9869010" cy="8682361"/>
          </a:xfrm>
          <a:prstGeom prst="rect">
            <a:avLst/>
          </a:prstGeom>
          <a:noFill/>
          <a:ln>
            <a:noFill/>
          </a:ln>
        </p:spPr>
      </p:pic>
    </p:spTree>
    <p:extLst>
      <p:ext uri="{BB962C8B-B14F-4D97-AF65-F5344CB8AC3E}">
        <p14:creationId xmlns:p14="http://schemas.microsoft.com/office/powerpoint/2010/main" val="2330963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5 adaptations of platyhelminthes (1)">
            <a:extLst>
              <a:ext uri="{FF2B5EF4-FFF2-40B4-BE49-F238E27FC236}">
                <a16:creationId xmlns:a16="http://schemas.microsoft.com/office/drawing/2014/main" id="{62A25094-71EC-4521-BFE5-E9AD4C8C2D6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426127" y="-1287262"/>
            <a:ext cx="10528917" cy="8522563"/>
          </a:xfrm>
          <a:prstGeom prst="rect">
            <a:avLst/>
          </a:prstGeom>
          <a:noFill/>
          <a:ln>
            <a:noFill/>
          </a:ln>
        </p:spPr>
      </p:pic>
    </p:spTree>
    <p:extLst>
      <p:ext uri="{BB962C8B-B14F-4D97-AF65-F5344CB8AC3E}">
        <p14:creationId xmlns:p14="http://schemas.microsoft.com/office/powerpoint/2010/main" val="3190887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5 adaptations of platyhelminthes (2)">
            <a:extLst>
              <a:ext uri="{FF2B5EF4-FFF2-40B4-BE49-F238E27FC236}">
                <a16:creationId xmlns:a16="http://schemas.microsoft.com/office/drawing/2014/main" id="{0F7867F3-2475-4D9F-AB7A-EFAF3755066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 y="-1420427"/>
            <a:ext cx="9605639" cy="8877670"/>
          </a:xfrm>
          <a:prstGeom prst="rect">
            <a:avLst/>
          </a:prstGeom>
          <a:noFill/>
          <a:ln>
            <a:noFill/>
          </a:ln>
        </p:spPr>
      </p:pic>
    </p:spTree>
    <p:extLst>
      <p:ext uri="{BB962C8B-B14F-4D97-AF65-F5344CB8AC3E}">
        <p14:creationId xmlns:p14="http://schemas.microsoft.com/office/powerpoint/2010/main" val="9280459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173</TotalTime>
  <Words>90</Words>
  <Application>Microsoft Office PowerPoint</Application>
  <PresentationFormat>Widescreen</PresentationFormat>
  <Paragraphs>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helvetica neue</vt:lpstr>
      <vt:lpstr>Trebuchet MS</vt:lpstr>
      <vt:lpstr>Wingdings</vt:lpstr>
      <vt:lpstr>Wingdings 3</vt:lpstr>
      <vt:lpstr>Facet</vt:lpstr>
      <vt:lpstr>       Parasitic Adaptation </vt:lpstr>
      <vt:lpstr>What is adaptation?  adaptation is the biological mechanism by which organisms adjust to new environments or to changes in their current environment.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Parasitic Adaptation </dc:title>
  <dc:creator>darshana kumari</dc:creator>
  <cp:lastModifiedBy>darshana kumari</cp:lastModifiedBy>
  <cp:revision>12</cp:revision>
  <dcterms:created xsi:type="dcterms:W3CDTF">2020-09-15T09:02:48Z</dcterms:created>
  <dcterms:modified xsi:type="dcterms:W3CDTF">2020-10-16T12:42:44Z</dcterms:modified>
</cp:coreProperties>
</file>