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7" r:id="rId2"/>
    <p:sldId id="273" r:id="rId3"/>
    <p:sldId id="257" r:id="rId4"/>
    <p:sldId id="276" r:id="rId5"/>
    <p:sldId id="270" r:id="rId6"/>
    <p:sldId id="267" r:id="rId7"/>
    <p:sldId id="259" r:id="rId8"/>
    <p:sldId id="260" r:id="rId9"/>
    <p:sldId id="261" r:id="rId10"/>
    <p:sldId id="258" r:id="rId11"/>
    <p:sldId id="280" r:id="rId12"/>
    <p:sldId id="278" r:id="rId13"/>
    <p:sldId id="282" r:id="rId14"/>
    <p:sldId id="269" r:id="rId15"/>
    <p:sldId id="281" r:id="rId16"/>
    <p:sldId id="272" r:id="rId17"/>
    <p:sldId id="263" r:id="rId18"/>
    <p:sldId id="283" r:id="rId19"/>
    <p:sldId id="284" r:id="rId20"/>
    <p:sldId id="262" r:id="rId21"/>
    <p:sldId id="30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53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30AB3-914F-421A-8DA1-F9C9B47652E5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F07EC-342C-4BE8-B663-619E481E20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2DE10-20D0-4178-BBBA-140536AD5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190C5C-5837-49E0-AA0B-7C88782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94A9E-6A49-4A41-BD03-8F6E2FADD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C9A8-5274-4140-A991-CCF0DD6C3C22}" type="datetimeFigureOut">
              <a:rPr lang="en-IN" smtClean="0"/>
              <a:pPr/>
              <a:t>18-10-2020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02025-69FE-4D43-91AD-5CA63A7A8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572AA-E5B7-4F53-9F23-3FBFD30C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2886C-D86C-4508-AC58-DCD1F03B66E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021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C3B7F-79C0-4936-9C94-16970E7AD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0F552-6885-47A2-A615-8A8489782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B7A86-8770-460B-B484-9D2F6D2F1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C9A8-5274-4140-A991-CCF0DD6C3C22}" type="datetimeFigureOut">
              <a:rPr lang="en-IN" smtClean="0"/>
              <a:pPr/>
              <a:t>18-10-2020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5FF51-E6FA-41D6-9D29-C069C17D2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79385-AC4F-4BD8-810C-B5D9EAFA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2886C-D86C-4508-AC58-DCD1F03B66E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391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F69D9D-F219-4F93-AAF9-483858A3C9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23EEA2-8FE8-44C6-8F3E-888C14BA9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912A4-B4AD-405A-B28F-382CF353F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C9A8-5274-4140-A991-CCF0DD6C3C22}" type="datetimeFigureOut">
              <a:rPr lang="en-IN" smtClean="0"/>
              <a:pPr/>
              <a:t>18-10-2020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27E5A-86AA-4652-A0AB-2E45011D9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0902D-078D-4627-BABD-98AA95440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2886C-D86C-4508-AC58-DCD1F03B66E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361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FA02E-44FF-4201-84AD-803EF3487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9F19-B39C-4920-8D8F-0ED88591B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47A1C-0E7F-411B-B238-79E4CCFFF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C9A8-5274-4140-A991-CCF0DD6C3C22}" type="datetimeFigureOut">
              <a:rPr lang="en-IN" smtClean="0"/>
              <a:pPr/>
              <a:t>18-10-2020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1F05-5354-4325-8888-85526D9F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4BAA2-BCA7-4DDD-BE05-E750F30DC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2886C-D86C-4508-AC58-DCD1F03B66E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844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74F74-47D8-482A-B6BD-C2147758C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6C0F3-0575-4748-BF56-33C526CB9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E8BB7-C829-42D5-B462-6BF52DC58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C9A8-5274-4140-A991-CCF0DD6C3C22}" type="datetimeFigureOut">
              <a:rPr lang="en-IN" smtClean="0"/>
              <a:pPr/>
              <a:t>18-10-2020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505BD-6B37-4195-95E3-DA8934D39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0DD0C-1802-4BAF-B2B2-35D2BFA2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2886C-D86C-4508-AC58-DCD1F03B66E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388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F0667-96C7-4B10-9ECD-AAF586D44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A982F-2D47-4D2F-855C-B551E8FB9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9A970-616F-4488-A564-C3E5ECD67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D670F-1076-4A80-AF90-5D19F221B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C9A8-5274-4140-A991-CCF0DD6C3C22}" type="datetimeFigureOut">
              <a:rPr lang="en-IN" smtClean="0"/>
              <a:pPr/>
              <a:t>18-10-2020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8FB24-C88D-4778-A4E6-F541B2550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95D9B-6D7C-4F38-BADD-5DEEF124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2886C-D86C-4508-AC58-DCD1F03B66E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562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D7433-E372-4FB3-8098-3F481C43A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5F240-8D6D-4D03-A1CC-D9B7B92A8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9D272-AC22-48E1-86CF-39BA3798F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7F4709-A2B0-4744-9158-7751659D0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C4A789-BE9B-4659-9008-D3DE5C8877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7EAC3E-2C89-43D4-AB3D-B6B50B5EA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C9A8-5274-4140-A991-CCF0DD6C3C22}" type="datetimeFigureOut">
              <a:rPr lang="en-IN" smtClean="0"/>
              <a:pPr/>
              <a:t>18-10-2020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849BA9-68F1-485C-9A52-C6020999C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718A02-E11E-4C61-867E-2BB4651B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2886C-D86C-4508-AC58-DCD1F03B66E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791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E234-CF85-4184-AB25-B2DABE99A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7EB948-39A3-4EDD-87FB-60ABE793B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C9A8-5274-4140-A991-CCF0DD6C3C22}" type="datetimeFigureOut">
              <a:rPr lang="en-IN" smtClean="0"/>
              <a:pPr/>
              <a:t>18-10-2020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C213A-0267-4BCB-8D3B-779DF672C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C4FAB-824A-4105-9F3F-AD257392B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2886C-D86C-4508-AC58-DCD1F03B66E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785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1BACA1-DE6D-425D-A6FB-DFC3099CD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C9A8-5274-4140-A991-CCF0DD6C3C22}" type="datetimeFigureOut">
              <a:rPr lang="en-IN" smtClean="0"/>
              <a:pPr/>
              <a:t>18-10-2020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9E61E1-232B-4B24-B714-D53050BE1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2342A-C134-4AE0-883C-0CD756B20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2886C-D86C-4508-AC58-DCD1F03B66E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486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8D87A-5A78-4C85-BDA2-E95CCD4C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D5F7D-D089-4B9A-A473-2AFA5A84E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FB1E0-EB8C-4240-A88D-7F839734A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89478-0B35-4AA3-8258-3B38D2B8D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C9A8-5274-4140-A991-CCF0DD6C3C22}" type="datetimeFigureOut">
              <a:rPr lang="en-IN" smtClean="0"/>
              <a:pPr/>
              <a:t>18-10-2020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3FC26-E7B0-4677-BBEE-663160501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5ECD3-4771-4FEE-800E-D0E6C52B2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2886C-D86C-4508-AC58-DCD1F03B66E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247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D4A32-1BF6-42E6-809D-2E7299ACD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594694-239A-4192-9FD6-6FA76CC154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6B351-4C49-4FE9-92B1-AF12C74F1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E1951-D530-4E73-AEE8-9F64F6745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C9A8-5274-4140-A991-CCF0DD6C3C22}" type="datetimeFigureOut">
              <a:rPr lang="en-IN" smtClean="0"/>
              <a:pPr/>
              <a:t>18-10-2020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84508-BA3E-49F8-80EA-C5928DA8C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FA8D7-6111-4290-94AC-AB8D7B3DC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2886C-D86C-4508-AC58-DCD1F03B66E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757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B5F925-26FD-4594-AC30-D07105D0A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22414-DC08-4584-A1BE-B7EEC0A27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C63BA-FA91-4C28-A580-663069F82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9C9A8-5274-4140-A991-CCF0DD6C3C22}" type="datetimeFigureOut">
              <a:rPr lang="en-IN" smtClean="0"/>
              <a:pPr/>
              <a:t>18-10-2020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8666B-85AE-4FAF-8698-B6E4AFCF7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1CBCC-0EE5-433E-9C35-270E9258B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2886C-D86C-4508-AC58-DCD1F03B66E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37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rthropod" TargetMode="External"/><Relationship Id="rId7" Type="http://schemas.openxmlformats.org/officeDocument/2006/relationships/hyperlink" Target="https://en.wikipedia.org/wiki/Drosophilinae" TargetMode="External"/><Relationship Id="rId2" Type="http://schemas.openxmlformats.org/officeDocument/2006/relationships/hyperlink" Target="https://en.wikipedia.org/wiki/Anima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Drosophilidae" TargetMode="External"/><Relationship Id="rId5" Type="http://schemas.openxmlformats.org/officeDocument/2006/relationships/hyperlink" Target="https://en.wikipedia.org/wiki/Fly" TargetMode="External"/><Relationship Id="rId4" Type="http://schemas.openxmlformats.org/officeDocument/2006/relationships/hyperlink" Target="https://en.wikipedia.org/wiki/Insec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itle 2">
            <a:extLst>
              <a:ext uri="{FF2B5EF4-FFF2-40B4-BE49-F238E27FC236}">
                <a16:creationId xmlns:a16="http://schemas.microsoft.com/office/drawing/2014/main" id="{EE7CD801-7E69-4530-826C-732C8A2D2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109" y="5070664"/>
            <a:ext cx="5181600" cy="1458961"/>
          </a:xfrm>
        </p:spPr>
        <p:txBody>
          <a:bodyPr>
            <a:normAutofit/>
          </a:bodyPr>
          <a:lstStyle/>
          <a:p>
            <a:r>
              <a:rPr lang="en-I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r>
              <a:rPr lang="en-I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SAHA DEV JAKHAR </a:t>
            </a:r>
          </a:p>
          <a:p>
            <a:endParaRPr lang="en-IN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43D4B1E8-BF12-45DC-BEBF-13370F97F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200400"/>
            <a:ext cx="2819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891A7B-48BC-4E75-948E-443BE7176D73}"/>
              </a:ext>
            </a:extLst>
          </p:cNvPr>
          <p:cNvSpPr/>
          <p:nvPr/>
        </p:nvSpPr>
        <p:spPr>
          <a:xfrm>
            <a:off x="-9238" y="-28545"/>
            <a:ext cx="1579419" cy="6858000"/>
          </a:xfrm>
          <a:prstGeom prst="rect">
            <a:avLst/>
          </a:prstGeom>
          <a:blipFill dpi="0" rotWithShape="1">
            <a:blip r:embed="rId2">
              <a:alphaModFix amt="37000"/>
            </a:blip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409B362-2D18-4F20-95BB-1A2E22E197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" y="-1892"/>
            <a:ext cx="1442424" cy="13239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23E227C-B259-4BAD-82DA-5B2A21FF2F03}"/>
              </a:ext>
            </a:extLst>
          </p:cNvPr>
          <p:cNvSpPr/>
          <p:nvPr/>
        </p:nvSpPr>
        <p:spPr>
          <a:xfrm>
            <a:off x="-77735" y="1722106"/>
            <a:ext cx="1579419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spc="50" dirty="0">
                <a:ln w="5715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MOHANLAL</a:t>
            </a:r>
          </a:p>
          <a:p>
            <a:pPr algn="ctr">
              <a:spcBef>
                <a:spcPts val="600"/>
              </a:spcBef>
            </a:pPr>
            <a:r>
              <a:rPr lang="en-US" sz="2400" b="1" spc="50" dirty="0">
                <a:ln w="5715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SUKHADIYA</a:t>
            </a:r>
          </a:p>
          <a:p>
            <a:pPr algn="ctr">
              <a:spcBef>
                <a:spcPts val="600"/>
              </a:spcBef>
            </a:pPr>
            <a:r>
              <a:rPr lang="en-US" sz="2400" b="1" spc="50" dirty="0">
                <a:ln w="5715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UNIVERSITY</a:t>
            </a:r>
          </a:p>
          <a:p>
            <a:pPr algn="ctr">
              <a:spcBef>
                <a:spcPts val="600"/>
              </a:spcBef>
            </a:pPr>
            <a:r>
              <a:rPr lang="en-US" sz="2400" b="1" spc="50" dirty="0">
                <a:ln w="5715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UDAIPUR</a:t>
            </a:r>
          </a:p>
          <a:p>
            <a:pPr algn="ctr">
              <a:spcBef>
                <a:spcPts val="600"/>
              </a:spcBef>
            </a:pPr>
            <a:endParaRPr lang="en-US" sz="2400" b="1" spc="50" dirty="0">
              <a:ln w="57150"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algn="ctr">
              <a:spcBef>
                <a:spcPts val="600"/>
              </a:spcBef>
            </a:pPr>
            <a:endParaRPr lang="en-US" sz="2400" b="1" spc="50" dirty="0">
              <a:ln w="57150"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algn="ctr">
              <a:spcBef>
                <a:spcPts val="600"/>
              </a:spcBef>
            </a:pPr>
            <a:endParaRPr lang="en-US" sz="2400" b="1" spc="50" dirty="0">
              <a:ln w="57150"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b="1" spc="50" dirty="0">
                <a:ln w="5715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Department of Zoology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5D2EAD-2D49-4578-B5A7-5EB9237E807F}"/>
              </a:ext>
            </a:extLst>
          </p:cNvPr>
          <p:cNvSpPr txBox="1"/>
          <p:nvPr/>
        </p:nvSpPr>
        <p:spPr>
          <a:xfrm>
            <a:off x="2055091" y="429149"/>
            <a:ext cx="991061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 </a:t>
            </a:r>
          </a:p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Drosophila : Life cycle and its culture.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04AFF2-31B7-4383-8C3A-5FCB868492A5}"/>
              </a:ext>
            </a:extLst>
          </p:cNvPr>
          <p:cNvSpPr txBox="1"/>
          <p:nvPr/>
        </p:nvSpPr>
        <p:spPr>
          <a:xfrm>
            <a:off x="2189018" y="3200400"/>
            <a:ext cx="4285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B.Sc.-II-Year</a:t>
            </a:r>
          </a:p>
          <a:p>
            <a:r>
              <a:rPr lang="en-US" sz="2800" dirty="0">
                <a:solidFill>
                  <a:srgbClr val="002060"/>
                </a:solidFill>
              </a:rPr>
              <a:t>Practical Zoology </a:t>
            </a:r>
            <a:endParaRPr lang="en-IN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24ECF0-2454-4238-B1FA-70A28131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09" t="32276" r="47400" b="21353"/>
          <a:stretch/>
        </p:blipFill>
        <p:spPr>
          <a:xfrm>
            <a:off x="0" y="53266"/>
            <a:ext cx="8195769" cy="68047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95E40D-D01D-44A6-A39C-F9E2D4A56109}"/>
              </a:ext>
            </a:extLst>
          </p:cNvPr>
          <p:cNvSpPr txBox="1"/>
          <p:nvPr/>
        </p:nvSpPr>
        <p:spPr>
          <a:xfrm>
            <a:off x="8278896" y="0"/>
            <a:ext cx="391310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Holometabolous /complete metamorphosis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Egg, larvae ,pupa and adult present</a:t>
            </a:r>
          </a:p>
          <a:p>
            <a:pPr marL="285750" indent="-285750"/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Temperature dependent development (favorable temp.)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50 to 70 egg/ day (400 to 500)</a:t>
            </a:r>
          </a:p>
          <a:p>
            <a:pPr marL="285750" indent="-28575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egg covered by </a:t>
            </a:r>
            <a:r>
              <a:rPr lang="en-US" dirty="0" err="1"/>
              <a:t>chorion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stalks = water wings present on egg which prevent egg from sinking </a:t>
            </a:r>
          </a:p>
          <a:p>
            <a:pPr marL="285750" indent="-28575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Micro pile </a:t>
            </a:r>
          </a:p>
          <a:p>
            <a:pPr marL="285750" indent="-28575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Tracheal breathing = spiracles</a:t>
            </a:r>
          </a:p>
          <a:p>
            <a:pPr marL="285750" indent="-28575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Molting </a:t>
            </a:r>
          </a:p>
          <a:p>
            <a:pPr marL="285750" indent="-28575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Jaw hook present </a:t>
            </a:r>
          </a:p>
          <a:p>
            <a:pPr marL="285750" indent="-28575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polygamy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7886" y="3331029"/>
            <a:ext cx="3265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About 2 week in favorable temperature (22-25 degree)  </a:t>
            </a:r>
          </a:p>
        </p:txBody>
      </p:sp>
    </p:spTree>
    <p:extLst>
      <p:ext uri="{BB962C8B-B14F-4D97-AF65-F5344CB8AC3E}">
        <p14:creationId xmlns:p14="http://schemas.microsoft.com/office/powerpoint/2010/main" val="2460328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98A9B8-0D67-4328-B762-98A0787C1077}"/>
              </a:ext>
            </a:extLst>
          </p:cNvPr>
          <p:cNvSpPr txBox="1"/>
          <p:nvPr/>
        </p:nvSpPr>
        <p:spPr>
          <a:xfrm>
            <a:off x="544945" y="461818"/>
            <a:ext cx="1104669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Culture medium:</a:t>
            </a:r>
          </a:p>
          <a:p>
            <a:r>
              <a:rPr lang="en-US" sz="2400" b="1" dirty="0"/>
              <a:t>1</a:t>
            </a:r>
            <a:r>
              <a:rPr lang="en-US" sz="2400" b="1" baseline="30000" dirty="0"/>
              <a:t>st</a:t>
            </a:r>
            <a:r>
              <a:rPr lang="en-US" sz="2400" b="1" dirty="0"/>
              <a:t> CULTURE MEDIA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Add messed </a:t>
            </a:r>
            <a:r>
              <a:rPr lang="en-US" sz="2400" b="1" dirty="0"/>
              <a:t>ripen fruit</a:t>
            </a:r>
            <a:r>
              <a:rPr lang="en-US" sz="2400" dirty="0"/>
              <a:t> (high glucose present in ripen fruit which required for development)+ flatted rice (Poha) +  tomato catchup or tomato + one or two pinch of sugar + add water for consistency maintain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Put it in wide mouth bottle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Cover bottle mouth with cotton cloth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Put bottle near washbasin or warmed place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Check after 2</a:t>
            </a:r>
            <a:r>
              <a:rPr lang="en-US" sz="2400" baseline="30000" dirty="0"/>
              <a:t>nd</a:t>
            </a:r>
            <a:r>
              <a:rPr lang="en-US" sz="2400" dirty="0"/>
              <a:t>  to 3</a:t>
            </a:r>
            <a:r>
              <a:rPr lang="en-US" sz="2400" baseline="30000" dirty="0"/>
              <a:t>rd</a:t>
            </a:r>
            <a:r>
              <a:rPr lang="en-US" sz="2400" dirty="0"/>
              <a:t> day </a:t>
            </a:r>
          </a:p>
          <a:p>
            <a:endParaRPr lang="en-US" sz="2400" dirty="0"/>
          </a:p>
          <a:p>
            <a:pPr algn="ctr"/>
            <a:r>
              <a:rPr lang="en-US" sz="2400" dirty="0"/>
              <a:t>Or </a:t>
            </a:r>
          </a:p>
          <a:p>
            <a:endParaRPr lang="en-US" sz="2400" b="1" dirty="0"/>
          </a:p>
          <a:p>
            <a:r>
              <a:rPr lang="en-US" sz="2400" b="1" dirty="0"/>
              <a:t>2</a:t>
            </a:r>
            <a:r>
              <a:rPr lang="en-US" sz="2400" b="1" baseline="30000" dirty="0"/>
              <a:t>nd</a:t>
            </a:r>
            <a:r>
              <a:rPr lang="en-US" sz="2400" b="1" dirty="0"/>
              <a:t> CULTURE MEDIA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Add only meshed ripen fruit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Put it in wide mouth bottle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Cover bottle mouth with cotton cloth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Put bottle near washbasin or warmed place </a:t>
            </a:r>
          </a:p>
        </p:txBody>
      </p:sp>
    </p:spTree>
    <p:extLst>
      <p:ext uri="{BB962C8B-B14F-4D97-AF65-F5344CB8AC3E}">
        <p14:creationId xmlns:p14="http://schemas.microsoft.com/office/powerpoint/2010/main" val="2530029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rosophila – a versatile model in biology &amp; medicine - ScienceDirect">
            <a:extLst>
              <a:ext uri="{FF2B5EF4-FFF2-40B4-BE49-F238E27FC236}">
                <a16:creationId xmlns:a16="http://schemas.microsoft.com/office/drawing/2014/main" id="{B3105E82-D7E7-45DA-B299-6C34859D4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930" y="400050"/>
            <a:ext cx="5925849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0446" y="561703"/>
            <a:ext cx="3213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Drosophila Culture </a:t>
            </a:r>
          </a:p>
        </p:txBody>
      </p:sp>
    </p:spTree>
    <p:extLst>
      <p:ext uri="{BB962C8B-B14F-4D97-AF65-F5344CB8AC3E}">
        <p14:creationId xmlns:p14="http://schemas.microsoft.com/office/powerpoint/2010/main" val="1116610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ospective undergraduate students — THE CARON LAB">
            <a:extLst>
              <a:ext uri="{FF2B5EF4-FFF2-40B4-BE49-F238E27FC236}">
                <a16:creationId xmlns:a16="http://schemas.microsoft.com/office/drawing/2014/main" id="{68F9AB0A-52CF-43F6-97F4-8918A781B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201" y="1134753"/>
            <a:ext cx="8571346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432922-34A9-4F39-B430-666BF1E3811B}"/>
              </a:ext>
            </a:extLst>
          </p:cNvPr>
          <p:cNvSpPr txBox="1"/>
          <p:nvPr/>
        </p:nvSpPr>
        <p:spPr>
          <a:xfrm>
            <a:off x="1302326" y="246566"/>
            <a:ext cx="991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Egg of Drosophila 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136" y="1123406"/>
            <a:ext cx="26909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Stalk Present on Egg Which Prevent from Sinking </a:t>
            </a:r>
          </a:p>
        </p:txBody>
      </p:sp>
    </p:spTree>
    <p:extLst>
      <p:ext uri="{BB962C8B-B14F-4D97-AF65-F5344CB8AC3E}">
        <p14:creationId xmlns:p14="http://schemas.microsoft.com/office/powerpoint/2010/main" val="2333318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drosophila larvae diagram">
            <a:extLst>
              <a:ext uri="{FF2B5EF4-FFF2-40B4-BE49-F238E27FC236}">
                <a16:creationId xmlns:a16="http://schemas.microsoft.com/office/drawing/2014/main" id="{A3BAAFB8-2072-45EF-80B5-80F6ED23E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34" y="0"/>
            <a:ext cx="8575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311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ekNature | Drosophila melanogaster larvae Photo">
            <a:extLst>
              <a:ext uri="{FF2B5EF4-FFF2-40B4-BE49-F238E27FC236}">
                <a16:creationId xmlns:a16="http://schemas.microsoft.com/office/drawing/2014/main" id="{18689BCE-C73E-472D-B489-96229B0D8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27" y="920606"/>
            <a:ext cx="9910618" cy="574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FBF260-7B3D-489F-A6EA-FB85E90ED8EC}"/>
              </a:ext>
            </a:extLst>
          </p:cNvPr>
          <p:cNvSpPr txBox="1"/>
          <p:nvPr/>
        </p:nvSpPr>
        <p:spPr>
          <a:xfrm>
            <a:off x="1302326" y="246566"/>
            <a:ext cx="991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Larvae of Drosophila 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944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B0DD3A-1511-464C-895E-CCCE1D78E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378" y="1358283"/>
            <a:ext cx="7704893" cy="43145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140" y="3344089"/>
            <a:ext cx="2168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Wide portion is posterior region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52560" y="2717074"/>
            <a:ext cx="2129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Pointed portion is anterior region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70289" y="383568"/>
            <a:ext cx="6494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Larva of Drosophila </a:t>
            </a: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19349"/>
            <a:ext cx="1972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Light creamy    color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voracious Feeder</a:t>
            </a:r>
          </a:p>
        </p:txBody>
      </p:sp>
    </p:spTree>
    <p:extLst>
      <p:ext uri="{BB962C8B-B14F-4D97-AF65-F5344CB8AC3E}">
        <p14:creationId xmlns:p14="http://schemas.microsoft.com/office/powerpoint/2010/main" val="1557164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drosophula pupa">
            <a:extLst>
              <a:ext uri="{FF2B5EF4-FFF2-40B4-BE49-F238E27FC236}">
                <a16:creationId xmlns:a16="http://schemas.microsoft.com/office/drawing/2014/main" id="{5A7D7CB9-0B3F-44B6-B24D-9CE25D93D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318" y="643538"/>
            <a:ext cx="8131944" cy="591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194" y="248195"/>
            <a:ext cx="1998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Pupa </a:t>
            </a:r>
          </a:p>
        </p:txBody>
      </p:sp>
    </p:spTree>
    <p:extLst>
      <p:ext uri="{BB962C8B-B14F-4D97-AF65-F5344CB8AC3E}">
        <p14:creationId xmlns:p14="http://schemas.microsoft.com/office/powerpoint/2010/main" val="2311534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RB Barcelona researchers discover mechanism that regulates steroid hormone  production in Drosophila | IRB Barcelona">
            <a:extLst>
              <a:ext uri="{FF2B5EF4-FFF2-40B4-BE49-F238E27FC236}">
                <a16:creationId xmlns:a16="http://schemas.microsoft.com/office/drawing/2014/main" id="{521819A8-62CF-4B00-8C18-91EF86ABD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2436"/>
            <a:ext cx="6858000" cy="664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1703" y="561703"/>
            <a:ext cx="236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Pupa </a:t>
            </a:r>
          </a:p>
        </p:txBody>
      </p:sp>
    </p:spTree>
    <p:extLst>
      <p:ext uri="{BB962C8B-B14F-4D97-AF65-F5344CB8AC3E}">
        <p14:creationId xmlns:p14="http://schemas.microsoft.com/office/powerpoint/2010/main" val="187856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verview: P1-P15 | devbio.net">
            <a:extLst>
              <a:ext uri="{FF2B5EF4-FFF2-40B4-BE49-F238E27FC236}">
                <a16:creationId xmlns:a16="http://schemas.microsoft.com/office/drawing/2014/main" id="{A0FE6E4B-559A-43CB-AE35-2C5D47AC9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9" y="683491"/>
            <a:ext cx="9882909" cy="571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01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07730F9-86A3-48C0-AB09-57D5700C6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221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drosophila larvae diagram">
            <a:extLst>
              <a:ext uri="{FF2B5EF4-FFF2-40B4-BE49-F238E27FC236}">
                <a16:creationId xmlns:a16="http://schemas.microsoft.com/office/drawing/2014/main" id="{EF06267E-AE0D-4FCD-9D9B-72F4F0B01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83" y="452761"/>
            <a:ext cx="9019711" cy="555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568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476E7F-428C-46B6-8F4D-601563F575D1}"/>
              </a:ext>
            </a:extLst>
          </p:cNvPr>
          <p:cNvSpPr txBox="1"/>
          <p:nvPr/>
        </p:nvSpPr>
        <p:spPr>
          <a:xfrm>
            <a:off x="2937164" y="812800"/>
            <a:ext cx="620683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/>
              <a:t>Thank You </a:t>
            </a:r>
            <a:endParaRPr lang="en-IN" sz="16600" dirty="0"/>
          </a:p>
        </p:txBody>
      </p:sp>
    </p:spTree>
    <p:extLst>
      <p:ext uri="{BB962C8B-B14F-4D97-AF65-F5344CB8AC3E}">
        <p14:creationId xmlns:p14="http://schemas.microsoft.com/office/powerpoint/2010/main" val="2626776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4746D2-B7BE-4BA1-9229-A47E478DD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70" y="260648"/>
            <a:ext cx="800765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373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7E66DB-B151-437F-8494-04711BA569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175244"/>
              </p:ext>
            </p:extLst>
          </p:nvPr>
        </p:nvGraphicFramePr>
        <p:xfrm>
          <a:off x="3500581" y="1186010"/>
          <a:ext cx="4664364" cy="4365818"/>
        </p:xfrm>
        <a:graphic>
          <a:graphicData uri="http://schemas.openxmlformats.org/drawingml/2006/table">
            <a:tbl>
              <a:tblPr/>
              <a:tblGrid>
                <a:gridCol w="2332182">
                  <a:extLst>
                    <a:ext uri="{9D8B030D-6E8A-4147-A177-3AD203B41FA5}">
                      <a16:colId xmlns:a16="http://schemas.microsoft.com/office/drawing/2014/main" val="4148132778"/>
                    </a:ext>
                  </a:extLst>
                </a:gridCol>
                <a:gridCol w="2332182">
                  <a:extLst>
                    <a:ext uri="{9D8B030D-6E8A-4147-A177-3AD203B41FA5}">
                      <a16:colId xmlns:a16="http://schemas.microsoft.com/office/drawing/2014/main" val="858071650"/>
                    </a:ext>
                  </a:extLst>
                </a:gridCol>
              </a:tblGrid>
              <a:tr h="525161">
                <a:tc>
                  <a:txBody>
                    <a:bodyPr/>
                    <a:lstStyle/>
                    <a:p>
                      <a:pPr algn="l" fontAlgn="t"/>
                      <a:r>
                        <a:rPr lang="en-IN" sz="1500">
                          <a:effectLst/>
                        </a:rPr>
                        <a:t>Kingdom:</a:t>
                      </a:r>
                    </a:p>
                  </a:txBody>
                  <a:tcPr marL="75023" marR="75023" marT="37512" marB="3751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500" u="none" strike="noStrike">
                          <a:solidFill>
                            <a:srgbClr val="0B0080"/>
                          </a:solidFill>
                          <a:effectLst/>
                          <a:hlinkClick r:id="rId2" tooltip="Animal"/>
                        </a:rPr>
                        <a:t>Animalia</a:t>
                      </a:r>
                      <a:endParaRPr lang="en-IN" sz="1500">
                        <a:effectLst/>
                      </a:endParaRPr>
                    </a:p>
                  </a:txBody>
                  <a:tcPr marL="75023" marR="75023" marT="37512" marB="3751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480812"/>
                  </a:ext>
                </a:extLst>
              </a:tr>
              <a:tr h="750231">
                <a:tc>
                  <a:txBody>
                    <a:bodyPr/>
                    <a:lstStyle/>
                    <a:p>
                      <a:pPr algn="l" fontAlgn="t"/>
                      <a:r>
                        <a:rPr lang="en-IN" sz="1500">
                          <a:effectLst/>
                        </a:rPr>
                        <a:t>Phylum:</a:t>
                      </a:r>
                    </a:p>
                  </a:txBody>
                  <a:tcPr marL="75023" marR="75023" marT="37512" marB="3751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500" u="none" strike="noStrike">
                          <a:solidFill>
                            <a:srgbClr val="0B0080"/>
                          </a:solidFill>
                          <a:effectLst/>
                          <a:hlinkClick r:id="rId3" tooltip="Arthropod"/>
                        </a:rPr>
                        <a:t>Arthropoda</a:t>
                      </a:r>
                      <a:endParaRPr lang="en-IN" sz="1500">
                        <a:effectLst/>
                      </a:endParaRPr>
                    </a:p>
                  </a:txBody>
                  <a:tcPr marL="75023" marR="75023" marT="37512" marB="3751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049070"/>
                  </a:ext>
                </a:extLst>
              </a:tr>
              <a:tr h="525161">
                <a:tc>
                  <a:txBody>
                    <a:bodyPr/>
                    <a:lstStyle/>
                    <a:p>
                      <a:pPr algn="l" fontAlgn="t"/>
                      <a:r>
                        <a:rPr lang="en-IN" sz="1500">
                          <a:effectLst/>
                        </a:rPr>
                        <a:t>Class:</a:t>
                      </a:r>
                    </a:p>
                  </a:txBody>
                  <a:tcPr marL="75023" marR="75023" marT="37512" marB="3751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500" u="none" strike="noStrike">
                          <a:solidFill>
                            <a:srgbClr val="0B0080"/>
                          </a:solidFill>
                          <a:effectLst/>
                          <a:hlinkClick r:id="rId4" tooltip="Insect"/>
                        </a:rPr>
                        <a:t>Insecta</a:t>
                      </a:r>
                      <a:endParaRPr lang="en-IN" sz="1500">
                        <a:effectLst/>
                      </a:endParaRPr>
                    </a:p>
                  </a:txBody>
                  <a:tcPr marL="75023" marR="75023" marT="37512" marB="3751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561003"/>
                  </a:ext>
                </a:extLst>
              </a:tr>
              <a:tr h="525161">
                <a:tc>
                  <a:txBody>
                    <a:bodyPr/>
                    <a:lstStyle/>
                    <a:p>
                      <a:pPr algn="l" fontAlgn="t"/>
                      <a:r>
                        <a:rPr lang="en-IN" sz="1500">
                          <a:effectLst/>
                        </a:rPr>
                        <a:t>Order:</a:t>
                      </a:r>
                    </a:p>
                  </a:txBody>
                  <a:tcPr marL="75023" marR="75023" marT="37512" marB="3751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500" u="none" strike="noStrike">
                          <a:solidFill>
                            <a:srgbClr val="0B0080"/>
                          </a:solidFill>
                          <a:effectLst/>
                          <a:hlinkClick r:id="rId5" tooltip="Fly"/>
                        </a:rPr>
                        <a:t>Diptera</a:t>
                      </a:r>
                      <a:endParaRPr lang="en-IN" sz="1500">
                        <a:effectLst/>
                      </a:endParaRPr>
                    </a:p>
                  </a:txBody>
                  <a:tcPr marL="75023" marR="75023" marT="37512" marB="3751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213550"/>
                  </a:ext>
                </a:extLst>
              </a:tr>
              <a:tr h="764712">
                <a:tc>
                  <a:txBody>
                    <a:bodyPr/>
                    <a:lstStyle/>
                    <a:p>
                      <a:pPr algn="l" fontAlgn="t"/>
                      <a:r>
                        <a:rPr lang="en-IN" sz="1500">
                          <a:effectLst/>
                        </a:rPr>
                        <a:t>Family:</a:t>
                      </a:r>
                    </a:p>
                  </a:txBody>
                  <a:tcPr marL="75023" marR="75023" marT="37512" marB="3751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500" u="none" strike="noStrike">
                          <a:solidFill>
                            <a:srgbClr val="0B0080"/>
                          </a:solidFill>
                          <a:effectLst/>
                          <a:hlinkClick r:id="rId6" tooltip="Drosophilidae"/>
                        </a:rPr>
                        <a:t>Drosophilidae</a:t>
                      </a:r>
                      <a:endParaRPr lang="en-IN" sz="1500">
                        <a:effectLst/>
                      </a:endParaRPr>
                    </a:p>
                  </a:txBody>
                  <a:tcPr marL="75023" marR="75023" marT="37512" marB="3751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484436"/>
                  </a:ext>
                </a:extLst>
              </a:tr>
              <a:tr h="750231">
                <a:tc>
                  <a:txBody>
                    <a:bodyPr/>
                    <a:lstStyle/>
                    <a:p>
                      <a:pPr algn="l" fontAlgn="t"/>
                      <a:r>
                        <a:rPr lang="en-IN" sz="1500">
                          <a:effectLst/>
                        </a:rPr>
                        <a:t>Subfamily:</a:t>
                      </a:r>
                    </a:p>
                  </a:txBody>
                  <a:tcPr marL="75023" marR="75023" marT="37512" marB="3751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500" u="sng" strike="noStrike" dirty="0" err="1">
                          <a:solidFill>
                            <a:srgbClr val="0B0080"/>
                          </a:solidFill>
                          <a:effectLst/>
                          <a:hlinkClick r:id="rId7" tooltip="Drosophilinae"/>
                        </a:rPr>
                        <a:t>Drosophilinae</a:t>
                      </a:r>
                      <a:endParaRPr lang="en-IN" sz="1500" u="sng" dirty="0">
                        <a:effectLst/>
                      </a:endParaRPr>
                    </a:p>
                  </a:txBody>
                  <a:tcPr marL="75023" marR="75023" marT="37512" marB="3751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714641"/>
                  </a:ext>
                </a:extLst>
              </a:tr>
              <a:tr h="525161">
                <a:tc>
                  <a:txBody>
                    <a:bodyPr/>
                    <a:lstStyle/>
                    <a:p>
                      <a:pPr algn="l" fontAlgn="t"/>
                      <a:r>
                        <a:rPr lang="en-IN" sz="1500">
                          <a:effectLst/>
                        </a:rPr>
                        <a:t>Genus:</a:t>
                      </a:r>
                    </a:p>
                  </a:txBody>
                  <a:tcPr marL="75023" marR="75023" marT="37512" marB="3751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500" b="1" i="1" dirty="0">
                          <a:effectLst/>
                        </a:rPr>
                        <a:t>Drosophila</a:t>
                      </a:r>
                      <a:endParaRPr lang="en-IN" sz="1500" dirty="0">
                        <a:effectLst/>
                      </a:endParaRPr>
                    </a:p>
                  </a:txBody>
                  <a:tcPr marL="75023" marR="75023" marT="37512" marB="3751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62230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5320B66-7555-4C3E-BDC8-EA9DA9266B87}"/>
              </a:ext>
            </a:extLst>
          </p:cNvPr>
          <p:cNvSpPr txBox="1"/>
          <p:nvPr/>
        </p:nvSpPr>
        <p:spPr>
          <a:xfrm>
            <a:off x="3158836" y="277091"/>
            <a:ext cx="5006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Classification 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3056079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lated image">
            <a:extLst>
              <a:ext uri="{FF2B5EF4-FFF2-40B4-BE49-F238E27FC236}">
                <a16:creationId xmlns:a16="http://schemas.microsoft.com/office/drawing/2014/main" id="{4E94E5FC-201B-4D20-9A65-DD3C38C77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2"/>
          <a:stretch>
            <a:fillRect/>
          </a:stretch>
        </p:blipFill>
        <p:spPr bwMode="auto">
          <a:xfrm>
            <a:off x="2830513" y="0"/>
            <a:ext cx="66531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9897" y="862148"/>
            <a:ext cx="282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Drosophila </a:t>
            </a:r>
            <a:r>
              <a:rPr lang="en-US" i="1" dirty="0" err="1"/>
              <a:t>melanogaster</a:t>
            </a:r>
            <a:r>
              <a:rPr lang="en-US" i="1" dirty="0"/>
              <a:t> </a:t>
            </a:r>
            <a:r>
              <a:rPr lang="en-US" dirty="0"/>
              <a:t>(fruit fly )</a:t>
            </a:r>
            <a:r>
              <a:rPr lang="en-US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095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98A63B-07FB-4CA9-BA64-4C3FC9427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65" y="1078952"/>
            <a:ext cx="8451669" cy="44727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A3DD13-1952-4EE6-9B3E-586827925137}"/>
              </a:ext>
            </a:extLst>
          </p:cNvPr>
          <p:cNvSpPr txBox="1"/>
          <p:nvPr/>
        </p:nvSpPr>
        <p:spPr>
          <a:xfrm>
            <a:off x="2669308" y="210586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 Between Female and Male Drosophila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36629" y="757646"/>
            <a:ext cx="18157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Male small in size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Male have dark genitalia at the tip of abdomen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Have few dark band on abdomen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1704" y="757646"/>
            <a:ext cx="21423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Female large in size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Female have light and pointed abdomen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Have more dark band on abdomen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35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drosophila melanogaster male and female difference">
            <a:extLst>
              <a:ext uri="{FF2B5EF4-FFF2-40B4-BE49-F238E27FC236}">
                <a16:creationId xmlns:a16="http://schemas.microsoft.com/office/drawing/2014/main" id="{062A9E32-5C09-43C3-A9DB-88A221FCC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2" b="9905"/>
          <a:stretch>
            <a:fillRect/>
          </a:stretch>
        </p:blipFill>
        <p:spPr bwMode="auto">
          <a:xfrm>
            <a:off x="2364376" y="209006"/>
            <a:ext cx="4328160" cy="489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1257" y="378823"/>
            <a:ext cx="21553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Male fly have </a:t>
            </a:r>
            <a:r>
              <a:rPr lang="en-US" b="1" dirty="0"/>
              <a:t>SEX COMB </a:t>
            </a:r>
            <a:r>
              <a:rPr lang="en-US" dirty="0"/>
              <a:t>on first leg tarsus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Female do not have sex comb </a:t>
            </a:r>
          </a:p>
        </p:txBody>
      </p:sp>
      <p:pic>
        <p:nvPicPr>
          <p:cNvPr id="5" name="Picture 2" descr="Image result for drosophila melanogaster male and female difference">
            <a:extLst>
              <a:ext uri="{FF2B5EF4-FFF2-40B4-BE49-F238E27FC236}">
                <a16:creationId xmlns:a16="http://schemas.microsoft.com/office/drawing/2014/main" id="{B8F70675-F470-4FD7-AB07-8314CFCF4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616" y="0"/>
            <a:ext cx="5557384" cy="624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639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drosophila melanogaster male and female difference">
            <a:extLst>
              <a:ext uri="{FF2B5EF4-FFF2-40B4-BE49-F238E27FC236}">
                <a16:creationId xmlns:a16="http://schemas.microsoft.com/office/drawing/2014/main" id="{EE93E737-BBB9-44F0-BF4B-907F18E9E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58" y="470517"/>
            <a:ext cx="8708994" cy="556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25990" y="1031965"/>
            <a:ext cx="1619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Female do not have black spot on wings</a:t>
            </a:r>
          </a:p>
        </p:txBody>
      </p:sp>
    </p:spTree>
    <p:extLst>
      <p:ext uri="{BB962C8B-B14F-4D97-AF65-F5344CB8AC3E}">
        <p14:creationId xmlns:p14="http://schemas.microsoft.com/office/powerpoint/2010/main" val="628662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79583382-CEEF-42CF-A28F-EAD418092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219075"/>
            <a:ext cx="8582025" cy="64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191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Words>327</Words>
  <Application>Microsoft Office PowerPoint</Application>
  <PresentationFormat>Widescreen</PresentationFormat>
  <Paragraphs>97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Gabriola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sahadev jakhar</dc:creator>
  <cp:lastModifiedBy>sahadev jakhar</cp:lastModifiedBy>
  <cp:revision>32</cp:revision>
  <dcterms:created xsi:type="dcterms:W3CDTF">2019-09-07T06:07:18Z</dcterms:created>
  <dcterms:modified xsi:type="dcterms:W3CDTF">2020-10-18T13:18:32Z</dcterms:modified>
</cp:coreProperties>
</file>