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1" r:id="rId2"/>
    <p:sldId id="285" r:id="rId3"/>
    <p:sldId id="286" r:id="rId4"/>
    <p:sldId id="287" r:id="rId5"/>
    <p:sldId id="289" r:id="rId6"/>
    <p:sldId id="290" r:id="rId7"/>
    <p:sldId id="293" r:id="rId8"/>
    <p:sldId id="291" r:id="rId9"/>
    <p:sldId id="294" r:id="rId10"/>
    <p:sldId id="295" r:id="rId11"/>
    <p:sldId id="29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14"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B0378-19F1-45EA-AD93-7D84688513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1432BC7-26CC-48E4-84D5-3BAD12D419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F358E9B2-1AD8-41A1-83E9-E675F45FC630}"/>
              </a:ext>
            </a:extLst>
          </p:cNvPr>
          <p:cNvSpPr>
            <a:spLocks noGrp="1"/>
          </p:cNvSpPr>
          <p:nvPr>
            <p:ph type="dt" sz="half" idx="10"/>
          </p:nvPr>
        </p:nvSpPr>
        <p:spPr/>
        <p:txBody>
          <a:bodyPr/>
          <a:lstStyle/>
          <a:p>
            <a:fld id="{A33428B5-AFE2-4717-B4CA-C0481B6ECFA3}" type="datetimeFigureOut">
              <a:rPr lang="en-IN" smtClean="0"/>
              <a:t>18-10-2020</a:t>
            </a:fld>
            <a:endParaRPr lang="en-IN"/>
          </a:p>
        </p:txBody>
      </p:sp>
      <p:sp>
        <p:nvSpPr>
          <p:cNvPr id="5" name="Footer Placeholder 4">
            <a:extLst>
              <a:ext uri="{FF2B5EF4-FFF2-40B4-BE49-F238E27FC236}">
                <a16:creationId xmlns:a16="http://schemas.microsoft.com/office/drawing/2014/main" id="{3A838CD7-1E47-4874-AD23-B949C6849BB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E67DD1C-76FC-4119-9470-32A0DB3FA54A}"/>
              </a:ext>
            </a:extLst>
          </p:cNvPr>
          <p:cNvSpPr>
            <a:spLocks noGrp="1"/>
          </p:cNvSpPr>
          <p:nvPr>
            <p:ph type="sldNum" sz="quarter" idx="12"/>
          </p:nvPr>
        </p:nvSpPr>
        <p:spPr/>
        <p:txBody>
          <a:bodyPr/>
          <a:lstStyle/>
          <a:p>
            <a:fld id="{568B1E49-7A42-425B-A02C-2DB571086971}" type="slidenum">
              <a:rPr lang="en-IN" smtClean="0"/>
              <a:t>‹#›</a:t>
            </a:fld>
            <a:endParaRPr lang="en-IN"/>
          </a:p>
        </p:txBody>
      </p:sp>
    </p:spTree>
    <p:extLst>
      <p:ext uri="{BB962C8B-B14F-4D97-AF65-F5344CB8AC3E}">
        <p14:creationId xmlns:p14="http://schemas.microsoft.com/office/powerpoint/2010/main" val="217796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ACDF3-6725-4B7E-A94A-B643B4CCAE22}"/>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537DB64-1208-4CBC-BBFE-9B6E14E629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5FF4A3F-B270-4A09-AF17-ABA9A62DF7DA}"/>
              </a:ext>
            </a:extLst>
          </p:cNvPr>
          <p:cNvSpPr>
            <a:spLocks noGrp="1"/>
          </p:cNvSpPr>
          <p:nvPr>
            <p:ph type="dt" sz="half" idx="10"/>
          </p:nvPr>
        </p:nvSpPr>
        <p:spPr/>
        <p:txBody>
          <a:bodyPr/>
          <a:lstStyle/>
          <a:p>
            <a:fld id="{A33428B5-AFE2-4717-B4CA-C0481B6ECFA3}" type="datetimeFigureOut">
              <a:rPr lang="en-IN" smtClean="0"/>
              <a:t>18-10-2020</a:t>
            </a:fld>
            <a:endParaRPr lang="en-IN"/>
          </a:p>
        </p:txBody>
      </p:sp>
      <p:sp>
        <p:nvSpPr>
          <p:cNvPr id="5" name="Footer Placeholder 4">
            <a:extLst>
              <a:ext uri="{FF2B5EF4-FFF2-40B4-BE49-F238E27FC236}">
                <a16:creationId xmlns:a16="http://schemas.microsoft.com/office/drawing/2014/main" id="{7E9ACB1D-A241-4573-856C-1AF6342BC8D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DF51E05-957C-4D5B-BBF7-108B5EB10385}"/>
              </a:ext>
            </a:extLst>
          </p:cNvPr>
          <p:cNvSpPr>
            <a:spLocks noGrp="1"/>
          </p:cNvSpPr>
          <p:nvPr>
            <p:ph type="sldNum" sz="quarter" idx="12"/>
          </p:nvPr>
        </p:nvSpPr>
        <p:spPr/>
        <p:txBody>
          <a:bodyPr/>
          <a:lstStyle/>
          <a:p>
            <a:fld id="{568B1E49-7A42-425B-A02C-2DB571086971}" type="slidenum">
              <a:rPr lang="en-IN" smtClean="0"/>
              <a:t>‹#›</a:t>
            </a:fld>
            <a:endParaRPr lang="en-IN"/>
          </a:p>
        </p:txBody>
      </p:sp>
    </p:spTree>
    <p:extLst>
      <p:ext uri="{BB962C8B-B14F-4D97-AF65-F5344CB8AC3E}">
        <p14:creationId xmlns:p14="http://schemas.microsoft.com/office/powerpoint/2010/main" val="848500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392A68-F770-4577-9D52-7686DCB0254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C695244-D91D-4E13-A126-E208183BBD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11C1653-6E8B-4D22-80E7-E062E14D2F09}"/>
              </a:ext>
            </a:extLst>
          </p:cNvPr>
          <p:cNvSpPr>
            <a:spLocks noGrp="1"/>
          </p:cNvSpPr>
          <p:nvPr>
            <p:ph type="dt" sz="half" idx="10"/>
          </p:nvPr>
        </p:nvSpPr>
        <p:spPr/>
        <p:txBody>
          <a:bodyPr/>
          <a:lstStyle/>
          <a:p>
            <a:fld id="{A33428B5-AFE2-4717-B4CA-C0481B6ECFA3}" type="datetimeFigureOut">
              <a:rPr lang="en-IN" smtClean="0"/>
              <a:t>18-10-2020</a:t>
            </a:fld>
            <a:endParaRPr lang="en-IN"/>
          </a:p>
        </p:txBody>
      </p:sp>
      <p:sp>
        <p:nvSpPr>
          <p:cNvPr id="5" name="Footer Placeholder 4">
            <a:extLst>
              <a:ext uri="{FF2B5EF4-FFF2-40B4-BE49-F238E27FC236}">
                <a16:creationId xmlns:a16="http://schemas.microsoft.com/office/drawing/2014/main" id="{F07F858B-8BC8-43AE-BA0B-65A132BA855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A687990-202F-462D-BD37-0764AE538156}"/>
              </a:ext>
            </a:extLst>
          </p:cNvPr>
          <p:cNvSpPr>
            <a:spLocks noGrp="1"/>
          </p:cNvSpPr>
          <p:nvPr>
            <p:ph type="sldNum" sz="quarter" idx="12"/>
          </p:nvPr>
        </p:nvSpPr>
        <p:spPr/>
        <p:txBody>
          <a:bodyPr/>
          <a:lstStyle/>
          <a:p>
            <a:fld id="{568B1E49-7A42-425B-A02C-2DB571086971}" type="slidenum">
              <a:rPr lang="en-IN" smtClean="0"/>
              <a:t>‹#›</a:t>
            </a:fld>
            <a:endParaRPr lang="en-IN"/>
          </a:p>
        </p:txBody>
      </p:sp>
    </p:spTree>
    <p:extLst>
      <p:ext uri="{BB962C8B-B14F-4D97-AF65-F5344CB8AC3E}">
        <p14:creationId xmlns:p14="http://schemas.microsoft.com/office/powerpoint/2010/main" val="3404176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3B49-2D86-48DE-8158-05BDEE0F498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DBFABBB-B201-4D58-AFBA-67D59B85F1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4E81C62-75B2-4254-A31C-3CC7F525C8E0}"/>
              </a:ext>
            </a:extLst>
          </p:cNvPr>
          <p:cNvSpPr>
            <a:spLocks noGrp="1"/>
          </p:cNvSpPr>
          <p:nvPr>
            <p:ph type="dt" sz="half" idx="10"/>
          </p:nvPr>
        </p:nvSpPr>
        <p:spPr/>
        <p:txBody>
          <a:bodyPr/>
          <a:lstStyle/>
          <a:p>
            <a:fld id="{A33428B5-AFE2-4717-B4CA-C0481B6ECFA3}" type="datetimeFigureOut">
              <a:rPr lang="en-IN" smtClean="0"/>
              <a:t>18-10-2020</a:t>
            </a:fld>
            <a:endParaRPr lang="en-IN"/>
          </a:p>
        </p:txBody>
      </p:sp>
      <p:sp>
        <p:nvSpPr>
          <p:cNvPr id="5" name="Footer Placeholder 4">
            <a:extLst>
              <a:ext uri="{FF2B5EF4-FFF2-40B4-BE49-F238E27FC236}">
                <a16:creationId xmlns:a16="http://schemas.microsoft.com/office/drawing/2014/main" id="{71A1AA30-D8BF-46F5-A81F-6646E54A36C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8A4D0D5-3C98-4112-B782-40621CD4BAE6}"/>
              </a:ext>
            </a:extLst>
          </p:cNvPr>
          <p:cNvSpPr>
            <a:spLocks noGrp="1"/>
          </p:cNvSpPr>
          <p:nvPr>
            <p:ph type="sldNum" sz="quarter" idx="12"/>
          </p:nvPr>
        </p:nvSpPr>
        <p:spPr/>
        <p:txBody>
          <a:bodyPr/>
          <a:lstStyle/>
          <a:p>
            <a:fld id="{568B1E49-7A42-425B-A02C-2DB571086971}" type="slidenum">
              <a:rPr lang="en-IN" smtClean="0"/>
              <a:t>‹#›</a:t>
            </a:fld>
            <a:endParaRPr lang="en-IN"/>
          </a:p>
        </p:txBody>
      </p:sp>
    </p:spTree>
    <p:extLst>
      <p:ext uri="{BB962C8B-B14F-4D97-AF65-F5344CB8AC3E}">
        <p14:creationId xmlns:p14="http://schemas.microsoft.com/office/powerpoint/2010/main" val="3662305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A5F76-FC9C-400B-AD98-160E4E4AD0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599B3D3-894C-45DB-86EC-F0BB8B0CA7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5CFB4F-A303-4CB9-BD64-23F962CBA328}"/>
              </a:ext>
            </a:extLst>
          </p:cNvPr>
          <p:cNvSpPr>
            <a:spLocks noGrp="1"/>
          </p:cNvSpPr>
          <p:nvPr>
            <p:ph type="dt" sz="half" idx="10"/>
          </p:nvPr>
        </p:nvSpPr>
        <p:spPr/>
        <p:txBody>
          <a:bodyPr/>
          <a:lstStyle/>
          <a:p>
            <a:fld id="{A33428B5-AFE2-4717-B4CA-C0481B6ECFA3}" type="datetimeFigureOut">
              <a:rPr lang="en-IN" smtClean="0"/>
              <a:t>18-10-2020</a:t>
            </a:fld>
            <a:endParaRPr lang="en-IN"/>
          </a:p>
        </p:txBody>
      </p:sp>
      <p:sp>
        <p:nvSpPr>
          <p:cNvPr id="5" name="Footer Placeholder 4">
            <a:extLst>
              <a:ext uri="{FF2B5EF4-FFF2-40B4-BE49-F238E27FC236}">
                <a16:creationId xmlns:a16="http://schemas.microsoft.com/office/drawing/2014/main" id="{E732494B-BECC-4D05-8572-42D2C74391B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D661C85-ECF5-4420-8721-8A84998A027B}"/>
              </a:ext>
            </a:extLst>
          </p:cNvPr>
          <p:cNvSpPr>
            <a:spLocks noGrp="1"/>
          </p:cNvSpPr>
          <p:nvPr>
            <p:ph type="sldNum" sz="quarter" idx="12"/>
          </p:nvPr>
        </p:nvSpPr>
        <p:spPr/>
        <p:txBody>
          <a:bodyPr/>
          <a:lstStyle/>
          <a:p>
            <a:fld id="{568B1E49-7A42-425B-A02C-2DB571086971}" type="slidenum">
              <a:rPr lang="en-IN" smtClean="0"/>
              <a:t>‹#›</a:t>
            </a:fld>
            <a:endParaRPr lang="en-IN"/>
          </a:p>
        </p:txBody>
      </p:sp>
    </p:spTree>
    <p:extLst>
      <p:ext uri="{BB962C8B-B14F-4D97-AF65-F5344CB8AC3E}">
        <p14:creationId xmlns:p14="http://schemas.microsoft.com/office/powerpoint/2010/main" val="379487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F1A2B-8EC0-410B-8F7D-D3983119AD4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76A7638-7ADD-403C-BA23-D72288D53A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CE6A889-8AA9-4DEC-948A-49AEC93A41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3BFA8DDE-EFD7-44E1-98C1-DEBB2ECE1D65}"/>
              </a:ext>
            </a:extLst>
          </p:cNvPr>
          <p:cNvSpPr>
            <a:spLocks noGrp="1"/>
          </p:cNvSpPr>
          <p:nvPr>
            <p:ph type="dt" sz="half" idx="10"/>
          </p:nvPr>
        </p:nvSpPr>
        <p:spPr/>
        <p:txBody>
          <a:bodyPr/>
          <a:lstStyle/>
          <a:p>
            <a:fld id="{A33428B5-AFE2-4717-B4CA-C0481B6ECFA3}" type="datetimeFigureOut">
              <a:rPr lang="en-IN" smtClean="0"/>
              <a:t>18-10-2020</a:t>
            </a:fld>
            <a:endParaRPr lang="en-IN"/>
          </a:p>
        </p:txBody>
      </p:sp>
      <p:sp>
        <p:nvSpPr>
          <p:cNvPr id="6" name="Footer Placeholder 5">
            <a:extLst>
              <a:ext uri="{FF2B5EF4-FFF2-40B4-BE49-F238E27FC236}">
                <a16:creationId xmlns:a16="http://schemas.microsoft.com/office/drawing/2014/main" id="{6CD81936-5518-4DAD-B095-3E6A0EAE527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2E8383F-F3C9-46F1-9CAD-1E93D5B0404B}"/>
              </a:ext>
            </a:extLst>
          </p:cNvPr>
          <p:cNvSpPr>
            <a:spLocks noGrp="1"/>
          </p:cNvSpPr>
          <p:nvPr>
            <p:ph type="sldNum" sz="quarter" idx="12"/>
          </p:nvPr>
        </p:nvSpPr>
        <p:spPr/>
        <p:txBody>
          <a:bodyPr/>
          <a:lstStyle/>
          <a:p>
            <a:fld id="{568B1E49-7A42-425B-A02C-2DB571086971}" type="slidenum">
              <a:rPr lang="en-IN" smtClean="0"/>
              <a:t>‹#›</a:t>
            </a:fld>
            <a:endParaRPr lang="en-IN"/>
          </a:p>
        </p:txBody>
      </p:sp>
    </p:spTree>
    <p:extLst>
      <p:ext uri="{BB962C8B-B14F-4D97-AF65-F5344CB8AC3E}">
        <p14:creationId xmlns:p14="http://schemas.microsoft.com/office/powerpoint/2010/main" val="1936139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98510-57E1-42E0-B1D1-C0C041D55C9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5B69632-A93E-48F6-B68E-2F93F003C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60C4FF-0387-49C4-9F81-2FD6A17C01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27FEF51-06A1-4BA2-ACD2-161C41446C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3B2567-E46A-47B3-9F30-25BFDDAAD5C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7F85D78-2A3A-493D-9EE7-AE5CCACF34BC}"/>
              </a:ext>
            </a:extLst>
          </p:cNvPr>
          <p:cNvSpPr>
            <a:spLocks noGrp="1"/>
          </p:cNvSpPr>
          <p:nvPr>
            <p:ph type="dt" sz="half" idx="10"/>
          </p:nvPr>
        </p:nvSpPr>
        <p:spPr/>
        <p:txBody>
          <a:bodyPr/>
          <a:lstStyle/>
          <a:p>
            <a:fld id="{A33428B5-AFE2-4717-B4CA-C0481B6ECFA3}" type="datetimeFigureOut">
              <a:rPr lang="en-IN" smtClean="0"/>
              <a:t>18-10-2020</a:t>
            </a:fld>
            <a:endParaRPr lang="en-IN"/>
          </a:p>
        </p:txBody>
      </p:sp>
      <p:sp>
        <p:nvSpPr>
          <p:cNvPr id="8" name="Footer Placeholder 7">
            <a:extLst>
              <a:ext uri="{FF2B5EF4-FFF2-40B4-BE49-F238E27FC236}">
                <a16:creationId xmlns:a16="http://schemas.microsoft.com/office/drawing/2014/main" id="{7098DA7B-0552-43E2-9751-4C3963C73F07}"/>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43E4FAAB-474D-4BC0-B956-12A1FE921DE1}"/>
              </a:ext>
            </a:extLst>
          </p:cNvPr>
          <p:cNvSpPr>
            <a:spLocks noGrp="1"/>
          </p:cNvSpPr>
          <p:nvPr>
            <p:ph type="sldNum" sz="quarter" idx="12"/>
          </p:nvPr>
        </p:nvSpPr>
        <p:spPr/>
        <p:txBody>
          <a:bodyPr/>
          <a:lstStyle/>
          <a:p>
            <a:fld id="{568B1E49-7A42-425B-A02C-2DB571086971}" type="slidenum">
              <a:rPr lang="en-IN" smtClean="0"/>
              <a:t>‹#›</a:t>
            </a:fld>
            <a:endParaRPr lang="en-IN"/>
          </a:p>
        </p:txBody>
      </p:sp>
    </p:spTree>
    <p:extLst>
      <p:ext uri="{BB962C8B-B14F-4D97-AF65-F5344CB8AC3E}">
        <p14:creationId xmlns:p14="http://schemas.microsoft.com/office/powerpoint/2010/main" val="1508544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551A7-4048-40E2-9D04-C4EE36D9C0F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E39867C-7CC6-4597-B7B5-61469D07B07D}"/>
              </a:ext>
            </a:extLst>
          </p:cNvPr>
          <p:cNvSpPr>
            <a:spLocks noGrp="1"/>
          </p:cNvSpPr>
          <p:nvPr>
            <p:ph type="dt" sz="half" idx="10"/>
          </p:nvPr>
        </p:nvSpPr>
        <p:spPr/>
        <p:txBody>
          <a:bodyPr/>
          <a:lstStyle/>
          <a:p>
            <a:fld id="{A33428B5-AFE2-4717-B4CA-C0481B6ECFA3}" type="datetimeFigureOut">
              <a:rPr lang="en-IN" smtClean="0"/>
              <a:t>18-10-2020</a:t>
            </a:fld>
            <a:endParaRPr lang="en-IN"/>
          </a:p>
        </p:txBody>
      </p:sp>
      <p:sp>
        <p:nvSpPr>
          <p:cNvPr id="4" name="Footer Placeholder 3">
            <a:extLst>
              <a:ext uri="{FF2B5EF4-FFF2-40B4-BE49-F238E27FC236}">
                <a16:creationId xmlns:a16="http://schemas.microsoft.com/office/drawing/2014/main" id="{CF529B94-CB2D-49D7-AF5F-04E5C92C02D7}"/>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E2D8921-9F1B-4CE3-8663-5A1A1BFEB92A}"/>
              </a:ext>
            </a:extLst>
          </p:cNvPr>
          <p:cNvSpPr>
            <a:spLocks noGrp="1"/>
          </p:cNvSpPr>
          <p:nvPr>
            <p:ph type="sldNum" sz="quarter" idx="12"/>
          </p:nvPr>
        </p:nvSpPr>
        <p:spPr/>
        <p:txBody>
          <a:bodyPr/>
          <a:lstStyle/>
          <a:p>
            <a:fld id="{568B1E49-7A42-425B-A02C-2DB571086971}" type="slidenum">
              <a:rPr lang="en-IN" smtClean="0"/>
              <a:t>‹#›</a:t>
            </a:fld>
            <a:endParaRPr lang="en-IN"/>
          </a:p>
        </p:txBody>
      </p:sp>
    </p:spTree>
    <p:extLst>
      <p:ext uri="{BB962C8B-B14F-4D97-AF65-F5344CB8AC3E}">
        <p14:creationId xmlns:p14="http://schemas.microsoft.com/office/powerpoint/2010/main" val="3401037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A67179-799A-4CD9-A635-21B6726589A8}"/>
              </a:ext>
            </a:extLst>
          </p:cNvPr>
          <p:cNvSpPr>
            <a:spLocks noGrp="1"/>
          </p:cNvSpPr>
          <p:nvPr>
            <p:ph type="dt" sz="half" idx="10"/>
          </p:nvPr>
        </p:nvSpPr>
        <p:spPr/>
        <p:txBody>
          <a:bodyPr/>
          <a:lstStyle/>
          <a:p>
            <a:fld id="{A33428B5-AFE2-4717-B4CA-C0481B6ECFA3}" type="datetimeFigureOut">
              <a:rPr lang="en-IN" smtClean="0"/>
              <a:t>18-10-2020</a:t>
            </a:fld>
            <a:endParaRPr lang="en-IN"/>
          </a:p>
        </p:txBody>
      </p:sp>
      <p:sp>
        <p:nvSpPr>
          <p:cNvPr id="3" name="Footer Placeholder 2">
            <a:extLst>
              <a:ext uri="{FF2B5EF4-FFF2-40B4-BE49-F238E27FC236}">
                <a16:creationId xmlns:a16="http://schemas.microsoft.com/office/drawing/2014/main" id="{12F3EB56-28FD-424A-B43B-61356F7E96C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A9F11311-3FF8-4941-B724-88C22B1CD52A}"/>
              </a:ext>
            </a:extLst>
          </p:cNvPr>
          <p:cNvSpPr>
            <a:spLocks noGrp="1"/>
          </p:cNvSpPr>
          <p:nvPr>
            <p:ph type="sldNum" sz="quarter" idx="12"/>
          </p:nvPr>
        </p:nvSpPr>
        <p:spPr/>
        <p:txBody>
          <a:bodyPr/>
          <a:lstStyle/>
          <a:p>
            <a:fld id="{568B1E49-7A42-425B-A02C-2DB571086971}" type="slidenum">
              <a:rPr lang="en-IN" smtClean="0"/>
              <a:t>‹#›</a:t>
            </a:fld>
            <a:endParaRPr lang="en-IN"/>
          </a:p>
        </p:txBody>
      </p:sp>
    </p:spTree>
    <p:extLst>
      <p:ext uri="{BB962C8B-B14F-4D97-AF65-F5344CB8AC3E}">
        <p14:creationId xmlns:p14="http://schemas.microsoft.com/office/powerpoint/2010/main" val="367724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F3D1F-CD5B-42B5-BBE4-E93D27DAFA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B293E5C-3CB1-44CE-8F42-B2EF1C0C40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E764C7C-F37E-49A4-911D-3308880F73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7A5F0D-D30E-4C5F-9EB4-0D2C1540CF5C}"/>
              </a:ext>
            </a:extLst>
          </p:cNvPr>
          <p:cNvSpPr>
            <a:spLocks noGrp="1"/>
          </p:cNvSpPr>
          <p:nvPr>
            <p:ph type="dt" sz="half" idx="10"/>
          </p:nvPr>
        </p:nvSpPr>
        <p:spPr/>
        <p:txBody>
          <a:bodyPr/>
          <a:lstStyle/>
          <a:p>
            <a:fld id="{A33428B5-AFE2-4717-B4CA-C0481B6ECFA3}" type="datetimeFigureOut">
              <a:rPr lang="en-IN" smtClean="0"/>
              <a:t>18-10-2020</a:t>
            </a:fld>
            <a:endParaRPr lang="en-IN"/>
          </a:p>
        </p:txBody>
      </p:sp>
      <p:sp>
        <p:nvSpPr>
          <p:cNvPr id="6" name="Footer Placeholder 5">
            <a:extLst>
              <a:ext uri="{FF2B5EF4-FFF2-40B4-BE49-F238E27FC236}">
                <a16:creationId xmlns:a16="http://schemas.microsoft.com/office/drawing/2014/main" id="{3A12EA40-6B40-486B-9E59-1F19062ACFC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4A57E55-613E-4A08-B496-134F40E471F7}"/>
              </a:ext>
            </a:extLst>
          </p:cNvPr>
          <p:cNvSpPr>
            <a:spLocks noGrp="1"/>
          </p:cNvSpPr>
          <p:nvPr>
            <p:ph type="sldNum" sz="quarter" idx="12"/>
          </p:nvPr>
        </p:nvSpPr>
        <p:spPr/>
        <p:txBody>
          <a:bodyPr/>
          <a:lstStyle/>
          <a:p>
            <a:fld id="{568B1E49-7A42-425B-A02C-2DB571086971}" type="slidenum">
              <a:rPr lang="en-IN" smtClean="0"/>
              <a:t>‹#›</a:t>
            </a:fld>
            <a:endParaRPr lang="en-IN"/>
          </a:p>
        </p:txBody>
      </p:sp>
    </p:spTree>
    <p:extLst>
      <p:ext uri="{BB962C8B-B14F-4D97-AF65-F5344CB8AC3E}">
        <p14:creationId xmlns:p14="http://schemas.microsoft.com/office/powerpoint/2010/main" val="3851220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BCB3E-04C4-474B-9B0B-5BE2D562C6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7DA3663-3C4F-485E-AEC8-50B48F2287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6AF79527-0BC0-45C3-AFD5-580BA2687D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E05B43-A038-4F78-A731-593FCE40E831}"/>
              </a:ext>
            </a:extLst>
          </p:cNvPr>
          <p:cNvSpPr>
            <a:spLocks noGrp="1"/>
          </p:cNvSpPr>
          <p:nvPr>
            <p:ph type="dt" sz="half" idx="10"/>
          </p:nvPr>
        </p:nvSpPr>
        <p:spPr/>
        <p:txBody>
          <a:bodyPr/>
          <a:lstStyle/>
          <a:p>
            <a:fld id="{A33428B5-AFE2-4717-B4CA-C0481B6ECFA3}" type="datetimeFigureOut">
              <a:rPr lang="en-IN" smtClean="0"/>
              <a:t>18-10-2020</a:t>
            </a:fld>
            <a:endParaRPr lang="en-IN"/>
          </a:p>
        </p:txBody>
      </p:sp>
      <p:sp>
        <p:nvSpPr>
          <p:cNvPr id="6" name="Footer Placeholder 5">
            <a:extLst>
              <a:ext uri="{FF2B5EF4-FFF2-40B4-BE49-F238E27FC236}">
                <a16:creationId xmlns:a16="http://schemas.microsoft.com/office/drawing/2014/main" id="{B04C55B6-9748-4658-AD90-273D5885164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1EB320E-FD51-4D67-9624-8D870CDF2F60}"/>
              </a:ext>
            </a:extLst>
          </p:cNvPr>
          <p:cNvSpPr>
            <a:spLocks noGrp="1"/>
          </p:cNvSpPr>
          <p:nvPr>
            <p:ph type="sldNum" sz="quarter" idx="12"/>
          </p:nvPr>
        </p:nvSpPr>
        <p:spPr/>
        <p:txBody>
          <a:bodyPr/>
          <a:lstStyle/>
          <a:p>
            <a:fld id="{568B1E49-7A42-425B-A02C-2DB571086971}" type="slidenum">
              <a:rPr lang="en-IN" smtClean="0"/>
              <a:t>‹#›</a:t>
            </a:fld>
            <a:endParaRPr lang="en-IN"/>
          </a:p>
        </p:txBody>
      </p:sp>
    </p:spTree>
    <p:extLst>
      <p:ext uri="{BB962C8B-B14F-4D97-AF65-F5344CB8AC3E}">
        <p14:creationId xmlns:p14="http://schemas.microsoft.com/office/powerpoint/2010/main" val="398213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79DA6D-D167-4655-BAD2-8A21FC7811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EB1AAE2-6EAD-4DAF-B568-C13999ECAA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FE38BC2-D103-4233-914B-E4328523FE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428B5-AFE2-4717-B4CA-C0481B6ECFA3}" type="datetimeFigureOut">
              <a:rPr lang="en-IN" smtClean="0"/>
              <a:t>18-10-2020</a:t>
            </a:fld>
            <a:endParaRPr lang="en-IN"/>
          </a:p>
        </p:txBody>
      </p:sp>
      <p:sp>
        <p:nvSpPr>
          <p:cNvPr id="5" name="Footer Placeholder 4">
            <a:extLst>
              <a:ext uri="{FF2B5EF4-FFF2-40B4-BE49-F238E27FC236}">
                <a16:creationId xmlns:a16="http://schemas.microsoft.com/office/drawing/2014/main" id="{406AE6D2-2596-4C76-91A9-71780EED36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8FBC8B4-D7AA-4474-977A-1AD3DEF1CD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8B1E49-7A42-425B-A02C-2DB571086971}" type="slidenum">
              <a:rPr lang="en-IN" smtClean="0"/>
              <a:t>‹#›</a:t>
            </a:fld>
            <a:endParaRPr lang="en-IN"/>
          </a:p>
        </p:txBody>
      </p:sp>
    </p:spTree>
    <p:extLst>
      <p:ext uri="{BB962C8B-B14F-4D97-AF65-F5344CB8AC3E}">
        <p14:creationId xmlns:p14="http://schemas.microsoft.com/office/powerpoint/2010/main" val="4210163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ubtitle 2">
            <a:extLst>
              <a:ext uri="{FF2B5EF4-FFF2-40B4-BE49-F238E27FC236}">
                <a16:creationId xmlns:a16="http://schemas.microsoft.com/office/drawing/2014/main" id="{EE7CD801-7E69-4530-826C-732C8A2D2FB7}"/>
              </a:ext>
            </a:extLst>
          </p:cNvPr>
          <p:cNvSpPr>
            <a:spLocks noGrp="1"/>
          </p:cNvSpPr>
          <p:nvPr>
            <p:ph type="subTitle" idx="1"/>
          </p:nvPr>
        </p:nvSpPr>
        <p:spPr>
          <a:xfrm>
            <a:off x="6784109" y="5070664"/>
            <a:ext cx="5181600" cy="1458961"/>
          </a:xfrm>
        </p:spPr>
        <p:txBody>
          <a:bodyPr>
            <a:normAutofit/>
          </a:bodyPr>
          <a:lstStyle/>
          <a:p>
            <a:r>
              <a:rPr lang="en-IN" altLang="en-US" b="1" dirty="0">
                <a:solidFill>
                  <a:srgbClr val="002060"/>
                </a:solidFill>
                <a:latin typeface="Times New Roman" panose="02020603050405020304" pitchFamily="18" charset="0"/>
                <a:cs typeface="Times New Roman" panose="02020603050405020304" pitchFamily="18" charset="0"/>
              </a:rPr>
              <a:t>By</a:t>
            </a:r>
          </a:p>
          <a:p>
            <a:r>
              <a:rPr lang="en-IN" altLang="en-US" b="1" dirty="0">
                <a:solidFill>
                  <a:srgbClr val="002060"/>
                </a:solidFill>
                <a:latin typeface="Times New Roman" panose="02020603050405020304" pitchFamily="18" charset="0"/>
                <a:cs typeface="Times New Roman" panose="02020603050405020304" pitchFamily="18" charset="0"/>
              </a:rPr>
              <a:t>SAHA DEV JAKHAR </a:t>
            </a:r>
          </a:p>
          <a:p>
            <a:endParaRPr lang="en-IN" altLang="en-US" b="1" dirty="0">
              <a:solidFill>
                <a:srgbClr val="002060"/>
              </a:solidFill>
              <a:latin typeface="Times New Roman" panose="02020603050405020304" pitchFamily="18" charset="0"/>
              <a:cs typeface="Times New Roman" panose="02020603050405020304" pitchFamily="18" charset="0"/>
            </a:endParaRPr>
          </a:p>
          <a:p>
            <a:endParaRPr lang="en-US" altLang="en-US" dirty="0"/>
          </a:p>
        </p:txBody>
      </p:sp>
      <p:sp>
        <p:nvSpPr>
          <p:cNvPr id="9220" name="TextBox 4">
            <a:extLst>
              <a:ext uri="{FF2B5EF4-FFF2-40B4-BE49-F238E27FC236}">
                <a16:creationId xmlns:a16="http://schemas.microsoft.com/office/drawing/2014/main" id="{43D4B1E8-BF12-45DC-BEBF-13370F97F860}"/>
              </a:ext>
            </a:extLst>
          </p:cNvPr>
          <p:cNvSpPr txBox="1">
            <a:spLocks noChangeArrowheads="1"/>
          </p:cNvSpPr>
          <p:nvPr/>
        </p:nvSpPr>
        <p:spPr bwMode="auto">
          <a:xfrm>
            <a:off x="1905000" y="3200400"/>
            <a:ext cx="2819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a:endParaRPr lang="en-US" altLang="en-US"/>
          </a:p>
        </p:txBody>
      </p:sp>
      <p:sp>
        <p:nvSpPr>
          <p:cNvPr id="14" name="Rectangle 13">
            <a:extLst>
              <a:ext uri="{FF2B5EF4-FFF2-40B4-BE49-F238E27FC236}">
                <a16:creationId xmlns:a16="http://schemas.microsoft.com/office/drawing/2014/main" id="{D2891A7B-48BC-4E75-948E-443BE7176D73}"/>
              </a:ext>
            </a:extLst>
          </p:cNvPr>
          <p:cNvSpPr/>
          <p:nvPr/>
        </p:nvSpPr>
        <p:spPr>
          <a:xfrm>
            <a:off x="-9238" y="-28545"/>
            <a:ext cx="1579419" cy="6858000"/>
          </a:xfrm>
          <a:prstGeom prst="rect">
            <a:avLst/>
          </a:prstGeom>
          <a:blipFill dpi="0" rotWithShape="1">
            <a:blip r:embed="rId2">
              <a:alphaModFix amt="37000"/>
            </a:blip>
            <a:srcRect/>
            <a:tile tx="0" ty="0" sx="100000" sy="100000" flip="none" algn="tl"/>
          </a:blipFill>
          <a:ln>
            <a:noFill/>
          </a:ln>
          <a:effectLst>
            <a:softEdge rad="1270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N" dirty="0"/>
          </a:p>
        </p:txBody>
      </p:sp>
      <p:pic>
        <p:nvPicPr>
          <p:cNvPr id="15" name="Picture 14">
            <a:extLst>
              <a:ext uri="{FF2B5EF4-FFF2-40B4-BE49-F238E27FC236}">
                <a16:creationId xmlns:a16="http://schemas.microsoft.com/office/drawing/2014/main" id="{A409B362-2D18-4F20-95BB-1A2E22E197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260" y="-1892"/>
            <a:ext cx="1442424" cy="1323901"/>
          </a:xfrm>
          <a:prstGeom prst="rect">
            <a:avLst/>
          </a:prstGeom>
        </p:spPr>
      </p:pic>
      <p:sp>
        <p:nvSpPr>
          <p:cNvPr id="16" name="Rectangle 15">
            <a:extLst>
              <a:ext uri="{FF2B5EF4-FFF2-40B4-BE49-F238E27FC236}">
                <a16:creationId xmlns:a16="http://schemas.microsoft.com/office/drawing/2014/main" id="{523E227C-B259-4BAD-82DA-5B2A21FF2F03}"/>
              </a:ext>
            </a:extLst>
          </p:cNvPr>
          <p:cNvSpPr/>
          <p:nvPr/>
        </p:nvSpPr>
        <p:spPr>
          <a:xfrm>
            <a:off x="-77735" y="1722106"/>
            <a:ext cx="1579419" cy="4078039"/>
          </a:xfrm>
          <a:prstGeom prst="rect">
            <a:avLst/>
          </a:prstGeom>
          <a:noFill/>
        </p:spPr>
        <p:txBody>
          <a:bodyPr wrap="square">
            <a:spAutoFit/>
          </a:bodyPr>
          <a:lstStyle/>
          <a:p>
            <a:pPr algn="ctr">
              <a:spcBef>
                <a:spcPts val="600"/>
              </a:spcBef>
            </a:pPr>
            <a:r>
              <a:rPr lang="en-US" sz="2400" b="1" spc="50" dirty="0">
                <a:ln w="57150"/>
                <a:blipFill>
                  <a:blip r:embed="rId4"/>
                  <a:tile tx="0" ty="0" sx="100000" sy="100000" flip="none" algn="tl"/>
                </a:blipFill>
                <a:effectLst>
                  <a:outerShdw blurRad="38100" dist="38100" dir="2700000" algn="tl">
                    <a:srgbClr val="000000">
                      <a:alpha val="43137"/>
                    </a:srgbClr>
                  </a:outerShdw>
                </a:effectLst>
                <a:latin typeface="Gabriola" panose="04040605051002020D02" pitchFamily="82" charset="0"/>
              </a:rPr>
              <a:t>MOHANLAL</a:t>
            </a:r>
          </a:p>
          <a:p>
            <a:pPr algn="ctr">
              <a:spcBef>
                <a:spcPts val="600"/>
              </a:spcBef>
            </a:pPr>
            <a:r>
              <a:rPr lang="en-US" sz="2400" b="1" spc="50" dirty="0">
                <a:ln w="57150"/>
                <a:blipFill>
                  <a:blip r:embed="rId4"/>
                  <a:tile tx="0" ty="0" sx="100000" sy="100000" flip="none" algn="tl"/>
                </a:blipFill>
                <a:effectLst>
                  <a:outerShdw blurRad="38100" dist="38100" dir="2700000" algn="tl">
                    <a:srgbClr val="000000">
                      <a:alpha val="43137"/>
                    </a:srgbClr>
                  </a:outerShdw>
                </a:effectLst>
                <a:latin typeface="Gabriola" panose="04040605051002020D02" pitchFamily="82" charset="0"/>
              </a:rPr>
              <a:t>SUKHADIYA</a:t>
            </a:r>
          </a:p>
          <a:p>
            <a:pPr algn="ctr">
              <a:spcBef>
                <a:spcPts val="600"/>
              </a:spcBef>
            </a:pPr>
            <a:r>
              <a:rPr lang="en-US" sz="2400" b="1" spc="50" dirty="0">
                <a:ln w="57150"/>
                <a:blipFill>
                  <a:blip r:embed="rId4"/>
                  <a:tile tx="0" ty="0" sx="100000" sy="100000" flip="none" algn="tl"/>
                </a:blipFill>
                <a:effectLst>
                  <a:outerShdw blurRad="38100" dist="38100" dir="2700000" algn="tl">
                    <a:srgbClr val="000000">
                      <a:alpha val="43137"/>
                    </a:srgbClr>
                  </a:outerShdw>
                </a:effectLst>
                <a:latin typeface="Gabriola" panose="04040605051002020D02" pitchFamily="82" charset="0"/>
              </a:rPr>
              <a:t>UNIVERSITY</a:t>
            </a:r>
          </a:p>
          <a:p>
            <a:pPr algn="ctr">
              <a:spcBef>
                <a:spcPts val="600"/>
              </a:spcBef>
            </a:pPr>
            <a:r>
              <a:rPr lang="en-US" sz="2400" b="1" spc="50" dirty="0">
                <a:ln w="57150"/>
                <a:blipFill>
                  <a:blip r:embed="rId4"/>
                  <a:tile tx="0" ty="0" sx="100000" sy="100000" flip="none" algn="tl"/>
                </a:blipFill>
                <a:effectLst>
                  <a:outerShdw blurRad="38100" dist="38100" dir="2700000" algn="tl">
                    <a:srgbClr val="000000">
                      <a:alpha val="43137"/>
                    </a:srgbClr>
                  </a:outerShdw>
                </a:effectLst>
                <a:latin typeface="Gabriola" panose="04040605051002020D02" pitchFamily="82" charset="0"/>
              </a:rPr>
              <a:t>UDAIPUR</a:t>
            </a:r>
          </a:p>
          <a:p>
            <a:pPr algn="ctr">
              <a:spcBef>
                <a:spcPts val="600"/>
              </a:spcBef>
            </a:pPr>
            <a:endParaRPr lang="en-US" sz="2400" b="1" spc="50" dirty="0">
              <a:ln w="57150"/>
              <a:blipFill>
                <a:blip r:embed="rId4"/>
                <a:tile tx="0" ty="0" sx="100000" sy="100000" flip="none" algn="tl"/>
              </a:blipFill>
              <a:effectLst>
                <a:outerShdw blurRad="38100" dist="38100" dir="2700000" algn="tl">
                  <a:srgbClr val="000000">
                    <a:alpha val="43137"/>
                  </a:srgbClr>
                </a:outerShdw>
              </a:effectLst>
              <a:latin typeface="Gabriola" panose="04040605051002020D02" pitchFamily="82" charset="0"/>
            </a:endParaRPr>
          </a:p>
          <a:p>
            <a:pPr algn="ctr">
              <a:spcBef>
                <a:spcPts val="600"/>
              </a:spcBef>
            </a:pPr>
            <a:endParaRPr lang="en-US" sz="2400" b="1" spc="50" dirty="0">
              <a:ln w="57150"/>
              <a:blipFill>
                <a:blip r:embed="rId4"/>
                <a:tile tx="0" ty="0" sx="100000" sy="100000" flip="none" algn="tl"/>
              </a:blipFill>
              <a:effectLst>
                <a:outerShdw blurRad="38100" dist="38100" dir="2700000" algn="tl">
                  <a:srgbClr val="000000">
                    <a:alpha val="43137"/>
                  </a:srgbClr>
                </a:outerShdw>
              </a:effectLst>
              <a:latin typeface="Gabriola" panose="04040605051002020D02" pitchFamily="82" charset="0"/>
            </a:endParaRPr>
          </a:p>
          <a:p>
            <a:pPr algn="ctr">
              <a:spcBef>
                <a:spcPts val="600"/>
              </a:spcBef>
            </a:pPr>
            <a:endParaRPr lang="en-US" sz="2400" b="1" spc="50" dirty="0">
              <a:ln w="57150"/>
              <a:blipFill>
                <a:blip r:embed="rId4"/>
                <a:tile tx="0" ty="0" sx="100000" sy="100000" flip="none" algn="tl"/>
              </a:blipFill>
              <a:effectLst>
                <a:outerShdw blurRad="38100" dist="38100" dir="2700000" algn="tl">
                  <a:srgbClr val="000000">
                    <a:alpha val="43137"/>
                  </a:srgbClr>
                </a:outerShdw>
              </a:effectLst>
              <a:latin typeface="Gabriola" panose="04040605051002020D02" pitchFamily="82" charset="0"/>
            </a:endParaRPr>
          </a:p>
          <a:p>
            <a:pPr algn="ctr">
              <a:spcBef>
                <a:spcPts val="600"/>
              </a:spcBef>
            </a:pPr>
            <a:r>
              <a:rPr lang="en-US" sz="2800" b="1" spc="50" dirty="0">
                <a:ln w="57150"/>
                <a:blipFill>
                  <a:blip r:embed="rId4"/>
                  <a:tile tx="0" ty="0" sx="100000" sy="100000" flip="none" algn="tl"/>
                </a:blipFill>
                <a:effectLst>
                  <a:outerShdw blurRad="38100" dist="38100" dir="2700000" algn="tl">
                    <a:srgbClr val="000000">
                      <a:alpha val="43137"/>
                    </a:srgbClr>
                  </a:outerShdw>
                </a:effectLst>
                <a:latin typeface="Gabriola" panose="04040605051002020D02" pitchFamily="82" charset="0"/>
              </a:rPr>
              <a:t>Department of Zoology </a:t>
            </a:r>
          </a:p>
        </p:txBody>
      </p:sp>
      <p:sp>
        <p:nvSpPr>
          <p:cNvPr id="19" name="TextBox 18">
            <a:extLst>
              <a:ext uri="{FF2B5EF4-FFF2-40B4-BE49-F238E27FC236}">
                <a16:creationId xmlns:a16="http://schemas.microsoft.com/office/drawing/2014/main" id="{F25D2EAD-2D49-4578-B5A7-5EB9237E807F}"/>
              </a:ext>
            </a:extLst>
          </p:cNvPr>
          <p:cNvSpPr txBox="1"/>
          <p:nvPr/>
        </p:nvSpPr>
        <p:spPr>
          <a:xfrm>
            <a:off x="2055091" y="410676"/>
            <a:ext cx="9910618" cy="2369880"/>
          </a:xfrm>
          <a:prstGeom prst="rect">
            <a:avLst/>
          </a:prstGeom>
          <a:noFill/>
        </p:spPr>
        <p:txBody>
          <a:bodyPr wrap="square">
            <a:spAutoFit/>
          </a:bodyPr>
          <a:lstStyle/>
          <a:p>
            <a:pPr algn="ctr"/>
            <a:r>
              <a:rPr lang="en-US" sz="4000" b="1" dirty="0">
                <a:latin typeface="Times New Roman" panose="02020603050405020304" pitchFamily="18" charset="0"/>
                <a:cs typeface="Times New Roman" panose="02020603050405020304" pitchFamily="18" charset="0"/>
              </a:rPr>
              <a:t>Topic </a:t>
            </a:r>
          </a:p>
          <a:p>
            <a:pPr algn="ctr"/>
            <a:endParaRPr lang="en-US" sz="3600" b="1" dirty="0">
              <a:latin typeface="Times New Roman" panose="02020603050405020304" pitchFamily="18" charset="0"/>
              <a:cs typeface="Times New Roman" panose="02020603050405020304" pitchFamily="18" charset="0"/>
            </a:endParaRPr>
          </a:p>
          <a:p>
            <a:pPr algn="ctr"/>
            <a:r>
              <a:rPr lang="en-US" sz="3600" dirty="0">
                <a:latin typeface="Times New Roman" panose="02020603050405020304" pitchFamily="18" charset="0"/>
                <a:cs typeface="Times New Roman" panose="02020603050405020304" pitchFamily="18" charset="0"/>
              </a:rPr>
              <a:t>Drosophila : Different Types of Drosophila Mutant </a:t>
            </a:r>
            <a:endParaRPr lang="en-IN" sz="3600" dirty="0">
              <a:latin typeface="Times New Roman" panose="02020603050405020304" pitchFamily="18" charset="0"/>
              <a:cs typeface="Times New Roman" panose="02020603050405020304" pitchFamily="18" charset="0"/>
            </a:endParaRPr>
          </a:p>
          <a:p>
            <a:pPr algn="ctr"/>
            <a:r>
              <a:rPr lang="en-US" sz="3600" dirty="0">
                <a:latin typeface="Times New Roman" panose="02020603050405020304" pitchFamily="18" charset="0"/>
                <a:cs typeface="Times New Roman" panose="02020603050405020304" pitchFamily="18" charset="0"/>
              </a:rPr>
              <a:t>	</a:t>
            </a:r>
            <a:endParaRPr lang="en-IN" sz="36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0304AFF2-31B7-4383-8C3A-5FCB868492A5}"/>
              </a:ext>
            </a:extLst>
          </p:cNvPr>
          <p:cNvSpPr txBox="1"/>
          <p:nvPr/>
        </p:nvSpPr>
        <p:spPr>
          <a:xfrm>
            <a:off x="2189018" y="3200400"/>
            <a:ext cx="4285673" cy="954107"/>
          </a:xfrm>
          <a:prstGeom prst="rect">
            <a:avLst/>
          </a:prstGeom>
          <a:noFill/>
        </p:spPr>
        <p:txBody>
          <a:bodyPr wrap="square" rtlCol="0">
            <a:spAutoFit/>
          </a:bodyPr>
          <a:lstStyle/>
          <a:p>
            <a:r>
              <a:rPr lang="en-US" sz="2800" dirty="0">
                <a:solidFill>
                  <a:srgbClr val="002060"/>
                </a:solidFill>
              </a:rPr>
              <a:t>B.Sc.-II-Year</a:t>
            </a:r>
          </a:p>
          <a:p>
            <a:r>
              <a:rPr lang="en-US" sz="2800" dirty="0">
                <a:solidFill>
                  <a:srgbClr val="002060"/>
                </a:solidFill>
              </a:rPr>
              <a:t>Practical Zoology </a:t>
            </a:r>
            <a:endParaRPr lang="en-IN" sz="2800" dirty="0">
              <a:solidFill>
                <a:srgbClr val="002060"/>
              </a:solidFill>
            </a:endParaRPr>
          </a:p>
        </p:txBody>
      </p:sp>
    </p:spTree>
    <p:extLst>
      <p:ext uri="{BB962C8B-B14F-4D97-AF65-F5344CB8AC3E}">
        <p14:creationId xmlns:p14="http://schemas.microsoft.com/office/powerpoint/2010/main" val="1589989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3258" y="866729"/>
            <a:ext cx="2229394" cy="5078313"/>
          </a:xfrm>
          <a:prstGeom prst="rect">
            <a:avLst/>
          </a:prstGeom>
        </p:spPr>
        <p:txBody>
          <a:bodyPr wrap="square">
            <a:spAutoFit/>
          </a:bodyPr>
          <a:lstStyle/>
          <a:p>
            <a:r>
              <a:rPr lang="en-US" b="1" dirty="0"/>
              <a:t>Location</a:t>
            </a:r>
            <a:r>
              <a:rPr lang="en-US" dirty="0"/>
              <a:t>: they have a defect in their "vestigial gene," on the second chromosome. </a:t>
            </a:r>
          </a:p>
          <a:p>
            <a:endParaRPr lang="en-US" dirty="0"/>
          </a:p>
          <a:p>
            <a:pPr>
              <a:buFont typeface="Arial" pitchFamily="34" charset="0"/>
              <a:buChar char="•"/>
            </a:pPr>
            <a:r>
              <a:rPr lang="en-US" dirty="0"/>
              <a:t>These flies have a recessive mutation. Of the pair of vestigial genes carried by each fly (one from each parent), both have to be altered to produce the abnormal wing shape. If only one is mutated, the healthy version can override the defect.</a:t>
            </a:r>
          </a:p>
        </p:txBody>
      </p:sp>
      <p:sp>
        <p:nvSpPr>
          <p:cNvPr id="3" name="Rectangle 2"/>
          <p:cNvSpPr/>
          <p:nvPr/>
        </p:nvSpPr>
        <p:spPr>
          <a:xfrm>
            <a:off x="4983675" y="435820"/>
            <a:ext cx="2848857" cy="584775"/>
          </a:xfrm>
          <a:prstGeom prst="rect">
            <a:avLst/>
          </a:prstGeom>
        </p:spPr>
        <p:txBody>
          <a:bodyPr wrap="none">
            <a:spAutoFit/>
          </a:bodyPr>
          <a:lstStyle/>
          <a:p>
            <a:r>
              <a:rPr lang="en-US" sz="3200" b="1" dirty="0"/>
              <a:t>Vestigial Wings </a:t>
            </a:r>
          </a:p>
        </p:txBody>
      </p:sp>
      <p:pic>
        <p:nvPicPr>
          <p:cNvPr id="1026" name="Picture 2" descr="https://annex.exploratorium.edu/exhibits/mutant_flies/short-wings.gif"/>
          <p:cNvPicPr>
            <a:picLocks noChangeAspect="1" noChangeArrowheads="1"/>
          </p:cNvPicPr>
          <p:nvPr/>
        </p:nvPicPr>
        <p:blipFill>
          <a:blip r:embed="rId2"/>
          <a:srcRect/>
          <a:stretch>
            <a:fillRect/>
          </a:stretch>
        </p:blipFill>
        <p:spPr bwMode="auto">
          <a:xfrm rot="16200000">
            <a:off x="4482217" y="1284126"/>
            <a:ext cx="4469811" cy="440962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1476E7F-428C-46B6-8F4D-601563F575D1}"/>
              </a:ext>
            </a:extLst>
          </p:cNvPr>
          <p:cNvSpPr txBox="1"/>
          <p:nvPr/>
        </p:nvSpPr>
        <p:spPr>
          <a:xfrm>
            <a:off x="2937164" y="812800"/>
            <a:ext cx="6206836" cy="5201424"/>
          </a:xfrm>
          <a:prstGeom prst="rect">
            <a:avLst/>
          </a:prstGeom>
          <a:noFill/>
        </p:spPr>
        <p:txBody>
          <a:bodyPr wrap="square" rtlCol="0">
            <a:spAutoFit/>
          </a:bodyPr>
          <a:lstStyle/>
          <a:p>
            <a:pPr algn="ctr"/>
            <a:r>
              <a:rPr lang="en-US" sz="16600" dirty="0"/>
              <a:t>Thank You </a:t>
            </a:r>
            <a:endParaRPr lang="en-IN" sz="16600" dirty="0"/>
          </a:p>
        </p:txBody>
      </p:sp>
    </p:spTree>
    <p:extLst>
      <p:ext uri="{BB962C8B-B14F-4D97-AF65-F5344CB8AC3E}">
        <p14:creationId xmlns:p14="http://schemas.microsoft.com/office/powerpoint/2010/main" val="3918368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a:extLst>
              <a:ext uri="{FF2B5EF4-FFF2-40B4-BE49-F238E27FC236}">
                <a16:creationId xmlns:a16="http://schemas.microsoft.com/office/drawing/2014/main" id="{DCE100DD-3C8E-49A1-9D6C-FE5460BE7B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3880" y="960582"/>
            <a:ext cx="6444240" cy="5080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481943" y="235132"/>
            <a:ext cx="7302137" cy="1077218"/>
          </a:xfrm>
          <a:prstGeom prst="rect">
            <a:avLst/>
          </a:prstGeom>
          <a:noFill/>
        </p:spPr>
        <p:txBody>
          <a:bodyPr wrap="square" rtlCol="0">
            <a:spAutoFit/>
          </a:bodyPr>
          <a:lstStyle/>
          <a:p>
            <a:r>
              <a:rPr lang="en-US" sz="3200" b="1" dirty="0"/>
              <a:t>Wild type: </a:t>
            </a:r>
            <a:r>
              <a:rPr lang="en-US" sz="3200" dirty="0"/>
              <a:t>normal available in nature  </a:t>
            </a:r>
          </a:p>
          <a:p>
            <a:endParaRPr lang="en-US" sz="3200" dirty="0"/>
          </a:p>
        </p:txBody>
      </p:sp>
    </p:spTree>
    <p:extLst>
      <p:ext uri="{BB962C8B-B14F-4D97-AF65-F5344CB8AC3E}">
        <p14:creationId xmlns:p14="http://schemas.microsoft.com/office/powerpoint/2010/main" val="3891409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a:extLst>
              <a:ext uri="{FF2B5EF4-FFF2-40B4-BE49-F238E27FC236}">
                <a16:creationId xmlns:a16="http://schemas.microsoft.com/office/drawing/2014/main" id="{FCEB4B95-D814-478E-87CE-3599CBD649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7754" y="797929"/>
            <a:ext cx="6573356" cy="606007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0" y="1"/>
            <a:ext cx="12192000" cy="523220"/>
          </a:xfrm>
          <a:prstGeom prst="rect">
            <a:avLst/>
          </a:prstGeom>
        </p:spPr>
        <p:txBody>
          <a:bodyPr wrap="square">
            <a:spAutoFit/>
          </a:bodyPr>
          <a:lstStyle/>
          <a:p>
            <a:pPr algn="ctr"/>
            <a:r>
              <a:rPr lang="en-US" sz="2800" b="1" dirty="0"/>
              <a:t> Yellow Type</a:t>
            </a:r>
            <a:endParaRPr lang="en-US" sz="2800" dirty="0"/>
          </a:p>
        </p:txBody>
      </p:sp>
      <p:sp>
        <p:nvSpPr>
          <p:cNvPr id="4" name="Rectangle 3"/>
          <p:cNvSpPr/>
          <p:nvPr/>
        </p:nvSpPr>
        <p:spPr>
          <a:xfrm>
            <a:off x="378823" y="1201782"/>
            <a:ext cx="3405051" cy="2031325"/>
          </a:xfrm>
          <a:prstGeom prst="rect">
            <a:avLst/>
          </a:prstGeom>
        </p:spPr>
        <p:txBody>
          <a:bodyPr wrap="square">
            <a:spAutoFit/>
          </a:bodyPr>
          <a:lstStyle/>
          <a:p>
            <a:r>
              <a:rPr lang="en-US" b="1" dirty="0"/>
              <a:t>Location: </a:t>
            </a:r>
            <a:r>
              <a:rPr lang="en-US" dirty="0"/>
              <a:t>Sex-linked (X chromosome) </a:t>
            </a:r>
          </a:p>
          <a:p>
            <a:endParaRPr lang="en-US" dirty="0"/>
          </a:p>
          <a:p>
            <a:pPr>
              <a:buFont typeface="Arial" pitchFamily="34" charset="0"/>
              <a:buChar char="•"/>
            </a:pPr>
            <a:r>
              <a:rPr lang="en-US" dirty="0"/>
              <a:t>Mutations in the yellow gene produce flies with much paler bodies than wild type flies which look yellowish in color. </a:t>
            </a:r>
          </a:p>
        </p:txBody>
      </p:sp>
    </p:spTree>
    <p:extLst>
      <p:ext uri="{BB962C8B-B14F-4D97-AF65-F5344CB8AC3E}">
        <p14:creationId xmlns:p14="http://schemas.microsoft.com/office/powerpoint/2010/main" val="4098297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a:extLst>
              <a:ext uri="{FF2B5EF4-FFF2-40B4-BE49-F238E27FC236}">
                <a16:creationId xmlns:a16="http://schemas.microsoft.com/office/drawing/2014/main" id="{F8D0BB10-54C3-4189-B2BA-CBA4096D70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7682" y="721115"/>
            <a:ext cx="6656676" cy="613688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409303" y="1274356"/>
            <a:ext cx="2503714" cy="3139321"/>
          </a:xfrm>
          <a:prstGeom prst="rect">
            <a:avLst/>
          </a:prstGeom>
        </p:spPr>
        <p:txBody>
          <a:bodyPr wrap="square">
            <a:spAutoFit/>
          </a:bodyPr>
          <a:lstStyle/>
          <a:p>
            <a:r>
              <a:rPr lang="en-US" b="1" dirty="0"/>
              <a:t>Location: </a:t>
            </a:r>
            <a:r>
              <a:rPr lang="en-US" dirty="0" err="1"/>
              <a:t>Autosomal</a:t>
            </a:r>
            <a:r>
              <a:rPr lang="en-US" dirty="0"/>
              <a:t> (chromosome 3R) </a:t>
            </a:r>
          </a:p>
          <a:p>
            <a:endParaRPr lang="en-US" dirty="0"/>
          </a:p>
          <a:p>
            <a:pPr>
              <a:buFont typeface="Arial" pitchFamily="34" charset="0"/>
              <a:buChar char="•"/>
            </a:pPr>
            <a:r>
              <a:rPr lang="en-US" dirty="0"/>
              <a:t>A mutation in the ebony gene causes the body color of the flies to be much darker than in the wild type. The dark body phenotype is easily visible upon emergence, but will darken with age.</a:t>
            </a:r>
          </a:p>
        </p:txBody>
      </p:sp>
      <p:sp>
        <p:nvSpPr>
          <p:cNvPr id="4" name="TextBox 3"/>
          <p:cNvSpPr txBox="1"/>
          <p:nvPr/>
        </p:nvSpPr>
        <p:spPr>
          <a:xfrm>
            <a:off x="4689565" y="0"/>
            <a:ext cx="2181497" cy="646331"/>
          </a:xfrm>
          <a:prstGeom prst="rect">
            <a:avLst/>
          </a:prstGeom>
          <a:noFill/>
        </p:spPr>
        <p:txBody>
          <a:bodyPr wrap="square" rtlCol="0">
            <a:spAutoFit/>
          </a:bodyPr>
          <a:lstStyle/>
          <a:p>
            <a:r>
              <a:rPr lang="en-US" sz="3600" b="1" dirty="0"/>
              <a:t>Ebony </a:t>
            </a:r>
          </a:p>
        </p:txBody>
      </p:sp>
    </p:spTree>
    <p:extLst>
      <p:ext uri="{BB962C8B-B14F-4D97-AF65-F5344CB8AC3E}">
        <p14:creationId xmlns:p14="http://schemas.microsoft.com/office/powerpoint/2010/main" val="1525130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a:extLst>
              <a:ext uri="{FF2B5EF4-FFF2-40B4-BE49-F238E27FC236}">
                <a16:creationId xmlns:a16="http://schemas.microsoft.com/office/drawing/2014/main" id="{4AF3F272-AFEA-4F0D-8D73-173615A060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7311620">
            <a:off x="4922415" y="847593"/>
            <a:ext cx="4640616" cy="559018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26571" y="1339671"/>
            <a:ext cx="3200400" cy="2585323"/>
          </a:xfrm>
          <a:prstGeom prst="rect">
            <a:avLst/>
          </a:prstGeom>
        </p:spPr>
        <p:txBody>
          <a:bodyPr wrap="square">
            <a:spAutoFit/>
          </a:bodyPr>
          <a:lstStyle/>
          <a:p>
            <a:r>
              <a:rPr lang="en-US" b="1" dirty="0"/>
              <a:t>Location</a:t>
            </a:r>
            <a:r>
              <a:rPr lang="en-US" dirty="0"/>
              <a:t>: they have a defect in their "white" gene, which normally produces the red pigments in the eye. </a:t>
            </a:r>
          </a:p>
          <a:p>
            <a:endParaRPr lang="en-US" dirty="0"/>
          </a:p>
          <a:p>
            <a:pPr>
              <a:buFont typeface="Arial" pitchFamily="34" charset="0"/>
              <a:buChar char="•"/>
            </a:pPr>
            <a:r>
              <a:rPr lang="en-US" dirty="0"/>
              <a:t>In these flies, the white gene only works partially, producing fewer red pigments than it should.</a:t>
            </a:r>
          </a:p>
        </p:txBody>
      </p:sp>
      <p:sp>
        <p:nvSpPr>
          <p:cNvPr id="5" name="TextBox 4"/>
          <p:cNvSpPr txBox="1"/>
          <p:nvPr/>
        </p:nvSpPr>
        <p:spPr>
          <a:xfrm>
            <a:off x="5473337" y="209005"/>
            <a:ext cx="2442754" cy="584775"/>
          </a:xfrm>
          <a:prstGeom prst="rect">
            <a:avLst/>
          </a:prstGeom>
          <a:noFill/>
        </p:spPr>
        <p:txBody>
          <a:bodyPr wrap="square" rtlCol="0">
            <a:spAutoFit/>
          </a:bodyPr>
          <a:lstStyle/>
          <a:p>
            <a:r>
              <a:rPr lang="en-US" sz="3200" b="1" dirty="0"/>
              <a:t>Orange-eye</a:t>
            </a:r>
          </a:p>
        </p:txBody>
      </p:sp>
    </p:spTree>
    <p:extLst>
      <p:ext uri="{BB962C8B-B14F-4D97-AF65-F5344CB8AC3E}">
        <p14:creationId xmlns:p14="http://schemas.microsoft.com/office/powerpoint/2010/main" val="2581670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a:extLst>
              <a:ext uri="{FF2B5EF4-FFF2-40B4-BE49-F238E27FC236}">
                <a16:creationId xmlns:a16="http://schemas.microsoft.com/office/drawing/2014/main" id="{414856B0-79EB-47EA-9CF2-447D8A39B9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3091268">
            <a:off x="3225709" y="799166"/>
            <a:ext cx="4581510" cy="526305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87234" y="1229975"/>
            <a:ext cx="2751909" cy="2031325"/>
          </a:xfrm>
          <a:prstGeom prst="rect">
            <a:avLst/>
          </a:prstGeom>
        </p:spPr>
        <p:txBody>
          <a:bodyPr wrap="square">
            <a:spAutoFit/>
          </a:bodyPr>
          <a:lstStyle/>
          <a:p>
            <a:r>
              <a:rPr lang="en-US" b="1" dirty="0"/>
              <a:t>Location : </a:t>
            </a:r>
            <a:r>
              <a:rPr lang="en-US" dirty="0"/>
              <a:t>Sex-linked (X chromosome) </a:t>
            </a:r>
          </a:p>
          <a:p>
            <a:endParaRPr lang="en-US" dirty="0"/>
          </a:p>
          <a:p>
            <a:pPr>
              <a:buFont typeface="Arial" pitchFamily="34" charset="0"/>
              <a:buChar char="•"/>
            </a:pPr>
            <a:r>
              <a:rPr lang="en-US" dirty="0"/>
              <a:t>Mutations in the white gene lead to flies with white eyes instead of the normal wild type red eyes. </a:t>
            </a:r>
          </a:p>
        </p:txBody>
      </p:sp>
      <p:sp>
        <p:nvSpPr>
          <p:cNvPr id="4" name="Rectangle 3"/>
          <p:cNvSpPr/>
          <p:nvPr/>
        </p:nvSpPr>
        <p:spPr>
          <a:xfrm>
            <a:off x="4863283" y="422757"/>
            <a:ext cx="1993431" cy="584775"/>
          </a:xfrm>
          <a:prstGeom prst="rect">
            <a:avLst/>
          </a:prstGeom>
        </p:spPr>
        <p:txBody>
          <a:bodyPr wrap="none">
            <a:spAutoFit/>
          </a:bodyPr>
          <a:lstStyle/>
          <a:p>
            <a:r>
              <a:rPr lang="en-US" sz="3200" b="1" dirty="0"/>
              <a:t>White Eye </a:t>
            </a:r>
          </a:p>
        </p:txBody>
      </p:sp>
    </p:spTree>
    <p:extLst>
      <p:ext uri="{BB962C8B-B14F-4D97-AF65-F5344CB8AC3E}">
        <p14:creationId xmlns:p14="http://schemas.microsoft.com/office/powerpoint/2010/main" val="3878693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a:extLst>
              <a:ext uri="{FF2B5EF4-FFF2-40B4-BE49-F238E27FC236}">
                <a16:creationId xmlns:a16="http://schemas.microsoft.com/office/drawing/2014/main" id="{936CFAB3-7869-4F5F-A850-8E7B91456B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7750044">
            <a:off x="3418050" y="930396"/>
            <a:ext cx="4744689" cy="499720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474617" y="1543484"/>
            <a:ext cx="2333897" cy="2308324"/>
          </a:xfrm>
          <a:prstGeom prst="rect">
            <a:avLst/>
          </a:prstGeom>
        </p:spPr>
        <p:txBody>
          <a:bodyPr wrap="square">
            <a:spAutoFit/>
          </a:bodyPr>
          <a:lstStyle/>
          <a:p>
            <a:r>
              <a:rPr lang="en-US" b="1" dirty="0"/>
              <a:t>Location</a:t>
            </a:r>
            <a:r>
              <a:rPr lang="en-US" dirty="0"/>
              <a:t> : </a:t>
            </a:r>
            <a:r>
              <a:rPr lang="en-US" dirty="0" err="1"/>
              <a:t>Autosomal</a:t>
            </a:r>
            <a:r>
              <a:rPr lang="en-US" dirty="0"/>
              <a:t> (chromosome 2L) </a:t>
            </a:r>
          </a:p>
          <a:p>
            <a:endParaRPr lang="en-US" dirty="0"/>
          </a:p>
          <a:p>
            <a:pPr>
              <a:buFont typeface="Arial" pitchFamily="34" charset="0"/>
              <a:buChar char="•"/>
            </a:pPr>
            <a:r>
              <a:rPr lang="en-US" dirty="0"/>
              <a:t>Mutations in the eyes absent gene lead to flies with missing eyes - a very easy phenotype to see. </a:t>
            </a:r>
          </a:p>
        </p:txBody>
      </p:sp>
      <p:sp>
        <p:nvSpPr>
          <p:cNvPr id="4" name="Rectangle 3"/>
          <p:cNvSpPr/>
          <p:nvPr/>
        </p:nvSpPr>
        <p:spPr>
          <a:xfrm>
            <a:off x="5114007" y="292129"/>
            <a:ext cx="2314864" cy="584775"/>
          </a:xfrm>
          <a:prstGeom prst="rect">
            <a:avLst/>
          </a:prstGeom>
        </p:spPr>
        <p:txBody>
          <a:bodyPr wrap="none">
            <a:spAutoFit/>
          </a:bodyPr>
          <a:lstStyle/>
          <a:p>
            <a:r>
              <a:rPr lang="en-US" sz="3200" b="1" dirty="0"/>
              <a:t>Eyes Absent </a:t>
            </a:r>
          </a:p>
        </p:txBody>
      </p:sp>
    </p:spTree>
    <p:extLst>
      <p:ext uri="{BB962C8B-B14F-4D97-AF65-F5344CB8AC3E}">
        <p14:creationId xmlns:p14="http://schemas.microsoft.com/office/powerpoint/2010/main" val="2890625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a:extLst>
              <a:ext uri="{FF2B5EF4-FFF2-40B4-BE49-F238E27FC236}">
                <a16:creationId xmlns:a16="http://schemas.microsoft.com/office/drawing/2014/main" id="{6D50242C-3FD3-447A-8476-9BED636ECB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310428">
            <a:off x="3918987" y="809130"/>
            <a:ext cx="6523039" cy="553928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219201" y="1188107"/>
            <a:ext cx="2111829" cy="4524315"/>
          </a:xfrm>
          <a:prstGeom prst="rect">
            <a:avLst/>
          </a:prstGeom>
        </p:spPr>
        <p:txBody>
          <a:bodyPr wrap="square">
            <a:spAutoFit/>
          </a:bodyPr>
          <a:lstStyle/>
          <a:p>
            <a:r>
              <a:rPr lang="en-US" b="1" dirty="0"/>
              <a:t>Location: </a:t>
            </a:r>
            <a:r>
              <a:rPr lang="en-US" dirty="0"/>
              <a:t>they have a defect in their "</a:t>
            </a:r>
            <a:r>
              <a:rPr lang="en-US" dirty="0" err="1"/>
              <a:t>antennapedia</a:t>
            </a:r>
            <a:r>
              <a:rPr lang="en-US" dirty="0"/>
              <a:t>" gene (Latin for "antenna-leg"), which normally instructs some body cells to become legs. </a:t>
            </a:r>
          </a:p>
          <a:p>
            <a:endParaRPr lang="en-US" dirty="0"/>
          </a:p>
          <a:p>
            <a:pPr>
              <a:buFont typeface="Arial" pitchFamily="34" charset="0"/>
              <a:buChar char="•"/>
            </a:pPr>
            <a:r>
              <a:rPr lang="en-US" dirty="0"/>
              <a:t>In these flies, the </a:t>
            </a:r>
            <a:r>
              <a:rPr lang="en-US" dirty="0" err="1"/>
              <a:t>antennapedia</a:t>
            </a:r>
            <a:r>
              <a:rPr lang="en-US" dirty="0"/>
              <a:t> gene falsely instructs cells that would normally form antenna to become legs instead.</a:t>
            </a:r>
          </a:p>
        </p:txBody>
      </p:sp>
      <p:sp>
        <p:nvSpPr>
          <p:cNvPr id="4" name="TextBox 3"/>
          <p:cNvSpPr txBox="1"/>
          <p:nvPr/>
        </p:nvSpPr>
        <p:spPr>
          <a:xfrm>
            <a:off x="4689566" y="195943"/>
            <a:ext cx="2560320" cy="584775"/>
          </a:xfrm>
          <a:prstGeom prst="rect">
            <a:avLst/>
          </a:prstGeom>
          <a:noFill/>
        </p:spPr>
        <p:txBody>
          <a:bodyPr wrap="square" rtlCol="0">
            <a:spAutoFit/>
          </a:bodyPr>
          <a:lstStyle/>
          <a:p>
            <a:r>
              <a:rPr lang="en-US" sz="3200" b="1" dirty="0"/>
              <a:t>Leg-headed </a:t>
            </a:r>
          </a:p>
        </p:txBody>
      </p:sp>
    </p:spTree>
    <p:extLst>
      <p:ext uri="{BB962C8B-B14F-4D97-AF65-F5344CB8AC3E}">
        <p14:creationId xmlns:p14="http://schemas.microsoft.com/office/powerpoint/2010/main" val="1621664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3440" y="997357"/>
            <a:ext cx="2529840" cy="4801314"/>
          </a:xfrm>
          <a:prstGeom prst="rect">
            <a:avLst/>
          </a:prstGeom>
        </p:spPr>
        <p:txBody>
          <a:bodyPr wrap="square">
            <a:spAutoFit/>
          </a:bodyPr>
          <a:lstStyle/>
          <a:p>
            <a:r>
              <a:rPr lang="en-US" b="1" dirty="0"/>
              <a:t>Location: </a:t>
            </a:r>
            <a:r>
              <a:rPr lang="en-US" dirty="0" err="1"/>
              <a:t>Autosomal</a:t>
            </a:r>
            <a:r>
              <a:rPr lang="en-US" dirty="0"/>
              <a:t> (chromosome 2L) </a:t>
            </a:r>
          </a:p>
          <a:p>
            <a:endParaRPr lang="en-US" dirty="0"/>
          </a:p>
          <a:p>
            <a:pPr>
              <a:buFont typeface="Arial" pitchFamily="34" charset="0"/>
              <a:buChar char="•"/>
            </a:pPr>
            <a:r>
              <a:rPr lang="en-US" dirty="0"/>
              <a:t>Flies with mutations in the curly gene will have wings that curl upwards and outwards. If kept in 18c, the flies will appear similar to wild type flies. The expression of the curly-winged phenotype will increase with temperature, making this a good trait to demonstrate genetic-environmental interactions. </a:t>
            </a:r>
          </a:p>
        </p:txBody>
      </p:sp>
      <p:sp>
        <p:nvSpPr>
          <p:cNvPr id="3" name="Rectangle 2"/>
          <p:cNvSpPr/>
          <p:nvPr/>
        </p:nvSpPr>
        <p:spPr>
          <a:xfrm>
            <a:off x="5200388" y="266002"/>
            <a:ext cx="2326278" cy="584775"/>
          </a:xfrm>
          <a:prstGeom prst="rect">
            <a:avLst/>
          </a:prstGeom>
        </p:spPr>
        <p:txBody>
          <a:bodyPr wrap="none">
            <a:spAutoFit/>
          </a:bodyPr>
          <a:lstStyle/>
          <a:p>
            <a:r>
              <a:rPr lang="en-US" sz="3200" b="1" dirty="0"/>
              <a:t>Curly wings  </a:t>
            </a:r>
          </a:p>
        </p:txBody>
      </p:sp>
      <p:pic>
        <p:nvPicPr>
          <p:cNvPr id="2050" name="Picture 2" descr="https://annex.exploratorium.edu/exhibits/mutant_flies/curly-wings.gif"/>
          <p:cNvPicPr>
            <a:picLocks noChangeAspect="1" noChangeArrowheads="1"/>
          </p:cNvPicPr>
          <p:nvPr/>
        </p:nvPicPr>
        <p:blipFill>
          <a:blip r:embed="rId2"/>
          <a:srcRect/>
          <a:stretch>
            <a:fillRect/>
          </a:stretch>
        </p:blipFill>
        <p:spPr bwMode="auto">
          <a:xfrm>
            <a:off x="4792888" y="1188720"/>
            <a:ext cx="4494803" cy="4756831"/>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393</Words>
  <Application>Microsoft Office PowerPoint</Application>
  <PresentationFormat>Widescreen</PresentationFormat>
  <Paragraphs>50</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Gabriola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sahadev jakhar</dc:creator>
  <cp:lastModifiedBy>sahadev jakhar</cp:lastModifiedBy>
  <cp:revision>1</cp:revision>
  <dcterms:created xsi:type="dcterms:W3CDTF">2020-10-18T13:16:30Z</dcterms:created>
  <dcterms:modified xsi:type="dcterms:W3CDTF">2020-10-18T13:17:27Z</dcterms:modified>
</cp:coreProperties>
</file>