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bg>
      <p:bgRef idx="1002">
        <a:schemeClr val="bg2"/>
      </p:bgRef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anchor="b" bIns="0" rIns="18288" tIns="0" vert="horz"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b="1" sz="56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0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algn="r" indent="0" marL="0" marR="45720">
              <a:buNone/>
              <a:defRPr>
                <a:solidFill>
                  <a:schemeClr val="tx1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0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0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bg>
      <p:bgRef idx="1002">
        <a:schemeClr val="bg2"/>
      </p:bgRef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anchor="b" bIns="0" tIns="0" vert="horz">
            <a:no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baseline="0" b="1" cap="none" dirty="0" sz="5600" lang="en-US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7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anchor="t" lIns="45720" rIns="45720"/>
          <a:lstStyle>
            <a:lvl1pPr indent="0" marL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b" tIns="45720">
            <a:normAutofit fontScale="90000"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anchor="ctr" bIns="0" lIns="45720" rIns="45720" tIns="0">
            <a:noAutofit/>
          </a:bodyPr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anchor="ctr" bIns="0" lIns="45720" rIns="45720" tIns="0">
            <a:normAutofit fontScale="95833" lnSpcReduction="20000"/>
          </a:bodyPr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1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2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anchor="b" bIns="0" tIns="45720" vert="horz">
            <a:normAutofit fontScale="90000"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b="0" sz="50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2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anchor="b" lIns="0">
            <a:noAutofit/>
          </a:bodyPr>
          <a:lstStyle>
            <a:lvl1pPr algn="l" rtl="0">
              <a:spcBef>
                <a:spcPct val="0"/>
              </a:spcBef>
              <a:buNone/>
              <a:defRPr b="0" sz="26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algn="l" indent="0" marL="0">
              <a:buNone/>
              <a:defRPr sz="1400"/>
            </a:lvl1pPr>
            <a:lvl2pPr algn="l" indent="0">
              <a:buNone/>
              <a:defRPr sz="1200"/>
            </a:lvl2pPr>
            <a:lvl3pPr algn="l" indent="0">
              <a:buNone/>
              <a:defRPr sz="1000"/>
            </a:lvl3pPr>
            <a:lvl4pPr algn="l" indent="0">
              <a:buNone/>
              <a:defRPr sz="900"/>
            </a:lvl4pPr>
            <a:lvl5pPr algn="l" indent="0"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8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6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algn="tl" blurRad="63500" dir="7500000" dist="38500" kx="100000" rotWithShape="0" sx="98500" sy="10008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37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/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algn="tl" blurRad="19685" dir="12900000" dist="6350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anchor="b" bIns="45720" lIns="45720" rIns="45720" tIns="45720" vert="horz"/>
          <a:lstStyle>
            <a:lvl1pPr algn="l">
              <a:buNone/>
              <a:defRPr b="1" sz="2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anchor="t" bIns="45720" lIns="64008" rIns="45720"/>
          <a:lstStyle>
            <a:lvl1pPr algn="l" indent="0" marL="0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04864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/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644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45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/>
        </p:spPr>
        <p:txBody>
          <a:bodyPr anchor="b" bIns="0" lIns="0" rIns="0" vert="horz">
            <a:normAutofit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b" bIns="0" lIns="0" rIns="0" tIns="0" vert="horz"/>
          <a:lstStyle>
            <a:lvl1pPr algn="l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04858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/>
        </p:spPr>
        <p:txBody>
          <a:bodyPr anchor="b" bIns="0" lIns="0" rIns="0" tIns="0" vert="horz"/>
          <a:lstStyle>
            <a:lvl1pPr algn="l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/>
        </p:spPr>
        <p:txBody>
          <a:bodyPr anchor="b" bIns="0" lIns="0" rIns="0" tIns="0" vert="horz"/>
          <a:lstStyle>
            <a:lvl1pPr algn="r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4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</p:grp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b="0" sz="5000" kern="1200" kumimoji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algn="l" eaLnBrk="1" hangingPunct="1" indent="-274320" latinLnBrk="0" marL="274320" rtl="0">
        <a:spcBef>
          <a:spcPct val="20000"/>
        </a:spcBef>
        <a:buClr>
          <a:schemeClr val="accent3"/>
        </a:buClr>
        <a:buSzPct val="95000"/>
        <a:buFont typeface="Wingdings 2"/>
        <a:buChar char=""/>
        <a:defRPr sz="26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46888" latinLnBrk="0" marL="640080" rtl="0">
        <a:spcBef>
          <a:spcPct val="20000"/>
        </a:spcBef>
        <a:buClr>
          <a:schemeClr val="accent1"/>
        </a:buClr>
        <a:buSzPct val="85000"/>
        <a:buFont typeface="Wingdings 2"/>
        <a:buChar char=""/>
        <a:defRPr sz="24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46888" latinLnBrk="0" marL="914400" rtl="0">
        <a:spcBef>
          <a:spcPct val="20000"/>
        </a:spcBef>
        <a:buClr>
          <a:schemeClr val="accent2"/>
        </a:buClr>
        <a:buSzPct val="70000"/>
        <a:buFont typeface="Wingdings 2"/>
        <a:buChar char=""/>
        <a:defRPr sz="21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10312" latinLnBrk="0" marL="1188720" rtl="0">
        <a:spcBef>
          <a:spcPct val="20000"/>
        </a:spcBef>
        <a:buClr>
          <a:schemeClr val="accent3"/>
        </a:buClr>
        <a:buSzPct val="65000"/>
        <a:buFont typeface="Wingdings 2"/>
        <a:buChar char="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10312" latinLnBrk="0" marL="1463040" rtl="0">
        <a:spcBef>
          <a:spcPct val="20000"/>
        </a:spcBef>
        <a:buClr>
          <a:schemeClr val="accent4"/>
        </a:buClr>
        <a:buSzPct val="65000"/>
        <a:buFont typeface="Wingdings 2"/>
        <a:buChar char="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10312" latinLnBrk="0" marL="1737360" rtl="0">
        <a:spcBef>
          <a:spcPct val="20000"/>
        </a:spcBef>
        <a:buClr>
          <a:schemeClr val="accent5"/>
        </a:buClr>
        <a:buSzPct val="80000"/>
        <a:buFont typeface="Wingdings 2"/>
        <a:buChar char="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20240" rtl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94560" rtl="0">
        <a:spcBef>
          <a:spcPct val="20000"/>
        </a:spcBef>
        <a:buClr>
          <a:schemeClr val="tx2"/>
        </a:buClr>
        <a:buChar char="•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468880" rtl="0">
        <a:spcBef>
          <a:spcPct val="20000"/>
        </a:spcBef>
        <a:buClr>
          <a:schemeClr val="tx2"/>
        </a:buClr>
        <a:buFontTx/>
        <a:buChar char="•"/>
        <a:defRPr baseline="0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5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/>
          <a:noFill/>
        </p:spPr>
      </p:pic>
      <p:sp>
        <p:nvSpPr>
          <p:cNvPr id="1048604" name="Rectangle 1"/>
          <p:cNvSpPr>
            <a:spLocks noChangeArrowheads="1"/>
          </p:cNvSpPr>
          <p:nvPr/>
        </p:nvSpPr>
        <p:spPr bwMode="auto">
          <a:xfrm>
            <a:off x="304800" y="1082466"/>
            <a:ext cx="8534400" cy="1107441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just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1" cap="none" dirty="0" sz="3600" kumimoji="0" lang="en-US" normalizeH="0" strike="noStrike" u="none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baseline="0" b="1" cap="none" dirty="0" sz="3200" kumimoji="0" lang="en-US" normalizeH="0" strike="noStrike" u="none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Virtual</a:t>
            </a:r>
            <a:r>
              <a:rPr b="1" cap="none" dirty="0" sz="3200" kumimoji="0" lang="en-US" normalizeH="0" strike="noStrike" u="none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Dissection of </a:t>
            </a:r>
            <a:r>
              <a:rPr b="1" cap="none" dirty="0" sz="3200" i="1" kumimoji="0" lang="en-US" normalizeH="0" err="1" strike="noStrike" u="none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Scoliodon</a:t>
            </a:r>
            <a:r>
              <a:rPr b="1" cap="none" dirty="0" sz="3200" kumimoji="0" lang="en-US" normalizeH="0" strike="noStrike" u="none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Cranial Nerves and Brain</a:t>
            </a:r>
            <a:r>
              <a:rPr baseline="0" b="1" cap="none" dirty="0" sz="3200" kumimoji="0" lang="en-US" normalizeH="0" strike="noStrike" u="none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baseline="0" b="0" cap="none" dirty="0" sz="4400" kumimoji="0" lang="en-US" normalizeH="0" strike="noStrike" u="none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5" name="TextBox 5"/>
          <p:cNvSpPr txBox="1"/>
          <p:nvPr/>
        </p:nvSpPr>
        <p:spPr>
          <a:xfrm>
            <a:off x="2819400" y="4916269"/>
            <a:ext cx="3048000" cy="646331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Presented by</a:t>
            </a:r>
            <a:r>
              <a:rPr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Ashok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</a:t>
            </a:r>
            <a:endParaRPr dirty="0" 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6" name="TextBox 6"/>
          <p:cNvSpPr txBox="1"/>
          <p:nvPr/>
        </p:nvSpPr>
        <p:spPr>
          <a:xfrm>
            <a:off x="1828800" y="5553670"/>
            <a:ext cx="5334000" cy="8915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lang="en-US" smtClean="0">
                <a:solidFill>
                  <a:schemeClr val="bg1"/>
                </a:solidFill>
              </a:rPr>
              <a:t>Department </a:t>
            </a:r>
            <a:r>
              <a:rPr dirty="0" lang="en-US" smtClean="0">
                <a:solidFill>
                  <a:schemeClr val="bg1"/>
                </a:solidFill>
              </a:rPr>
              <a:t>of Zoology</a:t>
            </a:r>
          </a:p>
          <a:p>
            <a:pPr algn="ctr"/>
            <a:r>
              <a:rPr dirty="0" lang="en-US" smtClean="0">
                <a:solidFill>
                  <a:schemeClr val="bg1"/>
                </a:solidFill>
              </a:rPr>
              <a:t>UCOS,MLSU, Udaipur.</a:t>
            </a:r>
          </a:p>
          <a:p>
            <a:pPr algn="ctr"/>
            <a:endParaRPr dirty="0" lang="en-US">
              <a:solidFill>
                <a:schemeClr val="bg1"/>
              </a:solidFill>
            </a:endParaRPr>
          </a:p>
        </p:txBody>
      </p:sp>
      <p:sp>
        <p:nvSpPr>
          <p:cNvPr id="1048607" name="TextBox 7"/>
          <p:cNvSpPr txBox="1"/>
          <p:nvPr/>
        </p:nvSpPr>
        <p:spPr>
          <a:xfrm>
            <a:off x="2743200" y="2554069"/>
            <a:ext cx="3048000" cy="646331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Class- B.Sc. III Year Practical</a:t>
            </a:r>
            <a:endParaRPr b="1" dirty="0" lang="en-US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8" name="TextBox 8"/>
          <p:cNvSpPr txBox="1"/>
          <p:nvPr/>
        </p:nvSpPr>
        <p:spPr>
          <a:xfrm>
            <a:off x="5638800" y="3505200"/>
            <a:ext cx="3048000" cy="624839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Date: 1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altLang="en-US" lang="zh-CN"/>
          </a:p>
          <a:p>
            <a:pPr algn="ctr"/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altLang="en-IN"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b="1" dirty="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</a:t>
            </a:r>
            <a:endParaRPr altLang="en-US" 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8"/>
          <p:cNvSpPr txBox="1"/>
          <p:nvPr/>
        </p:nvSpPr>
        <p:spPr>
          <a:xfrm>
            <a:off x="228600" y="1066800"/>
            <a:ext cx="8458200" cy="457200"/>
          </a:xfrm>
          <a:prstGeom prst="rect"/>
        </p:spPr>
        <p:txBody>
          <a:bodyPr anchor="ctr" rtlCol="0" vert="horz">
            <a:no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b="1" dirty="0" sz="3600" lang="en-US" smtClean="0"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Out Line of Practical:</a:t>
            </a:r>
            <a:r>
              <a:rPr baseline="0" b="1" cap="none" dirty="0" sz="3600" i="0" kern="1200" kumimoji="0" lang="en-US" noProof="0" normalizeH="0" spc="0" strike="noStrike" u="none" smtClean="0">
                <a:ln>
                  <a:noFill/>
                </a:ln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baseline="0" b="1" cap="none" dirty="0" sz="3600" i="0" kern="1200" kumimoji="0" lang="en-US" noProof="0" normalizeH="0" spc="0" strike="noStrike" u="none">
              <a:ln>
                <a:noFill/>
              </a:ln>
              <a:effectLst>
                <a:outerShdw algn="tl" blurRad="31750" dir="5400000" dist="25400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194306" name="Table 4"/>
          <p:cNvGraphicFramePr>
            <a:graphicFrameLocks noGrp="1"/>
          </p:cNvGraphicFramePr>
          <p:nvPr/>
        </p:nvGraphicFramePr>
        <p:xfrm>
          <a:off x="381000" y="1752600"/>
          <a:ext cx="84582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302"/>
                <a:gridCol w="3744898"/>
                <a:gridCol w="2057400"/>
                <a:gridCol w="1752600"/>
              </a:tblGrid>
              <a:tr h="685800"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S No. 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Exercise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Regular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Ex- Students</a:t>
                      </a:r>
                      <a:endParaRPr dirty="0" 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1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Dissection</a:t>
                      </a:r>
                      <a:r>
                        <a:rPr baseline="0" dirty="0" lang="en-US" smtClean="0"/>
                        <a:t> 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18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25</a:t>
                      </a:r>
                      <a:endParaRPr dirty="0" 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2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Ecology/</a:t>
                      </a:r>
                      <a:r>
                        <a:rPr dirty="0" lang="en-US" err="1" smtClean="0"/>
                        <a:t>Ethology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09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12</a:t>
                      </a:r>
                      <a:endParaRPr dirty="0" 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3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Physiological</a:t>
                      </a:r>
                      <a:r>
                        <a:rPr baseline="0" dirty="0" lang="en-US" smtClean="0"/>
                        <a:t> and Biochemical 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08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08</a:t>
                      </a:r>
                      <a:endParaRPr dirty="0" 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4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Spots (1-10)</a:t>
                      </a: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20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20</a:t>
                      </a:r>
                      <a:endParaRPr dirty="0" 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5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Viva-voice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10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10</a:t>
                      </a:r>
                      <a:endParaRPr dirty="0" 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6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Record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10</a:t>
                      </a:r>
                      <a:endParaRPr dirty="0" lang="en-US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dirty="0" lang="en-US" smtClean="0"/>
                        <a:t>-</a:t>
                      </a:r>
                      <a:endParaRPr dirty="0" lang="en-US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8"/>
          <p:cNvSpPr txBox="1"/>
          <p:nvPr/>
        </p:nvSpPr>
        <p:spPr>
          <a:xfrm>
            <a:off x="3124200" y="838200"/>
            <a:ext cx="2438400" cy="990600"/>
          </a:xfrm>
          <a:prstGeom prst="rect"/>
        </p:spPr>
        <p:txBody>
          <a:bodyPr anchor="ctr" rtlCol="0" vert="horz">
            <a:no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p>
            <a:pPr lvl="0">
              <a:spcBef>
                <a:spcPct val="0"/>
              </a:spcBef>
            </a:pPr>
            <a:r>
              <a:rPr b="1" dirty="0" sz="3600" i="1" lang="en-US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Scoliodon</a:t>
            </a:r>
            <a:endParaRPr baseline="0" b="1" cap="none" dirty="0" sz="3600" i="0" kern="1200" kumimoji="0" lang="en-US" noProof="0" normalizeH="0" spc="0" strike="noStrike" u="none">
              <a:ln>
                <a:noFill/>
              </a:ln>
              <a:effectLst>
                <a:outerShdw algn="tl" blurRad="31750" dir="5400000" dist="25400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97153" name="Picture 2" descr="C:\Users\SHREE\Desktop\2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457200" y="2209800"/>
            <a:ext cx="8375265" cy="4038600"/>
          </a:xfrm>
          <a:prstGeom prst="rect"/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extBox 3"/>
          <p:cNvSpPr txBox="1"/>
          <p:nvPr/>
        </p:nvSpPr>
        <p:spPr>
          <a:xfrm>
            <a:off x="381000" y="1676400"/>
            <a:ext cx="8382000" cy="4155440"/>
          </a:xfrm>
          <a:prstGeom prst="rect"/>
          <a:noFill/>
        </p:spPr>
        <p:txBody>
          <a:bodyPr rtlCol="0" wrap="square">
            <a:spAutoFit/>
          </a:bodyPr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 </a:t>
            </a:r>
            <a:r>
              <a:rPr b="1" dirty="0" lang="en-US" smtClean="0"/>
              <a:t>Phylum: </a:t>
            </a:r>
            <a:r>
              <a:rPr b="1" dirty="0" lang="en-US" err="1" smtClean="0"/>
              <a:t>Chordata</a:t>
            </a:r>
            <a:r>
              <a:rPr dirty="0" lang="en-US" smtClean="0"/>
              <a:t>- Dorsal tubular nerve cord, notochord and gills present.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Group: </a:t>
            </a:r>
            <a:r>
              <a:rPr b="1" dirty="0" lang="en-US" err="1" smtClean="0">
                <a:latin typeface="Calibri" pitchFamily="34" charset="0"/>
                <a:cs typeface="Calibri" pitchFamily="34" charset="0"/>
              </a:rPr>
              <a:t>Craniata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- 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Cranium Present</a:t>
            </a:r>
            <a:endParaRPr b="1" dirty="0" lang="en-US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Subphylum: </a:t>
            </a:r>
            <a:r>
              <a:rPr b="1" dirty="0" lang="en-US" err="1" smtClean="0">
                <a:latin typeface="Calibri" pitchFamily="34" charset="0"/>
                <a:cs typeface="Calibri" pitchFamily="34" charset="0"/>
              </a:rPr>
              <a:t>Vertibrata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- 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Vertebral column present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Division: </a:t>
            </a:r>
            <a:r>
              <a:rPr b="1" dirty="0" lang="en-US" err="1" smtClean="0">
                <a:latin typeface="Calibri" pitchFamily="34" charset="0"/>
                <a:cs typeface="Calibri" pitchFamily="34" charset="0"/>
              </a:rPr>
              <a:t>Ganothostomata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- 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Jaws and paired appendage present</a:t>
            </a:r>
            <a:endParaRPr b="1" dirty="0" lang="en-US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Super class: Pisces- 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Paired fins, gills and skin with scales</a:t>
            </a:r>
            <a:endParaRPr b="1" dirty="0" lang="en-US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Class: </a:t>
            </a:r>
            <a:r>
              <a:rPr b="1" dirty="0" lang="en-US" err="1" smtClean="0">
                <a:latin typeface="Calibri" pitchFamily="34" charset="0"/>
                <a:cs typeface="Calibri" pitchFamily="34" charset="0"/>
              </a:rPr>
              <a:t>Chondrichthyes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- 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Cartilaginous endoskeleton, Scales are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placoids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Sub Class: </a:t>
            </a:r>
            <a:r>
              <a:rPr b="1" dirty="0" lang="en-US" err="1" smtClean="0">
                <a:latin typeface="Calibri" pitchFamily="34" charset="0"/>
                <a:cs typeface="Calibri" pitchFamily="34" charset="0"/>
              </a:rPr>
              <a:t>Selachi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- 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Sharks and rays</a:t>
            </a:r>
            <a:endParaRPr b="1" dirty="0" lang="en-US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Order: </a:t>
            </a:r>
            <a:r>
              <a:rPr b="1" dirty="0" lang="en-US" err="1" smtClean="0">
                <a:latin typeface="Calibri" pitchFamily="34" charset="0"/>
                <a:cs typeface="Calibri" pitchFamily="34" charset="0"/>
              </a:rPr>
              <a:t>Plurotrematra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- 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gill slits lateral</a:t>
            </a:r>
            <a:endParaRPr b="1" dirty="0" lang="en-US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Family: </a:t>
            </a:r>
            <a:r>
              <a:rPr b="1" dirty="0" lang="en-US" err="1" smtClean="0">
                <a:latin typeface="Calibri" pitchFamily="34" charset="0"/>
                <a:cs typeface="Calibri" pitchFamily="34" charset="0"/>
              </a:rPr>
              <a:t>Scyllidae</a:t>
            </a:r>
            <a:endParaRPr b="1" dirty="0" lang="en-US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Genus: </a:t>
            </a:r>
            <a:r>
              <a:rPr b="1" dirty="0" i="1" lang="en-US" err="1" smtClean="0">
                <a:latin typeface="Calibri" pitchFamily="34" charset="0"/>
                <a:cs typeface="Calibri" pitchFamily="34" charset="0"/>
              </a:rPr>
              <a:t>Scoliodon</a:t>
            </a:r>
            <a:r>
              <a:rPr b="1" dirty="0" i="1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(Dog Fish) </a:t>
            </a:r>
            <a:endParaRPr dirty="0"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592" name="Title 8"/>
          <p:cNvSpPr txBox="1"/>
          <p:nvPr/>
        </p:nvSpPr>
        <p:spPr>
          <a:xfrm>
            <a:off x="1676400" y="838200"/>
            <a:ext cx="5410200" cy="990600"/>
          </a:xfrm>
          <a:prstGeom prst="rect"/>
        </p:spPr>
        <p:txBody>
          <a:bodyPr anchor="ctr" rtlCol="0" vert="horz">
            <a:no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p>
            <a:pPr lvl="0">
              <a:spcBef>
                <a:spcPct val="0"/>
              </a:spcBef>
            </a:pPr>
            <a:r>
              <a:rPr b="1" dirty="0" sz="3600" i="1" lang="en-US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Scoliodon</a:t>
            </a:r>
            <a:r>
              <a:rPr b="1" dirty="0" sz="3600" i="1" lang="en-US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b="1" dirty="0" sz="3600" lang="en-US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Classification</a:t>
            </a:r>
            <a:endParaRPr baseline="0" b="1" cap="none" dirty="0" sz="3600" kern="1200" kumimoji="0" lang="en-US" noProof="0" normalizeH="0" spc="0" strike="noStrike" u="none">
              <a:ln>
                <a:noFill/>
              </a:ln>
              <a:effectLst>
                <a:outerShdw algn="tl" blurRad="31750" dir="5400000" dist="25400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8"/>
          <p:cNvSpPr txBox="1"/>
          <p:nvPr/>
        </p:nvSpPr>
        <p:spPr>
          <a:xfrm>
            <a:off x="762000" y="762000"/>
            <a:ext cx="8153400" cy="1066800"/>
          </a:xfrm>
          <a:prstGeom prst="rect"/>
        </p:spPr>
        <p:txBody>
          <a:bodyPr anchor="ctr" rtlCol="0" vert="horz">
            <a:no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p>
            <a:pPr lvl="0">
              <a:spcBef>
                <a:spcPct val="0"/>
              </a:spcBef>
            </a:pPr>
            <a:r>
              <a:rPr b="1" dirty="0" sz="3600" i="1" lang="en-US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Scoliodon</a:t>
            </a:r>
            <a:r>
              <a:rPr b="1" dirty="0" sz="3600" i="1" lang="en-US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b="1" dirty="0" sz="3600" lang="en-US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Cranial Nerves and Brain</a:t>
            </a:r>
            <a:endParaRPr baseline="0" b="1" cap="none" dirty="0" sz="3600" kern="1200" kumimoji="0" lang="en-US" noProof="0" normalizeH="0" spc="0" strike="noStrike" u="none">
              <a:ln>
                <a:noFill/>
              </a:ln>
              <a:effectLst>
                <a:outerShdw algn="tl" blurRad="31750" dir="5400000" dist="25400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97152" name="Picture 3" descr="C:\Users\SHREE\Desktop\4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09600" y="1676400"/>
            <a:ext cx="8008002" cy="4800600"/>
          </a:xfrm>
          <a:prstGeom prst="rect"/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Table 3"/>
          <p:cNvGraphicFramePr>
            <a:graphicFrameLocks noGrp="1"/>
          </p:cNvGraphicFramePr>
          <p:nvPr/>
        </p:nvGraphicFramePr>
        <p:xfrm>
          <a:off x="304800" y="990599"/>
          <a:ext cx="8610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910840"/>
                <a:gridCol w="2118360"/>
                <a:gridCol w="1325880"/>
                <a:gridCol w="1722120"/>
              </a:tblGrid>
              <a:tr h="863989">
                <a:tc>
                  <a:txBody>
                    <a:bodyPr/>
                    <a:p>
                      <a:r>
                        <a:rPr dirty="0" lang="en-US" smtClean="0"/>
                        <a:t>S Nr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r>
                        <a:rPr dirty="0" lang="en-US" smtClean="0"/>
                        <a:t> Name of the Nerve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r>
                        <a:rPr dirty="0" lang="en-US" smtClean="0"/>
                        <a:t>Origin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r>
                        <a:rPr dirty="0" lang="en-US" smtClean="0"/>
                        <a:t>Nature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r>
                        <a:rPr dirty="0" lang="en-US" smtClean="0"/>
                        <a:t>Innervations</a:t>
                      </a:r>
                      <a:endParaRPr dirty="0" lang="en-US"/>
                    </a:p>
                  </a:txBody>
                </a:tc>
              </a:tr>
              <a:tr h="500564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Olfactory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Olfactory lobe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Sensory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Nose epithelium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  <a:tr h="500564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Optic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Optic thalamus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pPr algn="l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Sensory</a:t>
                      </a: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Retina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  <a:tr h="619573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err="1" smtClean="0">
                          <a:latin typeface="Times New Roman" pitchFamily="18" charset="0"/>
                          <a:cs typeface="Times New Roman" pitchFamily="18" charset="0"/>
                        </a:rPr>
                        <a:t>Oculomotor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Ventral surface of mid-brain 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Motor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Eye muscles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  <a:tr h="619573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Pathetic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err="1" smtClean="0">
                          <a:latin typeface="Times New Roman" pitchFamily="18" charset="0"/>
                          <a:cs typeface="Times New Roman" pitchFamily="18" charset="0"/>
                        </a:rPr>
                        <a:t>Dorso</a:t>
                      </a:r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-lateral</a:t>
                      </a:r>
                      <a:r>
                        <a:rPr baseline="0"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 side of mid brain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Motor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Superior oblique of eye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  <a:tr h="500564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Trigeminal (5</a:t>
                      </a:r>
                      <a:r>
                        <a:rPr baseline="0"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 branches)</a:t>
                      </a:r>
                      <a:endParaRPr dirty="0" sz="1600" lang="en-US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Side of medulla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Mixed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  <a:tr h="880445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err="1" smtClean="0">
                          <a:latin typeface="Times New Roman" pitchFamily="18" charset="0"/>
                          <a:cs typeface="Times New Roman" pitchFamily="18" charset="0"/>
                        </a:rPr>
                        <a:t>Abducens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Ventral side of medulla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Motor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Posterior</a:t>
                      </a:r>
                      <a:r>
                        <a:rPr baseline="0"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 and external rectum muscles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  <a:tr h="500564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Facial (3 branches)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Cranium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  <a:tr h="500564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Auditory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Side of Medulla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Sensory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Internal</a:t>
                      </a:r>
                      <a:r>
                        <a:rPr baseline="0"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 Ear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Table 3"/>
          <p:cNvGraphicFramePr>
            <a:graphicFrameLocks noGrp="1"/>
          </p:cNvGraphicFramePr>
          <p:nvPr/>
        </p:nvGraphicFramePr>
        <p:xfrm>
          <a:off x="304800" y="990599"/>
          <a:ext cx="8610600" cy="185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910840"/>
                <a:gridCol w="2118360"/>
                <a:gridCol w="1325880"/>
                <a:gridCol w="1722120"/>
              </a:tblGrid>
              <a:tr h="807578">
                <a:tc>
                  <a:txBody>
                    <a:bodyPr/>
                    <a:p>
                      <a:r>
                        <a:rPr dirty="0" lang="en-US" smtClean="0"/>
                        <a:t>S Nr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r>
                        <a:rPr dirty="0" lang="en-US" smtClean="0"/>
                        <a:t> Name of the Nerve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r>
                        <a:rPr dirty="0" lang="en-US" smtClean="0"/>
                        <a:t>Origin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r>
                        <a:rPr dirty="0" lang="en-US" smtClean="0"/>
                        <a:t>Nature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r>
                        <a:rPr dirty="0" lang="en-US" smtClean="0"/>
                        <a:t>Innervations</a:t>
                      </a:r>
                      <a:endParaRPr dirty="0" lang="en-US"/>
                    </a:p>
                  </a:txBody>
                </a:tc>
              </a:tr>
              <a:tr h="467882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err="1" smtClean="0">
                          <a:latin typeface="Times New Roman" pitchFamily="18" charset="0"/>
                          <a:cs typeface="Times New Roman" pitchFamily="18" charset="0"/>
                        </a:rPr>
                        <a:t>Glossopharyngeal</a:t>
                      </a:r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 (2 Branches)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err="1" smtClean="0">
                          <a:latin typeface="Times New Roman" pitchFamily="18" charset="0"/>
                          <a:cs typeface="Times New Roman" pitchFamily="18" charset="0"/>
                        </a:rPr>
                        <a:t>Venrto</a:t>
                      </a:r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-lateral Side of medulla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  <a:tr h="467882"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10. 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err="1" smtClean="0">
                          <a:latin typeface="Times New Roman" pitchFamily="18" charset="0"/>
                          <a:cs typeface="Times New Roman" pitchFamily="18" charset="0"/>
                        </a:rPr>
                        <a:t>Vagus</a:t>
                      </a:r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 (3</a:t>
                      </a:r>
                      <a:r>
                        <a:rPr baseline="0"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 Branches)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Side of Medulla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  <a:tc>
                  <a:txBody>
                    <a:bodyPr/>
                    <a:p>
                      <a:pPr algn="l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</a:tc>
                <a:tc>
                  <a:txBody>
                    <a:bodyPr/>
                    <a:p>
                      <a:r>
                        <a:rPr dirty="0" sz="1600" lang="en-US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dirty="0" sz="1600"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</a:tc>
              </a:tr>
            </a:tbl>
          </a:graphicData>
        </a:graphic>
      </p:graphicFrame>
      <p:sp>
        <p:nvSpPr>
          <p:cNvPr id="1048593" name="TextBox 4"/>
          <p:cNvSpPr txBox="1"/>
          <p:nvPr/>
        </p:nvSpPr>
        <p:spPr>
          <a:xfrm>
            <a:off x="381000" y="3276600"/>
            <a:ext cx="8382000" cy="2529841"/>
          </a:xfrm>
          <a:prstGeom prst="rect"/>
          <a:noFill/>
        </p:spPr>
        <p:txBody>
          <a:bodyPr rtlCol="0" wrap="square">
            <a:spAutoFit/>
          </a:bodyPr>
          <a:p>
            <a:pPr algn="just">
              <a:lnSpc>
                <a:spcPct val="150000"/>
              </a:lnSpc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5. Trigeminal: 5 Branches-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a.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Opthatlmicus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profundus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olfactory capsule and dorsal skin of snout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b.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Opthalmicus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superficialis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skin of snout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c.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Maxillaris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superior – skin of upper jaw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d.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Maxillaris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inferior- Posterior part of lower jaw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e.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Mandibularis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Muscles of lower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jow</a:t>
            </a:r>
            <a:endParaRPr dirty="0"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extBox 3"/>
          <p:cNvSpPr txBox="1"/>
          <p:nvPr/>
        </p:nvSpPr>
        <p:spPr>
          <a:xfrm>
            <a:off x="381000" y="914400"/>
            <a:ext cx="8382000" cy="3342640"/>
          </a:xfrm>
          <a:prstGeom prst="rect"/>
          <a:noFill/>
        </p:spPr>
        <p:txBody>
          <a:bodyPr rtlCol="0" wrap="square">
            <a:spAutoFit/>
          </a:bodyPr>
          <a:p>
            <a:pPr algn="just">
              <a:lnSpc>
                <a:spcPct val="150000"/>
              </a:lnSpc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7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. Facial : 3 Branches-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a.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Opthalmicus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superficialis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sense organs of snout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b.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Ramus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buccalis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Infera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orbital lateral line organ</a:t>
            </a:r>
            <a:endParaRPr dirty="0" lang="en-US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c.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Ramus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hyomandibularis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- 3 branches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       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i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Mandibulari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externus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Mandibular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canal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        ii.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Mandibulari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internus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Mucous membrane of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buccal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floor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      iii. 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Hyoidean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Roof of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buccal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and pharyngeal cavity. 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 </a:t>
            </a:r>
            <a:endParaRPr dirty="0"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596" name="TextBox 4"/>
          <p:cNvSpPr txBox="1"/>
          <p:nvPr/>
        </p:nvSpPr>
        <p:spPr>
          <a:xfrm>
            <a:off x="381000" y="3746480"/>
            <a:ext cx="8382000" cy="1338828"/>
          </a:xfrm>
          <a:prstGeom prst="rect"/>
          <a:noFill/>
        </p:spPr>
        <p:txBody>
          <a:bodyPr rtlCol="0" wrap="square">
            <a:spAutoFit/>
          </a:bodyPr>
          <a:p>
            <a:pPr algn="just">
              <a:lnSpc>
                <a:spcPct val="150000"/>
              </a:lnSpc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9. </a:t>
            </a:r>
            <a:r>
              <a:rPr b="1" dirty="0" lang="en-US" err="1" smtClean="0">
                <a:latin typeface="Calibri" pitchFamily="34" charset="0"/>
                <a:cs typeface="Calibri" pitchFamily="34" charset="0"/>
              </a:rPr>
              <a:t>Glossopharyngeal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 : 2 Branches-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a. Pre-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trematic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mucous membrane of 1</a:t>
            </a:r>
            <a:r>
              <a:rPr baseline="30000" dirty="0" lang="en-US" smtClean="0">
                <a:latin typeface="Calibri" pitchFamily="34" charset="0"/>
                <a:cs typeface="Calibri" pitchFamily="34" charset="0"/>
              </a:rPr>
              <a:t>st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 gill 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b. Post-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trematic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muscles of pharynx</a:t>
            </a:r>
            <a:endParaRPr dirty="0" lang="en-US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597" name="TextBox 5"/>
          <p:cNvSpPr txBox="1"/>
          <p:nvPr/>
        </p:nvSpPr>
        <p:spPr>
          <a:xfrm>
            <a:off x="381000" y="4909572"/>
            <a:ext cx="8382000" cy="1717041"/>
          </a:xfrm>
          <a:prstGeom prst="rect"/>
          <a:noFill/>
        </p:spPr>
        <p:txBody>
          <a:bodyPr rtlCol="0" wrap="square">
            <a:spAutoFit/>
          </a:bodyPr>
          <a:p>
            <a:pPr algn="just">
              <a:lnSpc>
                <a:spcPct val="150000"/>
              </a:lnSpc>
            </a:pPr>
            <a:r>
              <a:rPr b="1" dirty="0" lang="en-US" smtClean="0">
                <a:latin typeface="Calibri" pitchFamily="34" charset="0"/>
                <a:cs typeface="Calibri" pitchFamily="34" charset="0"/>
              </a:rPr>
              <a:t>10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. </a:t>
            </a:r>
            <a:r>
              <a:rPr b="1" dirty="0" lang="en-US" err="1" smtClean="0">
                <a:latin typeface="Calibri" pitchFamily="34" charset="0"/>
                <a:cs typeface="Calibri" pitchFamily="34" charset="0"/>
              </a:rPr>
              <a:t>Vagus</a:t>
            </a:r>
            <a:r>
              <a:rPr b="1" dirty="0" lang="en-US" smtClean="0">
                <a:latin typeface="Calibri" pitchFamily="34" charset="0"/>
                <a:cs typeface="Calibri" pitchFamily="34" charset="0"/>
              </a:rPr>
              <a:t> : 3 Branches-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a.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Branchialis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gills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b.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Visceralis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Visceral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oragan</a:t>
            </a:r>
            <a:endParaRPr dirty="0" lang="en-US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Calibri" pitchFamily="34" charset="0"/>
                <a:cs typeface="Calibri" pitchFamily="34" charset="0"/>
              </a:rPr>
              <a:t>c. </a:t>
            </a:r>
            <a:r>
              <a:rPr dirty="0" lang="en-US" err="1" smtClean="0">
                <a:latin typeface="Calibri" pitchFamily="34" charset="0"/>
                <a:cs typeface="Calibri" pitchFamily="34" charset="0"/>
              </a:rPr>
              <a:t>Lateralis</a:t>
            </a:r>
            <a:r>
              <a:rPr dirty="0" lang="en-US" smtClean="0">
                <a:latin typeface="Calibri" pitchFamily="34" charset="0"/>
                <a:cs typeface="Calibri" pitchFamily="34" charset="0"/>
              </a:rPr>
              <a:t>- Lateral line trunk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3"/>
          <p:cNvSpPr/>
          <p:nvPr/>
        </p:nvSpPr>
        <p:spPr>
          <a:xfrm>
            <a:off x="3127082" y="2967335"/>
            <a:ext cx="3383281" cy="891541"/>
          </a:xfrm>
          <a:prstGeom prst="rect"/>
          <a:noFill/>
        </p:spPr>
        <p:txBody>
          <a:bodyPr bIns="45720" lIns="91440" rIns="91440" tIns="45720" wrap="none">
            <a:spAutoFit/>
          </a:bodyPr>
          <a:p>
            <a:pPr algn="ctr"/>
            <a:r>
              <a:rPr b="1" cap="none" dirty="0" sz="5400" lang="en-US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algn="tl" blurRad="50800" rotWithShape="0">
                    <a:srgbClr val="000000"/>
                  </a:outerShdw>
                </a:effectLst>
              </a:rPr>
              <a:t>Thank You</a:t>
            </a:r>
            <a:endParaRPr b="1" cap="none" dirty="0" sz="5400" lang="en-US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algn="tl" blurRad="508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lastClr="000000" val="windowText"/>
      </a:dk1>
      <a:lt1>
        <a:sysClr lastClr="FFFFFF" val="window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dir="tl" rig="glow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algn="tl" flip="none" sx="65000" sy="65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SHREE</dc:creator>
  <cp:lastModifiedBy>SHREE</cp:lastModifiedBy>
  <dcterms:created xsi:type="dcterms:W3CDTF">2006-08-15T02:00:00Z</dcterms:created>
  <dcterms:modified xsi:type="dcterms:W3CDTF">2020-09-11T09:38:04Z</dcterms:modified>
</cp:coreProperties>
</file>