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1">
        <a:schemeClr val="bg1"/>
      </p:bgRef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8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algn="l" indent="0" marL="0">
              <a:buNone/>
              <a:defRPr b="1" sz="18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9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590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p>
            <a:endParaRPr lang="en-US"/>
          </a:p>
        </p:txBody>
      </p:sp>
      <p:sp>
        <p:nvSpPr>
          <p:cNvPr id="1048591" name="Rectangle 9"/>
          <p:cNvSpPr/>
          <p:nvPr/>
        </p:nvSpPr>
        <p:spPr bwMode="auto"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2" name="Rectangle 11"/>
          <p:cNvSpPr/>
          <p:nvPr/>
        </p:nvSpPr>
        <p:spPr bwMode="auto"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3" name="Rectangle 13"/>
          <p:cNvSpPr/>
          <p:nvPr/>
        </p:nvSpPr>
        <p:spPr bwMode="auto"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4" name="Rectangle 18"/>
          <p:cNvSpPr/>
          <p:nvPr/>
        </p:nvSpPr>
        <p:spPr bwMode="auto"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95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6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7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8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99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00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01" name="Rectangle 26"/>
          <p:cNvSpPr/>
          <p:nvPr/>
        </p:nvSpPr>
        <p:spPr bwMode="auto"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2" name="Oval 20"/>
          <p:cNvSpPr/>
          <p:nvPr/>
        </p:nvSpPr>
        <p:spPr bwMode="auto">
          <a:xfrm>
            <a:off x="609600" y="3429000"/>
            <a:ext cx="1295400" cy="1295400"/>
          </a:xfrm>
          <a:prstGeom prst="ellipse"/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3" name="Oval 22"/>
          <p:cNvSpPr/>
          <p:nvPr/>
        </p:nvSpPr>
        <p:spPr bwMode="auto">
          <a:xfrm>
            <a:off x="1309632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4" name="Oval 23"/>
          <p:cNvSpPr/>
          <p:nvPr/>
        </p:nvSpPr>
        <p:spPr bwMode="auto"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5" name="Oval 25"/>
          <p:cNvSpPr/>
          <p:nvPr/>
        </p:nvSpPr>
        <p:spPr bwMode="auto">
          <a:xfrm>
            <a:off x="1664208" y="5788152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6" name="Oval 24"/>
          <p:cNvSpPr/>
          <p:nvPr/>
        </p:nvSpPr>
        <p:spPr>
          <a:xfrm>
            <a:off x="1905000" y="4495800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07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4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15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16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17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1">
        <a:schemeClr val="bg2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baseline="0" b="1" cap="small"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indent="0" marL="0">
              <a:buNone/>
              <a:defRPr b="1" sz="1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p>
            <a:endParaRPr lang="en-US"/>
          </a:p>
        </p:txBody>
      </p:sp>
      <p:sp>
        <p:nvSpPr>
          <p:cNvPr id="1048681" name="Rectangle 8"/>
          <p:cNvSpPr/>
          <p:nvPr/>
        </p:nvSpPr>
        <p:spPr bwMode="auto">
          <a:xfrm>
            <a:off x="381000" y="0"/>
            <a:ext cx="609600" cy="6858000"/>
          </a:xfrm>
          <a:prstGeom prst="rect"/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2" name="Rectangle 9"/>
          <p:cNvSpPr/>
          <p:nvPr/>
        </p:nvSpPr>
        <p:spPr bwMode="auto">
          <a:xfrm>
            <a:off x="276336" y="0"/>
            <a:ext cx="104664" cy="6858000"/>
          </a:xfrm>
          <a:prstGeom prst="rect"/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3" name="Rectangle 10"/>
          <p:cNvSpPr/>
          <p:nvPr/>
        </p:nvSpPr>
        <p:spPr bwMode="auto">
          <a:xfrm>
            <a:off x="990600" y="0"/>
            <a:ext cx="181872" cy="6858000"/>
          </a:xfrm>
          <a:prstGeom prst="rect"/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4" name="Rectangle 11"/>
          <p:cNvSpPr/>
          <p:nvPr/>
        </p:nvSpPr>
        <p:spPr bwMode="auto">
          <a:xfrm>
            <a:off x="1141320" y="0"/>
            <a:ext cx="230280" cy="6858000"/>
          </a:xfrm>
          <a:prstGeom prst="rect"/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5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6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7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/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8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/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89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/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90" name="Rectangle 17"/>
          <p:cNvSpPr/>
          <p:nvPr/>
        </p:nvSpPr>
        <p:spPr bwMode="auto">
          <a:xfrm>
            <a:off x="1219200" y="0"/>
            <a:ext cx="76200" cy="6858000"/>
          </a:xfrm>
          <a:prstGeom prst="rect"/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1" name="Oval 18"/>
          <p:cNvSpPr/>
          <p:nvPr/>
        </p:nvSpPr>
        <p:spPr bwMode="auto">
          <a:xfrm>
            <a:off x="609600" y="3429000"/>
            <a:ext cx="1295400" cy="129540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2" name="Oval 19"/>
          <p:cNvSpPr/>
          <p:nvPr/>
        </p:nvSpPr>
        <p:spPr bwMode="auto">
          <a:xfrm>
            <a:off x="1324704" y="4866752"/>
            <a:ext cx="641424" cy="641424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3" name="Oval 20"/>
          <p:cNvSpPr/>
          <p:nvPr/>
        </p:nvSpPr>
        <p:spPr bwMode="auto">
          <a:xfrm>
            <a:off x="1091080" y="5500632"/>
            <a:ext cx="137160" cy="13716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4" name="Oval 21"/>
          <p:cNvSpPr/>
          <p:nvPr/>
        </p:nvSpPr>
        <p:spPr bwMode="auto">
          <a:xfrm>
            <a:off x="1664208" y="5791200"/>
            <a:ext cx="274320" cy="274320"/>
          </a:xfrm>
          <a:prstGeom prst="ellipse"/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5" name="Oval 22"/>
          <p:cNvSpPr/>
          <p:nvPr/>
        </p:nvSpPr>
        <p:spPr bwMode="auto">
          <a:xfrm>
            <a:off x="1879040" y="4479888"/>
            <a:ext cx="365760" cy="365760"/>
          </a:xfrm>
          <a:prstGeom prst="ellipse"/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9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42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3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4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48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9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0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1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ctr" rtlCol="0">
            <a:noAutofit/>
          </a:bodyPr>
          <a:lstStyle>
            <a:lvl1pPr indent="0" marL="0">
              <a:buFontTx/>
              <a:buNone/>
              <a:defRPr b="1" sz="2000">
                <a:solidFill>
                  <a:srgbClr val="FFFFFF"/>
                </a:solidFill>
              </a:defRPr>
            </a:lvl1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6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1">
        <a:schemeClr val="bg1"/>
      </p:bgRef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04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baseline="0" b="1" cap="small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5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indent="0" marL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0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07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70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09" name="Rectangle 11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7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711" name="Oval 13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712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3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714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15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p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65" name="Oval 12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7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indent="0" marL="0">
              <a:buNone/>
              <a:defRPr sz="3200"/>
            </a:lvl1pPr>
          </a:lstStyle>
          <a:p>
            <a:pPr algn="ctr" eaLnBrk="1" hangingPunct="1" latinLnBrk="0">
              <a:buFontTx/>
              <a:buNone/>
            </a:pPr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68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anchor="t" anchorCtr="0" bIns="45720" compatLnSpc="1" forceAA="0" fromWordArt="0" horzOverflow="overflow" lIns="91440" numCol="1" rIns="91440" rot="0" rtlCol="0" spcCol="274320" spcFirstLastPara="0" tIns="45720" vert="horz" vertOverflow="overflow" wrap="square">
            <a:normAutofit/>
          </a:bodyPr>
          <a:lstStyle>
            <a:lvl1pPr indent="0" marL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9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70" name="Rectangle 10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1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72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73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/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674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67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7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/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dirty="0" kumimoji="0" lang="en-US"/>
          </a:p>
        </p:txBody>
      </p:sp>
      <p:sp>
        <p:nvSpPr>
          <p:cNvPr id="1048577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/>
        </p:spPr>
        <p:txBody>
          <a:bodyPr anchor="b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8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9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/>
        </p:spPr>
        <p:txBody>
          <a:bodyPr anchor="ctr" anchorCtr="0" vert="horz"/>
          <a:lstStyle>
            <a:lvl1pPr algn="r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1048580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/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/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3" name="Rectangle 9"/>
          <p:cNvSpPr/>
          <p:nvPr/>
        </p:nvSpPr>
        <p:spPr bwMode="auto">
          <a:xfrm>
            <a:off x="8839200" y="0"/>
            <a:ext cx="304800" cy="6858000"/>
          </a:xfrm>
          <a:prstGeom prst="rect"/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/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85" name="Oval 11"/>
          <p:cNvSpPr/>
          <p:nvPr/>
        </p:nvSpPr>
        <p:spPr>
          <a:xfrm>
            <a:off x="8156448" y="5715000"/>
            <a:ext cx="548640" cy="548640"/>
          </a:xfrm>
          <a:prstGeom prst="ellipse"/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dirty="0" kumimoji="0" lang="en-US"/>
          </a:p>
        </p:txBody>
      </p:sp>
      <p:sp>
        <p:nvSpPr>
          <p:cNvPr id="104858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/>
        </p:spPr>
        <p:txBody>
          <a:bodyPr anchor="ctr" vert="horz"/>
          <a:lstStyle>
            <a:lvl1pPr algn="ctr" eaLnBrk="1" hangingPunct="1" latinLnBrk="0">
              <a:defRPr b="1" sz="1400" kumimoji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aseline="0" b="0" cap="small" sz="3000" kern="1200" kumimoji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ct val="20000"/>
        </a:spcBef>
        <a:buClr>
          <a:schemeClr val="accent1"/>
        </a:buClr>
        <a:buSzPct val="8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82880" latinLnBrk="0" marL="914400" rtl="0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188720" rtl="0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463040" rtl="0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737360" rtl="0">
        <a:spcBef>
          <a:spcPct val="20000"/>
        </a:spcBef>
        <a:buClr>
          <a:schemeClr val="accent1"/>
        </a:buClr>
        <a:buChar char="•"/>
        <a:defRPr sz="1600" kern="1200" kumimoji="0">
          <a:solidFill>
            <a:schemeClr val="tx2"/>
          </a:solidFill>
          <a:latin typeface="+mn-lt"/>
          <a:ea typeface="+mn-ea"/>
          <a:cs typeface="+mn-cs"/>
        </a:defRPr>
      </a:lvl6pPr>
      <a:lvl7pPr algn="l" eaLnBrk="1" hangingPunct="1" indent="-182880" latinLnBrk="0" marL="2011680" rtl="0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7pPr>
      <a:lvl8pPr algn="l" eaLnBrk="1" hangingPunct="1" indent="-182880" latinLnBrk="0" marL="2286000" rtl="0">
        <a:spcBef>
          <a:spcPct val="20000"/>
        </a:spcBef>
        <a:buClr>
          <a:schemeClr val="accent2"/>
        </a:buClr>
        <a:buChar char="•"/>
        <a:defRPr baseline="0" cap="small" sz="1400" kern="1200" kumimoji="0">
          <a:solidFill>
            <a:schemeClr val="tx2"/>
          </a:solidFill>
          <a:latin typeface="+mn-lt"/>
          <a:ea typeface="+mn-ea"/>
          <a:cs typeface="+mn-cs"/>
        </a:defRPr>
      </a:lvl8pPr>
      <a:lvl9pPr algn="l" eaLnBrk="1" hangingPunct="1" indent="-182880" latinLnBrk="0" marL="2560320" rtl="0">
        <a:spcBef>
          <a:spcPct val="20000"/>
        </a:spcBef>
        <a:buClr>
          <a:schemeClr val="accent1">
            <a:shade val="75000"/>
          </a:schemeClr>
        </a:buClr>
        <a:buChar char="•"/>
        <a:defRPr baseline="0" sz="1400" kern="1200" kumimoji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 bright="-4000" contrast="18000"/>
          </a:blip>
          <a:srcRect l="3000" t="3334" r="9166" b="4834"/>
          <a:stretch>
            <a:fillRect/>
          </a:stretch>
        </p:blipFill>
        <p:spPr bwMode="auto">
          <a:xfrm>
            <a:off x="3962400" y="2743200"/>
            <a:ext cx="1676400" cy="1676400"/>
          </a:xfrm>
          <a:prstGeom prst="rect"/>
          <a:noFill/>
        </p:spPr>
      </p:pic>
      <p:sp>
        <p:nvSpPr>
          <p:cNvPr id="1048608" name="Rectangle 1"/>
          <p:cNvSpPr>
            <a:spLocks noChangeArrowheads="1"/>
          </p:cNvSpPr>
          <p:nvPr/>
        </p:nvSpPr>
        <p:spPr bwMode="auto">
          <a:xfrm>
            <a:off x="1828800" y="573315"/>
            <a:ext cx="7086600" cy="115824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3600" kumimoji="0" lang="en-US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“Adaptive</a:t>
            </a:r>
            <a:r>
              <a:rPr b="1" cap="none" dirty="0" sz="3600" kumimoji="0" lang="en-US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Modification of Feet or Claws in Birds</a:t>
            </a:r>
            <a:r>
              <a:rPr baseline="0" b="1" cap="none" dirty="0" sz="3200" kumimoji="0" lang="en-US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baseline="0" b="0" cap="none" dirty="0" sz="4400" kumimoji="0" lang="en-US" normalizeH="0" strike="noStrike" u="none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9" name="TextBox 5"/>
          <p:cNvSpPr txBox="1"/>
          <p:nvPr/>
        </p:nvSpPr>
        <p:spPr>
          <a:xfrm>
            <a:off x="3352800" y="4459069"/>
            <a:ext cx="30480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Presented by</a:t>
            </a:r>
            <a:r>
              <a:rPr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dirty="0"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0" name="TextBox 6"/>
          <p:cNvSpPr txBox="1"/>
          <p:nvPr/>
        </p:nvSpPr>
        <p:spPr>
          <a:xfrm>
            <a:off x="2362200" y="5325070"/>
            <a:ext cx="5334000" cy="891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en-US" smtClean="0">
                <a:solidFill>
                  <a:srgbClr val="002060"/>
                </a:solidFill>
              </a:rPr>
              <a:t>Department of Zoology</a:t>
            </a:r>
          </a:p>
          <a:p>
            <a:pPr algn="ctr"/>
            <a:r>
              <a:rPr dirty="0" lang="en-US" smtClean="0">
                <a:solidFill>
                  <a:srgbClr val="002060"/>
                </a:solidFill>
              </a:rPr>
              <a:t>UCOS,MLSU, Udaipur.</a:t>
            </a:r>
          </a:p>
          <a:p>
            <a:pPr algn="ctr"/>
            <a:endParaRPr dirty="0" lang="en-US">
              <a:solidFill>
                <a:srgbClr val="002060"/>
              </a:solidFill>
            </a:endParaRPr>
          </a:p>
        </p:txBody>
      </p:sp>
      <p:sp>
        <p:nvSpPr>
          <p:cNvPr id="1048611" name="TextBox 7"/>
          <p:cNvSpPr txBox="1"/>
          <p:nvPr/>
        </p:nvSpPr>
        <p:spPr>
          <a:xfrm>
            <a:off x="3200400" y="2057400"/>
            <a:ext cx="30480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Class- B.Sc. III Year Practical</a:t>
            </a:r>
          </a:p>
        </p:txBody>
      </p:sp>
      <p:sp>
        <p:nvSpPr>
          <p:cNvPr id="1048612" name="TextBox 8"/>
          <p:cNvSpPr txBox="1"/>
          <p:nvPr/>
        </p:nvSpPr>
        <p:spPr>
          <a:xfrm>
            <a:off x="5638800" y="3105835"/>
            <a:ext cx="30480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Date: </a:t>
            </a:r>
            <a:r>
              <a:rPr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altLang="en-IN"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.09.2020</a:t>
            </a:r>
            <a:endParaRPr b="1" dirty="0" lang="en-US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b="1" dirty="0"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Time: 03:00-05:00PM 	</a:t>
            </a: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8"/>
          <p:cNvSpPr txBox="1"/>
          <p:nvPr/>
        </p:nvSpPr>
        <p:spPr>
          <a:xfrm>
            <a:off x="2590800" y="304800"/>
            <a:ext cx="3657600" cy="7620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Climbing Feet</a:t>
            </a: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8634" name="TextBox 4"/>
          <p:cNvSpPr txBox="1"/>
          <p:nvPr/>
        </p:nvSpPr>
        <p:spPr>
          <a:xfrm>
            <a:off x="304800" y="1141274"/>
            <a:ext cx="8229600" cy="1754326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smtClean="0"/>
              <a:t>Feet are used as grasping organs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Especially adapted for climbing vertical surface.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2</a:t>
            </a:r>
            <a:r>
              <a:rPr baseline="30000" dirty="0" lang="en-US" smtClean="0"/>
              <a:t>nd</a:t>
            </a:r>
            <a:r>
              <a:rPr dirty="0" lang="en-US" smtClean="0"/>
              <a:t> and 3</a:t>
            </a:r>
            <a:r>
              <a:rPr baseline="30000" dirty="0" lang="en-US" smtClean="0"/>
              <a:t>rd</a:t>
            </a:r>
            <a:r>
              <a:rPr dirty="0" lang="en-US" smtClean="0"/>
              <a:t> toes point in front, while 1</a:t>
            </a:r>
            <a:r>
              <a:rPr baseline="30000" dirty="0" lang="en-US" smtClean="0"/>
              <a:t>st</a:t>
            </a:r>
            <a:r>
              <a:rPr dirty="0" lang="en-US" smtClean="0"/>
              <a:t> and 4</a:t>
            </a:r>
            <a:r>
              <a:rPr baseline="30000" dirty="0" lang="en-US" smtClean="0"/>
              <a:t>th</a:t>
            </a:r>
            <a:r>
              <a:rPr dirty="0" lang="en-US" smtClean="0"/>
              <a:t> toes point in backwards.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Ex. Parrots and Woodpeckers. </a:t>
            </a:r>
          </a:p>
        </p:txBody>
      </p:sp>
      <p:pic>
        <p:nvPicPr>
          <p:cNvPr id="2097166" name="Picture 7" descr="C:\Users\SHREE\Desktop\c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3124200"/>
            <a:ext cx="2743200" cy="2590800"/>
          </a:xfrm>
          <a:prstGeom prst="rect"/>
          <a:noFill/>
        </p:spPr>
      </p:pic>
      <p:pic>
        <p:nvPicPr>
          <p:cNvPr id="2097167" name="Picture 8" descr="C:\Users\SHREE\Desktop\c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00400" y="3124200"/>
            <a:ext cx="2819400" cy="2514600"/>
          </a:xfrm>
          <a:prstGeom prst="rect"/>
          <a:noFill/>
        </p:spPr>
      </p:pic>
      <p:pic>
        <p:nvPicPr>
          <p:cNvPr id="2097168" name="Picture 9" descr="C:\Users\SHREE\Desktop\c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172200" y="3114675"/>
            <a:ext cx="2286000" cy="2447925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8"/>
          <p:cNvSpPr txBox="1"/>
          <p:nvPr/>
        </p:nvSpPr>
        <p:spPr>
          <a:xfrm>
            <a:off x="2590800" y="304800"/>
            <a:ext cx="3657600" cy="7620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Clinging Feet</a:t>
            </a: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8636" name="TextBox 4"/>
          <p:cNvSpPr txBox="1"/>
          <p:nvPr/>
        </p:nvSpPr>
        <p:spPr>
          <a:xfrm>
            <a:off x="304800" y="1141274"/>
            <a:ext cx="8229600" cy="13106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smtClean="0"/>
              <a:t>All 4 toes point forwarded and serve to cling to steep faces of cliffs or under caves of houses etc.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Ex. Swifts, King fisher. </a:t>
            </a:r>
          </a:p>
        </p:txBody>
      </p:sp>
      <p:pic>
        <p:nvPicPr>
          <p:cNvPr id="2097169" name="Picture 2" descr="C:\Users\SHREE\Desktop\cli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2590800"/>
            <a:ext cx="3190155" cy="3581400"/>
          </a:xfrm>
          <a:prstGeom prst="rect"/>
          <a:noFill/>
        </p:spPr>
      </p:pic>
      <p:pic>
        <p:nvPicPr>
          <p:cNvPr id="2097170" name="Picture 3" descr="C:\Users\SHREE\Desktop\cli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733800" y="2590800"/>
            <a:ext cx="4038600" cy="3581400"/>
          </a:xfrm>
          <a:prstGeom prst="rect"/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C:\Users\SHREE\Desktop\m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228600"/>
            <a:ext cx="7772400" cy="6248400"/>
          </a:xfrm>
          <a:prstGeom prst="rect"/>
          <a:noFill/>
        </p:spPr>
      </p:pic>
      <p:sp>
        <p:nvSpPr>
          <p:cNvPr id="1048637" name="Rectangle 5"/>
          <p:cNvSpPr/>
          <p:nvPr/>
        </p:nvSpPr>
        <p:spPr>
          <a:xfrm>
            <a:off x="685800" y="5257800"/>
            <a:ext cx="3383281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en-US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  <a:endParaRPr b="1" cap="none" dirty="0" sz="5400" lang="en-US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r="5400000" dist="762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8"/>
          <p:cNvSpPr txBox="1"/>
          <p:nvPr/>
        </p:nvSpPr>
        <p:spPr>
          <a:xfrm>
            <a:off x="228600" y="381000"/>
            <a:ext cx="7315200" cy="6858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algn="ctr" lvl="0">
              <a:spcBef>
                <a:spcPct val="0"/>
              </a:spcBef>
            </a:pPr>
            <a:r>
              <a:rPr baseline="0" b="1" cap="none" dirty="0" sz="3600" kern="1200" kumimoji="0" lang="en-US" noProof="0" normalizeH="0" spc="0" strike="noStrike" u="none" smtClean="0">
                <a:ln>
                  <a:noFill/>
                </a:ln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Type</a:t>
            </a:r>
            <a:r>
              <a:rPr b="1" cap="none" dirty="0" sz="3600" kern="1200" kumimoji="0" lang="en-US" noProof="0" normalizeH="0" spc="0" strike="noStrike" u="none" smtClean="0">
                <a:ln>
                  <a:noFill/>
                </a:ln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Feet or Claws in Birds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effectLst>
                <a:outerShdw algn="tl" blurRad="31750" dir="5400000" dist="25400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8619" name="AutoShape 2" descr="Foot modification in Birds - Doc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20" name="AutoShape 4" descr="Foot modification in Birds - Doc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53" name="Picture 5" descr="C:\Users\SHREE\Desktop\a4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1295400"/>
            <a:ext cx="7467600" cy="51816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4"/>
          <p:cNvGraphicFramePr>
            <a:graphicFrameLocks noGrp="1"/>
          </p:cNvGraphicFramePr>
          <p:nvPr/>
        </p:nvGraphicFramePr>
        <p:xfrm>
          <a:off x="304800" y="304800"/>
          <a:ext cx="7696200" cy="6407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45"/>
                <a:gridCol w="3361084"/>
                <a:gridCol w="3298371"/>
              </a:tblGrid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S No. 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Type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Example</a:t>
                      </a:r>
                      <a:endParaRPr dirty="0" lang="en-US"/>
                    </a:p>
                  </a:txBody>
                  <a:tcPr anchor="ctr"/>
                </a:tc>
              </a:tr>
              <a:tr h="565068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1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err="1" smtClean="0"/>
                        <a:t>Cursorial</a:t>
                      </a:r>
                      <a:r>
                        <a:rPr dirty="0" lang="en-US" smtClean="0"/>
                        <a:t> or Running Feet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Ostrich</a:t>
                      </a:r>
                      <a:endParaRPr dirty="0" lang="en-US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2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Perching Feet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Sparrows</a:t>
                      </a:r>
                      <a:endParaRPr dirty="0" lang="en-US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3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Scratching Feet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Fowls</a:t>
                      </a:r>
                      <a:endParaRPr dirty="0" lang="en-US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4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Raptorial</a:t>
                      </a:r>
                      <a:r>
                        <a:rPr baseline="0" dirty="0" lang="en-US" smtClean="0"/>
                        <a:t> Feet</a:t>
                      </a:r>
                      <a:endParaRPr dirty="0" lang="en-US" smtClean="0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Eagles</a:t>
                      </a:r>
                      <a:endParaRPr dirty="0" lang="en-US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5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Wading Feet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Herons</a:t>
                      </a:r>
                      <a:endParaRPr dirty="0" lang="en-US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6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Swimming Feet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Ducks</a:t>
                      </a:r>
                      <a:endParaRPr dirty="0" lang="en-US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7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Climbing Feet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Parrots</a:t>
                      </a:r>
                      <a:endParaRPr dirty="0" lang="en-US"/>
                    </a:p>
                  </a:txBody>
                  <a:tcPr anchor="ctr"/>
                </a:tc>
              </a:tr>
              <a:tr h="730332"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8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Clinging Feet</a:t>
                      </a:r>
                      <a:endParaRPr dirty="0" lang="en-US"/>
                    </a:p>
                  </a:txBody>
                  <a:tcPr anchor="ctr"/>
                </a:tc>
                <a:tc>
                  <a:txBody>
                    <a:bodyPr/>
                    <a:p>
                      <a:pPr algn="ctr"/>
                      <a:r>
                        <a:rPr dirty="0" lang="en-US" smtClean="0"/>
                        <a:t>Swifts</a:t>
                      </a:r>
                      <a:endParaRPr dirty="0" lang="en-US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3"/>
          <p:cNvSpPr txBox="1"/>
          <p:nvPr/>
        </p:nvSpPr>
        <p:spPr>
          <a:xfrm>
            <a:off x="304800" y="1170087"/>
            <a:ext cx="3581400" cy="4968241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smtClean="0"/>
              <a:t>Also known as </a:t>
            </a:r>
            <a:r>
              <a:rPr dirty="0" lang="en-US" smtClean="0"/>
              <a:t>r</a:t>
            </a:r>
            <a:r>
              <a:rPr dirty="0" lang="en-US" smtClean="0"/>
              <a:t>unning </a:t>
            </a:r>
            <a:r>
              <a:rPr dirty="0" lang="en-US" smtClean="0"/>
              <a:t>f</a:t>
            </a:r>
            <a:r>
              <a:rPr dirty="0" lang="en-US" smtClean="0"/>
              <a:t>eet.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smtClean="0"/>
              <a:t>Find in running Birds.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Legs are powerful and number of toe is reduced.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Hind toe may be elevated/ reduced/ absent.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In </a:t>
            </a:r>
            <a:r>
              <a:rPr b="1" dirty="0" lang="en-US" smtClean="0"/>
              <a:t>Ratites</a:t>
            </a:r>
            <a:r>
              <a:rPr dirty="0" lang="en-US" smtClean="0"/>
              <a:t> like Emu, Rhea only 3 toe directed in forward direction.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Ostrich has only 2 toe of which the outer one is smaller and without nail.   </a:t>
            </a:r>
            <a:endParaRPr dirty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622" name="Title 8"/>
          <p:cNvSpPr txBox="1"/>
          <p:nvPr/>
        </p:nvSpPr>
        <p:spPr>
          <a:xfrm>
            <a:off x="2514600" y="304800"/>
            <a:ext cx="3200400" cy="6858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err="1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Cursorial</a:t>
            </a: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Feet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effectLst>
                <a:outerShdw algn="tl" blurRad="31750" dir="5400000" dist="25400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97154" name="Picture 1" descr="C:\Users\SHREE\Desktop\o1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038600" y="1295400"/>
            <a:ext cx="4114800" cy="4833256"/>
          </a:xfrm>
          <a:prstGeom prst="rect"/>
          <a:noFill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8"/>
          <p:cNvSpPr txBox="1"/>
          <p:nvPr/>
        </p:nvSpPr>
        <p:spPr>
          <a:xfrm>
            <a:off x="2819400" y="457200"/>
            <a:ext cx="3048000" cy="7620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Perching Feet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97155" name="Picture 1" descr="C:\Users\SHREE\Desktop\p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b="4000"/>
          <a:stretch>
            <a:fillRect/>
          </a:stretch>
        </p:blipFill>
        <p:spPr bwMode="auto">
          <a:xfrm>
            <a:off x="381000" y="1143000"/>
            <a:ext cx="4267200" cy="2743200"/>
          </a:xfrm>
          <a:prstGeom prst="rect"/>
          <a:noFill/>
        </p:spPr>
      </p:pic>
      <p:pic>
        <p:nvPicPr>
          <p:cNvPr id="2097156" name="Picture 2" descr="C:\Users\SHREE\Desktop\pe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23645"/>
          <a:stretch>
            <a:fillRect/>
          </a:stretch>
        </p:blipFill>
        <p:spPr bwMode="auto">
          <a:xfrm>
            <a:off x="457200" y="3962400"/>
            <a:ext cx="4038600" cy="2286000"/>
          </a:xfrm>
          <a:prstGeom prst="rect"/>
          <a:noFill/>
        </p:spPr>
      </p:pic>
      <p:sp>
        <p:nvSpPr>
          <p:cNvPr id="1048624" name="TextBox 6"/>
          <p:cNvSpPr txBox="1"/>
          <p:nvPr/>
        </p:nvSpPr>
        <p:spPr>
          <a:xfrm>
            <a:off x="5029200" y="1239083"/>
            <a:ext cx="3581400" cy="4155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Majority of birds belong to the category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smtClean="0"/>
              <a:t>Find in Perching or finches birds.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Toe are anterior and slender, while one toe or </a:t>
            </a:r>
            <a:r>
              <a:rPr dirty="0" lang="en-US" err="1" smtClean="0"/>
              <a:t>hallux</a:t>
            </a:r>
            <a:r>
              <a:rPr dirty="0" lang="en-US" smtClean="0"/>
              <a:t> is posterior , strongly built and </a:t>
            </a:r>
            <a:r>
              <a:rPr dirty="0" lang="en-US" err="1" smtClean="0"/>
              <a:t>apposable</a:t>
            </a:r>
            <a:r>
              <a:rPr dirty="0" lang="en-US" smtClean="0"/>
              <a:t> </a:t>
            </a:r>
            <a:r>
              <a:rPr dirty="0" lang="en-US" smtClean="0"/>
              <a:t>so that they can securely fasten the foot to a branch or a perch. 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8"/>
          <p:cNvSpPr txBox="1"/>
          <p:nvPr/>
        </p:nvSpPr>
        <p:spPr>
          <a:xfrm>
            <a:off x="2819400" y="457200"/>
            <a:ext cx="3657600" cy="7620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Scratching Feet</a:t>
            </a: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8626" name="TextBox 4"/>
          <p:cNvSpPr txBox="1"/>
          <p:nvPr/>
        </p:nvSpPr>
        <p:spPr>
          <a:xfrm>
            <a:off x="304800" y="1143000"/>
            <a:ext cx="8305800" cy="2123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Strongly developed claws and well adapted for running as well as scratching the earth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Foot of male bird is usually provided with pointed bony spur of offence and </a:t>
            </a:r>
            <a:r>
              <a:rPr dirty="0" lang="en-US" err="1" smtClean="0"/>
              <a:t>defence</a:t>
            </a:r>
            <a:r>
              <a:rPr dirty="0" lang="en-US" smtClean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Ex. Fowls, Quails. </a:t>
            </a:r>
          </a:p>
        </p:txBody>
      </p:sp>
      <p:pic>
        <p:nvPicPr>
          <p:cNvPr id="2097157" name="Picture 1" descr="C:\Users\SHREE\Desktop\s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466975" y="3581400"/>
            <a:ext cx="3610225" cy="2619375"/>
          </a:xfrm>
          <a:prstGeom prst="rect"/>
          <a:noFill/>
        </p:spPr>
      </p:pic>
      <p:pic>
        <p:nvPicPr>
          <p:cNvPr id="2097158" name="Picture 2" descr="C:\Users\SHREE\Desktop\s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l="30189" t="56165" r="30189"/>
          <a:stretch>
            <a:fillRect/>
          </a:stretch>
        </p:blipFill>
        <p:spPr bwMode="auto">
          <a:xfrm>
            <a:off x="370017" y="3581400"/>
            <a:ext cx="3820983" cy="2637235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8"/>
          <p:cNvSpPr txBox="1"/>
          <p:nvPr/>
        </p:nvSpPr>
        <p:spPr>
          <a:xfrm>
            <a:off x="2819400" y="457200"/>
            <a:ext cx="3657600" cy="7620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Raptorial Feet</a:t>
            </a: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8628" name="TextBox 7"/>
          <p:cNvSpPr txBox="1"/>
          <p:nvPr/>
        </p:nvSpPr>
        <p:spPr>
          <a:xfrm>
            <a:off x="457200" y="1143000"/>
            <a:ext cx="3581400" cy="45618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Predatory or Carnivores Birds.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Strongly </a:t>
            </a:r>
            <a:r>
              <a:rPr dirty="0" lang="en-US" err="1" smtClean="0"/>
              <a:t>taloned</a:t>
            </a:r>
            <a:r>
              <a:rPr dirty="0" lang="en-US" smtClean="0"/>
              <a:t> feet for </a:t>
            </a:r>
            <a:r>
              <a:rPr b="1" dirty="0" lang="en-US" smtClean="0"/>
              <a:t>striking </a:t>
            </a:r>
            <a:r>
              <a:rPr dirty="0" lang="en-US" smtClean="0"/>
              <a:t>and </a:t>
            </a:r>
            <a:r>
              <a:rPr b="1" dirty="0" lang="en-US" smtClean="0"/>
              <a:t>grasping</a:t>
            </a:r>
            <a:r>
              <a:rPr dirty="0" lang="en-US" smtClean="0"/>
              <a:t> their prey.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Toes have strongly developed, sharp and curved claws.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Large and fleshy bulbs called </a:t>
            </a:r>
            <a:r>
              <a:rPr dirty="0" lang="en-US" err="1" smtClean="0"/>
              <a:t>Tylari</a:t>
            </a:r>
            <a:r>
              <a:rPr dirty="0" lang="en-US" smtClean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err="1" smtClean="0"/>
              <a:t>Tylori</a:t>
            </a:r>
            <a:r>
              <a:rPr dirty="0" lang="en-US" smtClean="0"/>
              <a:t> found on undersurface of toes.(Ex. Owl)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Some time </a:t>
            </a:r>
            <a:r>
              <a:rPr dirty="0" lang="en-US" err="1" smtClean="0"/>
              <a:t>tylori</a:t>
            </a:r>
            <a:r>
              <a:rPr dirty="0" lang="en-US" smtClean="0"/>
              <a:t> absent and spines are present.( Ex. </a:t>
            </a:r>
            <a:r>
              <a:rPr dirty="0" lang="en-US" err="1" smtClean="0"/>
              <a:t>Ospery</a:t>
            </a:r>
            <a:r>
              <a:rPr dirty="0" lang="en-US" smtClean="0"/>
              <a:t>) </a:t>
            </a:r>
          </a:p>
        </p:txBody>
      </p:sp>
      <p:pic>
        <p:nvPicPr>
          <p:cNvPr id="2097159" name="Picture 3" descr="C:\Users\SHREE\Desktop\r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675239" y="1371600"/>
            <a:ext cx="4011561" cy="2438400"/>
          </a:xfrm>
          <a:prstGeom prst="rect"/>
          <a:noFill/>
        </p:spPr>
      </p:pic>
      <p:pic>
        <p:nvPicPr>
          <p:cNvPr id="2097160" name="Picture 4" descr="C:\Users\SHREE\Desktop\r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190999" y="3886200"/>
            <a:ext cx="3850481" cy="2514600"/>
          </a:xfrm>
          <a:prstGeom prst="rect"/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8"/>
          <p:cNvSpPr txBox="1"/>
          <p:nvPr/>
        </p:nvSpPr>
        <p:spPr>
          <a:xfrm>
            <a:off x="2819400" y="457200"/>
            <a:ext cx="3657600" cy="7620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Wading Feet</a:t>
            </a: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97161" name="Picture 1" descr="C:\Users\SHREE\Desktop\w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1295400"/>
            <a:ext cx="3657600" cy="2286000"/>
          </a:xfrm>
          <a:prstGeom prst="rect"/>
          <a:noFill/>
        </p:spPr>
      </p:pic>
      <p:pic>
        <p:nvPicPr>
          <p:cNvPr id="2097162" name="Picture 2" descr="C:\Users\SHREE\Desktop\w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81000" y="3657600"/>
            <a:ext cx="3657600" cy="2590800"/>
          </a:xfrm>
          <a:prstGeom prst="rect"/>
          <a:noFill/>
        </p:spPr>
      </p:pic>
      <p:sp>
        <p:nvSpPr>
          <p:cNvPr id="1048630" name="TextBox 9"/>
          <p:cNvSpPr txBox="1"/>
          <p:nvPr/>
        </p:nvSpPr>
        <p:spPr>
          <a:xfrm>
            <a:off x="4648200" y="1578382"/>
            <a:ext cx="3581400" cy="37490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Wading or Marshy </a:t>
            </a:r>
            <a:r>
              <a:rPr dirty="0" lang="en-US" smtClean="0"/>
              <a:t>Birds</a:t>
            </a:r>
            <a:endParaRPr dirty="0" lang="en-US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Legs and toes are exceptionally long and slender.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These serve to walk over aquatic vegetation or marshes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Web is absent or feebly developed.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Ex. </a:t>
            </a:r>
            <a:r>
              <a:rPr dirty="0" lang="en-US" err="1" smtClean="0"/>
              <a:t>Herones</a:t>
            </a:r>
            <a:r>
              <a:rPr dirty="0" lang="en-US" smtClean="0"/>
              <a:t>, snipes, Jacana. </a:t>
            </a:r>
            <a:endParaRPr dirty="0" lang="en-US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dirty="0"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8"/>
          <p:cNvSpPr txBox="1"/>
          <p:nvPr/>
        </p:nvSpPr>
        <p:spPr>
          <a:xfrm>
            <a:off x="2590800" y="304800"/>
            <a:ext cx="3657600" cy="762000"/>
          </a:xfrm>
          <a:prstGeom prst="rect"/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pPr lvl="0">
              <a:spcBef>
                <a:spcPct val="0"/>
              </a:spcBef>
            </a:pP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Swimming Feet</a:t>
            </a:r>
            <a:r>
              <a:rPr b="1" dirty="0" sz="3600" lang="en-US" smtClean="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baseline="0" b="1" cap="none" dirty="0" sz="3600" kern="1200" kumimoji="0" lang="en-US" noProof="0" normalizeH="0" spc="0" strike="noStrike" u="none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8632" name="TextBox 4"/>
          <p:cNvSpPr txBox="1"/>
          <p:nvPr/>
        </p:nvSpPr>
        <p:spPr>
          <a:xfrm>
            <a:off x="228600" y="4343400"/>
            <a:ext cx="8229600" cy="2123440"/>
          </a:xfrm>
          <a:prstGeom prst="rect"/>
          <a:noFill/>
        </p:spPr>
        <p:txBody>
          <a:bodyPr rtlCol="0" wrap="square">
            <a:spAutoFit/>
          </a:bodyPr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 </a:t>
            </a:r>
            <a:r>
              <a:rPr dirty="0" lang="en-US" smtClean="0"/>
              <a:t>Toes are webbed partially or completely.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In diving birds web is </a:t>
            </a:r>
            <a:r>
              <a:rPr dirty="0" lang="en-US" err="1" smtClean="0"/>
              <a:t>lobated</a:t>
            </a:r>
            <a:r>
              <a:rPr dirty="0" lang="en-US" smtClean="0"/>
              <a:t> and toes are free. (Ex. Coot and </a:t>
            </a:r>
            <a:r>
              <a:rPr dirty="0" lang="en-US" err="1" smtClean="0"/>
              <a:t>grebs</a:t>
            </a:r>
            <a:r>
              <a:rPr dirty="0" lang="en-US" smtClean="0"/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In swimming and paddling birds only the anterior 3 toes are united in a web.(Ex. Ducks)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dirty="0" lang="en-US" smtClean="0"/>
              <a:t>In pelican and Cormorant all the 4 toes are enclosed in the web.  </a:t>
            </a:r>
          </a:p>
        </p:txBody>
      </p:sp>
      <p:pic>
        <p:nvPicPr>
          <p:cNvPr id="2097163" name="Picture 1" descr="C:\Users\SHREE\Desktop\sw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8600" y="1066800"/>
            <a:ext cx="2679700" cy="3294743"/>
          </a:xfrm>
          <a:prstGeom prst="rect"/>
          <a:noFill/>
        </p:spPr>
      </p:pic>
      <p:pic>
        <p:nvPicPr>
          <p:cNvPr id="2097164" name="Picture 2" descr="C:\Users\SHREE\Desktop\sw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971800" y="1066800"/>
            <a:ext cx="2819400" cy="3276600"/>
          </a:xfrm>
          <a:prstGeom prst="rect"/>
          <a:noFill/>
        </p:spPr>
      </p:pic>
      <p:pic>
        <p:nvPicPr>
          <p:cNvPr id="2097165" name="Picture 3" descr="C:\Users\SHREE\Desktop\sw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943600" y="1066800"/>
            <a:ext cx="2590800" cy="3276600"/>
          </a:xfrm>
          <a:prstGeom prst="rect"/>
          <a:noFill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lastClr="000000" val="windowText"/>
      </a:dk1>
      <a:lt1>
        <a:sysClr lastClr="FFFFFF" val="window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r="5400000" dist="2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algn="tl" flip="y" sx="4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SHREE</dc:creator>
  <cp:lastModifiedBy>SHREE</cp:lastModifiedBy>
  <dcterms:created xsi:type="dcterms:W3CDTF">2006-08-15T13:00:00Z</dcterms:created>
  <dcterms:modified xsi:type="dcterms:W3CDTF">2020-09-16T09:42:46Z</dcterms:modified>
</cp:coreProperties>
</file>