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8" r:id="rId4"/>
    <p:sldId id="257" r:id="rId5"/>
    <p:sldId id="259" r:id="rId6"/>
    <p:sldId id="260" r:id="rId7"/>
    <p:sldId id="261" r:id="rId8"/>
    <p:sldId id="270" r:id="rId9"/>
    <p:sldId id="262" r:id="rId10"/>
    <p:sldId id="271" r:id="rId11"/>
    <p:sldId id="272" r:id="rId12"/>
    <p:sldId id="273" r:id="rId13"/>
    <p:sldId id="274" r:id="rId14"/>
    <p:sldId id="275" r:id="rId15"/>
    <p:sldId id="276" r:id="rId16"/>
    <p:sldId id="277" r:id="rId17"/>
    <p:sldId id="278"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94660"/>
  </p:normalViewPr>
  <p:slideViewPr>
    <p:cSldViewPr>
      <p:cViewPr>
        <p:scale>
          <a:sx n="70" d="100"/>
          <a:sy n="70" d="100"/>
        </p:scale>
        <p:origin x="-113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9/17/2020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9/17/2020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9/17/2020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9/17/2020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lum bright="-4000" contrast="18000"/>
          </a:blip>
          <a:srcRect l="3000" t="3334" r="9166" b="4834"/>
          <a:stretch>
            <a:fillRect/>
          </a:stretch>
        </p:blipFill>
        <p:spPr bwMode="auto">
          <a:xfrm>
            <a:off x="3733800" y="3352800"/>
            <a:ext cx="1676400" cy="1676400"/>
          </a:xfrm>
          <a:prstGeom prst="rect">
            <a:avLst/>
          </a:prstGeom>
          <a:noFill/>
        </p:spPr>
      </p:pic>
      <p:sp>
        <p:nvSpPr>
          <p:cNvPr id="5" name="Rectangle 1"/>
          <p:cNvSpPr>
            <a:spLocks noChangeArrowheads="1"/>
          </p:cNvSpPr>
          <p:nvPr/>
        </p:nvSpPr>
        <p:spPr bwMode="auto">
          <a:xfrm>
            <a:off x="228600" y="552271"/>
            <a:ext cx="8686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“Adaptive</a:t>
            </a:r>
            <a:r>
              <a:rPr kumimoji="0" lang="en-US" sz="3600" b="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Modification in the beak of  Birds</a:t>
            </a:r>
            <a:r>
              <a:rPr kumimoji="0" lang="en-US" sz="32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4400" b="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6" name="TextBox 5"/>
          <p:cNvSpPr txBox="1"/>
          <p:nvPr/>
        </p:nvSpPr>
        <p:spPr>
          <a:xfrm>
            <a:off x="3048000" y="4916269"/>
            <a:ext cx="3048000" cy="646331"/>
          </a:xfrm>
          <a:prstGeom prst="rect">
            <a:avLst/>
          </a:prstGeom>
          <a:noFill/>
        </p:spPr>
        <p:txBody>
          <a:bodyPr wrap="square" rtlCol="0">
            <a:spAutoFit/>
          </a:bodyPr>
          <a:lstStyle/>
          <a:p>
            <a:pPr algn="ctr"/>
            <a:r>
              <a:rPr lang="en-US" dirty="0" smtClean="0">
                <a:solidFill>
                  <a:srgbClr val="002060"/>
                </a:solidFill>
                <a:latin typeface="Arial" pitchFamily="34" charset="0"/>
                <a:cs typeface="Arial" pitchFamily="34" charset="0"/>
              </a:rPr>
              <a:t>Presented by</a:t>
            </a:r>
            <a:r>
              <a:rPr lang="en-US" b="1" dirty="0" smtClean="0">
                <a:solidFill>
                  <a:srgbClr val="002060"/>
                </a:solidFill>
                <a:latin typeface="Arial" pitchFamily="34" charset="0"/>
                <a:cs typeface="Arial" pitchFamily="34" charset="0"/>
              </a:rPr>
              <a:t> </a:t>
            </a:r>
          </a:p>
          <a:p>
            <a:pPr algn="ctr"/>
            <a:r>
              <a:rPr lang="en-US" dirty="0" smtClean="0">
                <a:solidFill>
                  <a:srgbClr val="002060"/>
                </a:solidFill>
                <a:latin typeface="Arial" pitchFamily="34" charset="0"/>
                <a:cs typeface="Arial" pitchFamily="34" charset="0"/>
              </a:rPr>
              <a:t> </a:t>
            </a:r>
            <a:r>
              <a:rPr lang="en-US" b="1" dirty="0" err="1" smtClean="0">
                <a:solidFill>
                  <a:srgbClr val="002060"/>
                </a:solidFill>
                <a:latin typeface="Arial" pitchFamily="34" charset="0"/>
                <a:cs typeface="Arial" pitchFamily="34" charset="0"/>
              </a:rPr>
              <a:t>Manoj</a:t>
            </a:r>
            <a:r>
              <a:rPr lang="en-US" b="1" dirty="0" smtClean="0">
                <a:solidFill>
                  <a:srgbClr val="002060"/>
                </a:solidFill>
                <a:latin typeface="Arial" pitchFamily="34" charset="0"/>
                <a:cs typeface="Arial" pitchFamily="34" charset="0"/>
              </a:rPr>
              <a:t> Joshi</a:t>
            </a:r>
            <a:endParaRPr lang="en-US" dirty="0">
              <a:solidFill>
                <a:srgbClr val="002060"/>
              </a:solidFill>
              <a:latin typeface="Arial" pitchFamily="34" charset="0"/>
              <a:cs typeface="Arial" pitchFamily="34" charset="0"/>
            </a:endParaRPr>
          </a:p>
        </p:txBody>
      </p:sp>
      <p:sp>
        <p:nvSpPr>
          <p:cNvPr id="7" name="TextBox 6"/>
          <p:cNvSpPr txBox="1"/>
          <p:nvPr/>
        </p:nvSpPr>
        <p:spPr>
          <a:xfrm>
            <a:off x="2057400" y="5638800"/>
            <a:ext cx="5334000" cy="923330"/>
          </a:xfrm>
          <a:prstGeom prst="rect">
            <a:avLst/>
          </a:prstGeom>
          <a:noFill/>
        </p:spPr>
        <p:txBody>
          <a:bodyPr wrap="square" rtlCol="0">
            <a:spAutoFit/>
          </a:bodyPr>
          <a:lstStyle/>
          <a:p>
            <a:pPr algn="ctr"/>
            <a:r>
              <a:rPr lang="en-US" dirty="0" smtClean="0">
                <a:solidFill>
                  <a:srgbClr val="002060"/>
                </a:solidFill>
              </a:rPr>
              <a:t>Department of Zoology</a:t>
            </a:r>
          </a:p>
          <a:p>
            <a:pPr algn="ctr"/>
            <a:r>
              <a:rPr lang="en-US" dirty="0" smtClean="0">
                <a:solidFill>
                  <a:srgbClr val="002060"/>
                </a:solidFill>
              </a:rPr>
              <a:t>UCOS,MLSU, Udaipur.</a:t>
            </a:r>
          </a:p>
          <a:p>
            <a:pPr algn="ctr"/>
            <a:endParaRPr lang="en-US" dirty="0">
              <a:solidFill>
                <a:srgbClr val="002060"/>
              </a:solidFill>
            </a:endParaRPr>
          </a:p>
        </p:txBody>
      </p:sp>
      <p:sp>
        <p:nvSpPr>
          <p:cNvPr id="8" name="TextBox 7"/>
          <p:cNvSpPr txBox="1"/>
          <p:nvPr/>
        </p:nvSpPr>
        <p:spPr>
          <a:xfrm>
            <a:off x="3124200" y="2782669"/>
            <a:ext cx="3048000" cy="646331"/>
          </a:xfrm>
          <a:prstGeom prst="rect">
            <a:avLst/>
          </a:prstGeom>
          <a:noFill/>
        </p:spPr>
        <p:txBody>
          <a:bodyPr wrap="square" rtlCol="0">
            <a:spAutoFit/>
          </a:bodyPr>
          <a:lstStyle/>
          <a:p>
            <a:pPr algn="ctr"/>
            <a:r>
              <a:rPr lang="en-US" b="1" dirty="0" smtClean="0">
                <a:solidFill>
                  <a:srgbClr val="002060"/>
                </a:solidFill>
                <a:latin typeface="Arial" pitchFamily="34" charset="0"/>
                <a:cs typeface="Arial" pitchFamily="34" charset="0"/>
              </a:rPr>
              <a:t>Class- B.Sc. III Year Practical</a:t>
            </a:r>
          </a:p>
        </p:txBody>
      </p:sp>
      <p:sp>
        <p:nvSpPr>
          <p:cNvPr id="9" name="TextBox 8"/>
          <p:cNvSpPr txBox="1"/>
          <p:nvPr/>
        </p:nvSpPr>
        <p:spPr>
          <a:xfrm>
            <a:off x="5867400" y="3200400"/>
            <a:ext cx="3048000" cy="646331"/>
          </a:xfrm>
          <a:prstGeom prst="rect">
            <a:avLst/>
          </a:prstGeom>
          <a:noFill/>
        </p:spPr>
        <p:txBody>
          <a:bodyPr wrap="square" rtlCol="0">
            <a:spAutoFit/>
          </a:bodyPr>
          <a:lstStyle/>
          <a:p>
            <a:pPr algn="ctr"/>
            <a:r>
              <a:rPr lang="en-US" b="1" dirty="0" smtClean="0">
                <a:solidFill>
                  <a:srgbClr val="002060"/>
                </a:solidFill>
                <a:latin typeface="Arial" pitchFamily="34" charset="0"/>
                <a:cs typeface="Arial" pitchFamily="34" charset="0"/>
              </a:rPr>
              <a:t>Date: 17.09.2020</a:t>
            </a:r>
          </a:p>
          <a:p>
            <a:pPr algn="ctr"/>
            <a:r>
              <a:rPr lang="en-US" b="1" dirty="0" smtClean="0">
                <a:solidFill>
                  <a:srgbClr val="002060"/>
                </a:solidFill>
                <a:latin typeface="Arial" pitchFamily="34" charset="0"/>
                <a:cs typeface="Arial" pitchFamily="34" charset="0"/>
              </a:rPr>
              <a:t>   Time: 03:00-05:00PM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Wood Chiseling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533400" y="1647885"/>
            <a:ext cx="3733800" cy="4524315"/>
          </a:xfrm>
          <a:prstGeom prst="rect">
            <a:avLst/>
          </a:prstGeom>
          <a:noFill/>
        </p:spPr>
        <p:txBody>
          <a:bodyPr wrap="square" rtlCol="0">
            <a:spAutoFit/>
          </a:bodyPr>
          <a:lstStyle/>
          <a:p>
            <a:pPr algn="just">
              <a:lnSpc>
                <a:spcPct val="200000"/>
              </a:lnSpc>
              <a:buFont typeface="Arial" pitchFamily="34" charset="0"/>
              <a:buChar char="•"/>
            </a:pPr>
            <a:r>
              <a:rPr lang="en-US" dirty="0" smtClean="0">
                <a:latin typeface="Times New Roman" pitchFamily="18" charset="0"/>
                <a:cs typeface="Times New Roman" pitchFamily="18" charset="0"/>
              </a:rPr>
              <a:t>Elongated, straight and stout, Chisel like beak for drilling into barks or wood for insect/larvae or for nest constructions. </a:t>
            </a:r>
          </a:p>
          <a:p>
            <a:pPr algn="just">
              <a:lnSpc>
                <a:spcPct val="200000"/>
              </a:lnSpc>
              <a:buFont typeface="Arial" pitchFamily="34" charset="0"/>
              <a:buChar char="•"/>
            </a:pPr>
            <a:r>
              <a:rPr lang="en-US" dirty="0" smtClean="0">
                <a:latin typeface="Times New Roman" pitchFamily="18" charset="0"/>
                <a:cs typeface="Times New Roman" pitchFamily="18" charset="0"/>
              </a:rPr>
              <a:t>Having thickened, shock- absorbent skull bones, strong neck muscles to make such pounding feasible. </a:t>
            </a:r>
          </a:p>
          <a:p>
            <a:pPr algn="just">
              <a:lnSpc>
                <a:spcPct val="200000"/>
              </a:lnSpc>
              <a:buFont typeface="Arial" pitchFamily="34" charset="0"/>
              <a:buChar char="•"/>
            </a:pPr>
            <a:r>
              <a:rPr lang="en-US" dirty="0" smtClean="0">
                <a:latin typeface="Times New Roman" pitchFamily="18" charset="0"/>
                <a:cs typeface="Times New Roman" pitchFamily="18" charset="0"/>
              </a:rPr>
              <a:t>Ex. Woodpeckers. </a:t>
            </a:r>
            <a:endParaRPr lang="en-US" dirty="0">
              <a:latin typeface="Times New Roman" pitchFamily="18" charset="0"/>
              <a:cs typeface="Times New Roman" pitchFamily="18" charset="0"/>
            </a:endParaRPr>
          </a:p>
        </p:txBody>
      </p:sp>
      <p:pic>
        <p:nvPicPr>
          <p:cNvPr id="5122" name="Picture 2" descr="C:\Users\SHREE\Desktop\x1.jpg"/>
          <p:cNvPicPr>
            <a:picLocks noChangeAspect="1" noChangeArrowheads="1"/>
          </p:cNvPicPr>
          <p:nvPr/>
        </p:nvPicPr>
        <p:blipFill>
          <a:blip r:embed="rId2"/>
          <a:srcRect b="5742"/>
          <a:stretch>
            <a:fillRect/>
          </a:stretch>
        </p:blipFill>
        <p:spPr bwMode="auto">
          <a:xfrm>
            <a:off x="4905375" y="1600200"/>
            <a:ext cx="3781425"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Tearing and piercing</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5"/>
            <a:ext cx="8610600" cy="1289071"/>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Short Pointed, Sharp Edged and powerful, hooked beaks for tearing flesh and opening by well developed </a:t>
            </a:r>
            <a:r>
              <a:rPr lang="en-US" dirty="0" err="1" smtClean="0">
                <a:latin typeface="Times New Roman" pitchFamily="18" charset="0"/>
                <a:cs typeface="Times New Roman" pitchFamily="18" charset="0"/>
              </a:rPr>
              <a:t>mandibular</a:t>
            </a:r>
            <a:r>
              <a:rPr lang="en-US" dirty="0" smtClean="0">
                <a:latin typeface="Times New Roman" pitchFamily="18" charset="0"/>
                <a:cs typeface="Times New Roman" pitchFamily="18" charset="0"/>
              </a:rPr>
              <a:t> muscles. </a:t>
            </a:r>
          </a:p>
          <a:p>
            <a:pPr algn="just">
              <a:lnSpc>
                <a:spcPct val="150000"/>
              </a:lnSpc>
              <a:buFont typeface="Arial" pitchFamily="34" charset="0"/>
              <a:buChar char="•"/>
            </a:pPr>
            <a:r>
              <a:rPr lang="en-US" dirty="0" smtClean="0">
                <a:latin typeface="Times New Roman" pitchFamily="18" charset="0"/>
                <a:cs typeface="Times New Roman" pitchFamily="18" charset="0"/>
              </a:rPr>
              <a:t>Ex. Carrion feeding and flesh eating birds like </a:t>
            </a:r>
            <a:r>
              <a:rPr lang="en-US" b="1" dirty="0" smtClean="0">
                <a:latin typeface="Times New Roman" pitchFamily="18" charset="0"/>
                <a:cs typeface="Times New Roman" pitchFamily="18" charset="0"/>
              </a:rPr>
              <a:t>Vultures, Hawks and Eagles.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6146" name="Picture 2" descr="C:\Users\SHREE\Desktop\v1.jpg"/>
          <p:cNvPicPr>
            <a:picLocks noChangeAspect="1" noChangeArrowheads="1"/>
          </p:cNvPicPr>
          <p:nvPr/>
        </p:nvPicPr>
        <p:blipFill>
          <a:blip r:embed="rId2"/>
          <a:srcRect/>
          <a:stretch>
            <a:fillRect/>
          </a:stretch>
        </p:blipFill>
        <p:spPr bwMode="auto">
          <a:xfrm>
            <a:off x="304800" y="3352800"/>
            <a:ext cx="2819400" cy="2819400"/>
          </a:xfrm>
          <a:prstGeom prst="rect">
            <a:avLst/>
          </a:prstGeom>
          <a:noFill/>
        </p:spPr>
      </p:pic>
      <p:pic>
        <p:nvPicPr>
          <p:cNvPr id="6147" name="Picture 3" descr="C:\Users\SHREE\Desktop\h1.jpg"/>
          <p:cNvPicPr>
            <a:picLocks noChangeAspect="1" noChangeArrowheads="1"/>
          </p:cNvPicPr>
          <p:nvPr/>
        </p:nvPicPr>
        <p:blipFill>
          <a:blip r:embed="rId3"/>
          <a:srcRect/>
          <a:stretch>
            <a:fillRect/>
          </a:stretch>
        </p:blipFill>
        <p:spPr bwMode="auto">
          <a:xfrm>
            <a:off x="3200400" y="3352800"/>
            <a:ext cx="2895600" cy="2819400"/>
          </a:xfrm>
          <a:prstGeom prst="rect">
            <a:avLst/>
          </a:prstGeom>
          <a:noFill/>
        </p:spPr>
      </p:pic>
      <p:pic>
        <p:nvPicPr>
          <p:cNvPr id="6148" name="Picture 4" descr="C:\Users\SHREE\Desktop\e1.jpg"/>
          <p:cNvPicPr>
            <a:picLocks noChangeAspect="1" noChangeArrowheads="1"/>
          </p:cNvPicPr>
          <p:nvPr/>
        </p:nvPicPr>
        <p:blipFill>
          <a:blip r:embed="rId4" cstate="print"/>
          <a:srcRect/>
          <a:stretch>
            <a:fillRect/>
          </a:stretch>
        </p:blipFill>
        <p:spPr bwMode="auto">
          <a:xfrm>
            <a:off x="6248400" y="3352800"/>
            <a:ext cx="2590800" cy="2819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Mud </a:t>
            </a:r>
            <a:r>
              <a:rPr lang="en-US" sz="3600" b="1" dirty="0" err="1"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Probling</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5"/>
            <a:ext cx="8610600" cy="1754326"/>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Extremely long and slender</a:t>
            </a:r>
          </a:p>
          <a:p>
            <a:pPr algn="just">
              <a:lnSpc>
                <a:spcPct val="150000"/>
              </a:lnSpc>
              <a:buFont typeface="Arial" pitchFamily="34" charset="0"/>
              <a:buChar char="•"/>
            </a:pPr>
            <a:r>
              <a:rPr lang="en-US" dirty="0" smtClean="0">
                <a:latin typeface="Times New Roman" pitchFamily="18" charset="0"/>
                <a:cs typeface="Times New Roman" pitchFamily="18" charset="0"/>
              </a:rPr>
              <a:t>Used as a probe for thrusting for down into water and mud in search of worms and larvae. </a:t>
            </a:r>
          </a:p>
          <a:p>
            <a:pPr algn="just">
              <a:lnSpc>
                <a:spcPct val="150000"/>
              </a:lnSpc>
              <a:buFont typeface="Arial" pitchFamily="34" charset="0"/>
              <a:buChar char="•"/>
            </a:pPr>
            <a:r>
              <a:rPr lang="en-US" dirty="0" smtClean="0">
                <a:latin typeface="Times New Roman" pitchFamily="18" charset="0"/>
                <a:cs typeface="Times New Roman" pitchFamily="18" charset="0"/>
              </a:rPr>
              <a:t>Some of these birds are remarkable for the slenderness and extreme length their beaks.  </a:t>
            </a:r>
          </a:p>
          <a:p>
            <a:pPr algn="just">
              <a:lnSpc>
                <a:spcPct val="150000"/>
              </a:lnSpc>
              <a:buFont typeface="Arial" pitchFamily="34" charset="0"/>
              <a:buChar char="•"/>
            </a:pPr>
            <a:r>
              <a:rPr lang="en-US" dirty="0" smtClean="0">
                <a:latin typeface="Times New Roman" pitchFamily="18" charset="0"/>
                <a:cs typeface="Times New Roman" pitchFamily="18" charset="0"/>
              </a:rPr>
              <a:t>Ex.- Sand piper, Snipe Kiwi.  </a:t>
            </a:r>
            <a:endParaRPr lang="en-US" dirty="0">
              <a:latin typeface="Times New Roman" pitchFamily="18" charset="0"/>
              <a:cs typeface="Times New Roman" pitchFamily="18" charset="0"/>
            </a:endParaRPr>
          </a:p>
        </p:txBody>
      </p:sp>
      <p:pic>
        <p:nvPicPr>
          <p:cNvPr id="7170" name="Picture 2" descr="C:\Users\SHREE\Desktop\sp1.jpg"/>
          <p:cNvPicPr>
            <a:picLocks noChangeAspect="1" noChangeArrowheads="1"/>
          </p:cNvPicPr>
          <p:nvPr/>
        </p:nvPicPr>
        <p:blipFill>
          <a:blip r:embed="rId2"/>
          <a:srcRect/>
          <a:stretch>
            <a:fillRect/>
          </a:stretch>
        </p:blipFill>
        <p:spPr bwMode="auto">
          <a:xfrm>
            <a:off x="293033" y="3581400"/>
            <a:ext cx="2983567" cy="2667000"/>
          </a:xfrm>
          <a:prstGeom prst="rect">
            <a:avLst/>
          </a:prstGeom>
          <a:noFill/>
        </p:spPr>
      </p:pic>
      <p:pic>
        <p:nvPicPr>
          <p:cNvPr id="7" name="Picture 4" descr="C:\Users\SHREE\Desktop\snp1.jpg"/>
          <p:cNvPicPr>
            <a:picLocks noChangeAspect="1" noChangeArrowheads="1"/>
          </p:cNvPicPr>
          <p:nvPr/>
        </p:nvPicPr>
        <p:blipFill>
          <a:blip r:embed="rId3" cstate="print"/>
          <a:srcRect/>
          <a:stretch>
            <a:fillRect/>
          </a:stretch>
        </p:blipFill>
        <p:spPr bwMode="auto">
          <a:xfrm>
            <a:off x="3398520" y="3581400"/>
            <a:ext cx="2926080" cy="2667000"/>
          </a:xfrm>
          <a:prstGeom prst="rect">
            <a:avLst/>
          </a:prstGeom>
          <a:noFill/>
        </p:spPr>
      </p:pic>
      <p:pic>
        <p:nvPicPr>
          <p:cNvPr id="7173" name="Picture 5" descr="C:\Users\SHREE\Desktop\ki1.jpg"/>
          <p:cNvPicPr>
            <a:picLocks noChangeAspect="1" noChangeArrowheads="1"/>
          </p:cNvPicPr>
          <p:nvPr/>
        </p:nvPicPr>
        <p:blipFill>
          <a:blip r:embed="rId4"/>
          <a:srcRect/>
          <a:stretch>
            <a:fillRect/>
          </a:stretch>
        </p:blipFill>
        <p:spPr bwMode="auto">
          <a:xfrm>
            <a:off x="6400800" y="3581400"/>
            <a:ext cx="2438400" cy="266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Water and Mud </a:t>
            </a:r>
            <a:r>
              <a:rPr lang="en-US" sz="3600" b="1" dirty="0" err="1"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Starning</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5"/>
            <a:ext cx="3657600" cy="4247317"/>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Broad and Flat Beak, Edges of the jaws are furnished with horny serrations or transverse lamellae, which act as a sieve or strainer, letting the water and mud pass out while retaining the food in the mouth. </a:t>
            </a:r>
          </a:p>
          <a:p>
            <a:pPr algn="just">
              <a:lnSpc>
                <a:spcPct val="150000"/>
              </a:lnSpc>
              <a:buFont typeface="Arial" pitchFamily="34" charset="0"/>
              <a:buChar char="•"/>
            </a:pPr>
            <a:r>
              <a:rPr lang="en-US" dirty="0" smtClean="0">
                <a:latin typeface="Times New Roman" pitchFamily="18" charset="0"/>
                <a:cs typeface="Times New Roman" pitchFamily="18" charset="0"/>
              </a:rPr>
              <a:t>In Flamingoes, the beak is distally curved downwards and likewise furnished with </a:t>
            </a:r>
            <a:r>
              <a:rPr lang="en-US" dirty="0" err="1" smtClean="0">
                <a:latin typeface="Times New Roman" pitchFamily="18" charset="0"/>
                <a:cs typeface="Times New Roman" pitchFamily="18" charset="0"/>
              </a:rPr>
              <a:t>shifiting</a:t>
            </a:r>
            <a:r>
              <a:rPr lang="en-US" dirty="0" smtClean="0">
                <a:latin typeface="Times New Roman" pitchFamily="18" charset="0"/>
                <a:cs typeface="Times New Roman" pitchFamily="18" charset="0"/>
              </a:rPr>
              <a:t> lamellae.</a:t>
            </a:r>
          </a:p>
          <a:p>
            <a:pPr algn="just">
              <a:lnSpc>
                <a:spcPct val="150000"/>
              </a:lnSpc>
              <a:buFont typeface="Arial" pitchFamily="34" charset="0"/>
              <a:buChar char="•"/>
            </a:pPr>
            <a:r>
              <a:rPr lang="en-US" dirty="0" smtClean="0">
                <a:latin typeface="Times New Roman" pitchFamily="18" charset="0"/>
                <a:cs typeface="Times New Roman" pitchFamily="18" charset="0"/>
              </a:rPr>
              <a:t>Ex.- Geese, Flamingoes</a:t>
            </a:r>
            <a:endParaRPr lang="en-US" dirty="0">
              <a:latin typeface="Times New Roman" pitchFamily="18" charset="0"/>
              <a:cs typeface="Times New Roman" pitchFamily="18" charset="0"/>
            </a:endParaRPr>
          </a:p>
        </p:txBody>
      </p:sp>
      <p:pic>
        <p:nvPicPr>
          <p:cNvPr id="8194" name="Picture 2" descr="C:\Users\SHREE\Desktop\gee1.jpg"/>
          <p:cNvPicPr>
            <a:picLocks noChangeAspect="1" noChangeArrowheads="1"/>
          </p:cNvPicPr>
          <p:nvPr/>
        </p:nvPicPr>
        <p:blipFill>
          <a:blip r:embed="rId2"/>
          <a:srcRect/>
          <a:stretch>
            <a:fillRect/>
          </a:stretch>
        </p:blipFill>
        <p:spPr bwMode="auto">
          <a:xfrm>
            <a:off x="4114801" y="1600200"/>
            <a:ext cx="2385392" cy="2971800"/>
          </a:xfrm>
          <a:prstGeom prst="rect">
            <a:avLst/>
          </a:prstGeom>
          <a:noFill/>
        </p:spPr>
      </p:pic>
      <p:pic>
        <p:nvPicPr>
          <p:cNvPr id="8195" name="Picture 3" descr="C:\Users\SHREE\Desktop\f1.jpg"/>
          <p:cNvPicPr>
            <a:picLocks noChangeAspect="1" noChangeArrowheads="1"/>
          </p:cNvPicPr>
          <p:nvPr/>
        </p:nvPicPr>
        <p:blipFill>
          <a:blip r:embed="rId3"/>
          <a:srcRect/>
          <a:stretch>
            <a:fillRect/>
          </a:stretch>
        </p:blipFill>
        <p:spPr bwMode="auto">
          <a:xfrm>
            <a:off x="6553200" y="3124200"/>
            <a:ext cx="2362200" cy="302235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Fish Catching</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4"/>
            <a:ext cx="8534400" cy="1754326"/>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Long, Powerful and Sharply pointed spearing beaks to capture fish. </a:t>
            </a:r>
          </a:p>
          <a:p>
            <a:pPr algn="just">
              <a:lnSpc>
                <a:spcPct val="150000"/>
              </a:lnSpc>
              <a:buFont typeface="Arial" pitchFamily="34" charset="0"/>
              <a:buChar char="•"/>
            </a:pPr>
            <a:r>
              <a:rPr lang="en-US" b="1" dirty="0" smtClean="0">
                <a:latin typeface="Times New Roman" pitchFamily="18" charset="0"/>
                <a:cs typeface="Times New Roman" pitchFamily="18" charset="0"/>
              </a:rPr>
              <a:t>Cormorants </a:t>
            </a:r>
            <a:r>
              <a:rPr lang="en-US" dirty="0" smtClean="0">
                <a:latin typeface="Times New Roman" pitchFamily="18" charset="0"/>
                <a:cs typeface="Times New Roman" pitchFamily="18" charset="0"/>
              </a:rPr>
              <a:t> have long and narrow beaks, tooth like processes meant for capture of fish. </a:t>
            </a:r>
          </a:p>
          <a:p>
            <a:pPr algn="just">
              <a:lnSpc>
                <a:spcPct val="150000"/>
              </a:lnSpc>
              <a:buFont typeface="Arial" pitchFamily="34" charset="0"/>
              <a:buChar char="•"/>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Snake birds</a:t>
            </a:r>
            <a:r>
              <a:rPr lang="en-US" dirty="0" smtClean="0">
                <a:latin typeface="Times New Roman" pitchFamily="18" charset="0"/>
                <a:cs typeface="Times New Roman" pitchFamily="18" charset="0"/>
              </a:rPr>
              <a:t> or </a:t>
            </a:r>
            <a:r>
              <a:rPr lang="en-US" b="1" dirty="0" smtClean="0">
                <a:latin typeface="Times New Roman" pitchFamily="18" charset="0"/>
                <a:cs typeface="Times New Roman" pitchFamily="18" charset="0"/>
              </a:rPr>
              <a:t>Indian darters</a:t>
            </a:r>
            <a:r>
              <a:rPr lang="en-US" dirty="0" smtClean="0">
                <a:latin typeface="Times New Roman" pitchFamily="18" charset="0"/>
                <a:cs typeface="Times New Roman" pitchFamily="18" charset="0"/>
              </a:rPr>
              <a:t> these serrations take the form of fine needle like points.</a:t>
            </a:r>
          </a:p>
          <a:p>
            <a:pPr algn="just">
              <a:lnSpc>
                <a:spcPct val="150000"/>
              </a:lnSpc>
              <a:buFont typeface="Arial" pitchFamily="34" charset="0"/>
              <a:buChar char="•"/>
            </a:pPr>
            <a:r>
              <a:rPr lang="en-US" dirty="0" smtClean="0">
                <a:latin typeface="Times New Roman" pitchFamily="18" charset="0"/>
                <a:cs typeface="Times New Roman" pitchFamily="18" charset="0"/>
              </a:rPr>
              <a:t>Ex.- Kingfishers, Cormorants, India darters. </a:t>
            </a:r>
            <a:endParaRPr lang="en-US" dirty="0" smtClean="0">
              <a:latin typeface="Times New Roman" pitchFamily="18" charset="0"/>
              <a:cs typeface="Times New Roman" pitchFamily="18" charset="0"/>
            </a:endParaRPr>
          </a:p>
        </p:txBody>
      </p:sp>
      <p:pic>
        <p:nvPicPr>
          <p:cNvPr id="9218" name="Picture 2" descr="C:\Users\SHREE\Desktop\id1.jpg"/>
          <p:cNvPicPr>
            <a:picLocks noChangeAspect="1" noChangeArrowheads="1"/>
          </p:cNvPicPr>
          <p:nvPr/>
        </p:nvPicPr>
        <p:blipFill>
          <a:blip r:embed="rId2"/>
          <a:srcRect l="34000" t="7333" r="12000" b="12667"/>
          <a:stretch>
            <a:fillRect/>
          </a:stretch>
        </p:blipFill>
        <p:spPr bwMode="auto">
          <a:xfrm>
            <a:off x="304800" y="3505200"/>
            <a:ext cx="2895600" cy="2743200"/>
          </a:xfrm>
          <a:prstGeom prst="rect">
            <a:avLst/>
          </a:prstGeom>
          <a:noFill/>
        </p:spPr>
      </p:pic>
      <p:pic>
        <p:nvPicPr>
          <p:cNvPr id="9220" name="Picture 4" descr="C:\Users\SHREE\Desktop\co1.jpg"/>
          <p:cNvPicPr>
            <a:picLocks noChangeAspect="1" noChangeArrowheads="1"/>
          </p:cNvPicPr>
          <p:nvPr/>
        </p:nvPicPr>
        <p:blipFill>
          <a:blip r:embed="rId3" cstate="print"/>
          <a:srcRect/>
          <a:stretch>
            <a:fillRect/>
          </a:stretch>
        </p:blipFill>
        <p:spPr bwMode="auto">
          <a:xfrm>
            <a:off x="3276600" y="3505200"/>
            <a:ext cx="2667000" cy="2743200"/>
          </a:xfrm>
          <a:prstGeom prst="rect">
            <a:avLst/>
          </a:prstGeom>
          <a:noFill/>
        </p:spPr>
      </p:pic>
      <p:pic>
        <p:nvPicPr>
          <p:cNvPr id="9221" name="Picture 5" descr="C:\Users\SHREE\Desktop\king1.jpg"/>
          <p:cNvPicPr>
            <a:picLocks noChangeAspect="1" noChangeArrowheads="1"/>
          </p:cNvPicPr>
          <p:nvPr/>
        </p:nvPicPr>
        <p:blipFill>
          <a:blip r:embed="rId4"/>
          <a:srcRect/>
          <a:stretch>
            <a:fillRect/>
          </a:stretch>
        </p:blipFill>
        <p:spPr bwMode="auto">
          <a:xfrm>
            <a:off x="6172200" y="3505200"/>
            <a:ext cx="2667000" cy="2743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err="1"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Spatualte</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4"/>
            <a:ext cx="8534400" cy="1338828"/>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A Very specialized form of beak </a:t>
            </a:r>
            <a:r>
              <a:rPr lang="en-US" b="1" dirty="0" smtClean="0">
                <a:latin typeface="Times New Roman" pitchFamily="18" charset="0"/>
                <a:cs typeface="Times New Roman" pitchFamily="18" charset="0"/>
              </a:rPr>
              <a:t>Spoonbill.</a:t>
            </a: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Speculate or Spoon like expansion meant for splashing in water and mud in search  of insects, worms fish etc.   </a:t>
            </a:r>
            <a:endParaRPr lang="en-US" dirty="0" smtClean="0">
              <a:latin typeface="Times New Roman" pitchFamily="18" charset="0"/>
              <a:cs typeface="Times New Roman" pitchFamily="18" charset="0"/>
            </a:endParaRPr>
          </a:p>
        </p:txBody>
      </p:sp>
      <p:pic>
        <p:nvPicPr>
          <p:cNvPr id="10243" name="Picture 3" descr="C:\Users\SHREE\Desktop\sp22.jpg"/>
          <p:cNvPicPr>
            <a:picLocks noChangeAspect="1" noChangeArrowheads="1"/>
          </p:cNvPicPr>
          <p:nvPr/>
        </p:nvPicPr>
        <p:blipFill>
          <a:blip r:embed="rId2"/>
          <a:srcRect/>
          <a:stretch>
            <a:fillRect/>
          </a:stretch>
        </p:blipFill>
        <p:spPr bwMode="auto">
          <a:xfrm>
            <a:off x="3352800" y="2719755"/>
            <a:ext cx="5305425" cy="34689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Pouched</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4"/>
            <a:ext cx="8534400" cy="1338828"/>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Large, with capacious </a:t>
            </a:r>
            <a:r>
              <a:rPr lang="en-US" b="1" dirty="0" err="1" smtClean="0">
                <a:latin typeface="Times New Roman" pitchFamily="18" charset="0"/>
                <a:cs typeface="Times New Roman" pitchFamily="18" charset="0"/>
              </a:rPr>
              <a:t>G</a:t>
            </a:r>
            <a:r>
              <a:rPr lang="en-US" b="1" dirty="0" err="1" smtClean="0">
                <a:latin typeface="Times New Roman" pitchFamily="18" charset="0"/>
                <a:cs typeface="Times New Roman" pitchFamily="18" charset="0"/>
              </a:rPr>
              <a:t>ular</a:t>
            </a:r>
            <a:r>
              <a:rPr lang="en-US" b="1" dirty="0" smtClean="0">
                <a:latin typeface="Times New Roman" pitchFamily="18" charset="0"/>
                <a:cs typeface="Times New Roman" pitchFamily="18" charset="0"/>
              </a:rPr>
              <a:t> pouch of </a:t>
            </a:r>
            <a:r>
              <a:rPr lang="en-US" dirty="0" smtClean="0">
                <a:latin typeface="Times New Roman" pitchFamily="18" charset="0"/>
                <a:cs typeface="Times New Roman" pitchFamily="18" charset="0"/>
              </a:rPr>
              <a:t>extensile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skin attached to the lower mandible and serving as a fishing net. </a:t>
            </a:r>
          </a:p>
          <a:p>
            <a:pPr algn="just">
              <a:lnSpc>
                <a:spcPct val="150000"/>
              </a:lnSpc>
              <a:buFont typeface="Arial" pitchFamily="34" charset="0"/>
              <a:buChar char="•"/>
            </a:pPr>
            <a:r>
              <a:rPr lang="en-US" b="1" dirty="0" smtClean="0">
                <a:latin typeface="Times New Roman" pitchFamily="18" charset="0"/>
                <a:cs typeface="Times New Roman" pitchFamily="18" charset="0"/>
              </a:rPr>
              <a:t>Ex.- </a:t>
            </a:r>
            <a:r>
              <a:rPr lang="en-US" dirty="0" smtClean="0">
                <a:latin typeface="Times New Roman" pitchFamily="18" charset="0"/>
                <a:cs typeface="Times New Roman" pitchFamily="18" charset="0"/>
              </a:rPr>
              <a:t>Pelicans. </a:t>
            </a:r>
            <a:endParaRPr lang="en-US" b="1" dirty="0" smtClean="0">
              <a:latin typeface="Times New Roman" pitchFamily="18" charset="0"/>
              <a:cs typeface="Times New Roman" pitchFamily="18" charset="0"/>
            </a:endParaRPr>
          </a:p>
        </p:txBody>
      </p:sp>
      <p:pic>
        <p:nvPicPr>
          <p:cNvPr id="11266" name="Picture 2" descr="C:\Users\SHREE\Desktop\kalbarri-pelican-close-up.jpg"/>
          <p:cNvPicPr>
            <a:picLocks noChangeAspect="1" noChangeArrowheads="1"/>
          </p:cNvPicPr>
          <p:nvPr/>
        </p:nvPicPr>
        <p:blipFill>
          <a:blip r:embed="rId2"/>
          <a:srcRect/>
          <a:stretch>
            <a:fillRect/>
          </a:stretch>
        </p:blipFill>
        <p:spPr bwMode="auto">
          <a:xfrm>
            <a:off x="2819400" y="2362200"/>
            <a:ext cx="5943600" cy="3890424"/>
          </a:xfrm>
          <a:prstGeom prst="rect">
            <a:avLst/>
          </a:prstGeom>
          <a:noFill/>
        </p:spPr>
      </p:pic>
      <p:pic>
        <p:nvPicPr>
          <p:cNvPr id="11267" name="Picture 3" descr="C:\Users\SHREE\Desktop\pl2.jpg"/>
          <p:cNvPicPr>
            <a:picLocks noChangeAspect="1" noChangeArrowheads="1"/>
          </p:cNvPicPr>
          <p:nvPr/>
        </p:nvPicPr>
        <p:blipFill>
          <a:blip r:embed="rId3"/>
          <a:srcRect/>
          <a:stretch>
            <a:fillRect/>
          </a:stretch>
        </p:blipFill>
        <p:spPr bwMode="auto">
          <a:xfrm>
            <a:off x="304800" y="3048000"/>
            <a:ext cx="2438400" cy="31686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Flower probing</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647884"/>
            <a:ext cx="8534400" cy="1754326"/>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Long, Pointed and rapier-like probing beak of tropical </a:t>
            </a:r>
            <a:r>
              <a:rPr lang="en-US" b="1" dirty="0" smtClean="0">
                <a:latin typeface="Times New Roman" pitchFamily="18" charset="0"/>
                <a:cs typeface="Times New Roman" pitchFamily="18" charset="0"/>
              </a:rPr>
              <a:t>Humming Birds, </a:t>
            </a:r>
            <a:r>
              <a:rPr lang="en-US" dirty="0" smtClean="0">
                <a:latin typeface="Times New Roman" pitchFamily="18" charset="0"/>
                <a:cs typeface="Times New Roman" pitchFamily="18" charset="0"/>
              </a:rPr>
              <a:t>dive down the corollas of flowers for sucking honey and insects. </a:t>
            </a:r>
          </a:p>
          <a:p>
            <a:pPr algn="just">
              <a:lnSpc>
                <a:spcPct val="150000"/>
              </a:lnSpc>
              <a:buFont typeface="Arial" pitchFamily="34" charset="0"/>
              <a:buChar char="•"/>
            </a:pPr>
            <a:r>
              <a:rPr lang="en-US" dirty="0" smtClean="0">
                <a:latin typeface="Times New Roman" pitchFamily="18" charset="0"/>
                <a:cs typeface="Times New Roman" pitchFamily="18" charset="0"/>
              </a:rPr>
              <a:t>They suspend themselves in mid air before the flowers while they extract their honey and insects. </a:t>
            </a:r>
            <a:endParaRPr lang="en-US" dirty="0" smtClean="0">
              <a:latin typeface="Times New Roman" pitchFamily="18" charset="0"/>
              <a:cs typeface="Times New Roman" pitchFamily="18" charset="0"/>
            </a:endParaRPr>
          </a:p>
        </p:txBody>
      </p:sp>
      <p:pic>
        <p:nvPicPr>
          <p:cNvPr id="12290" name="Picture 2" descr="C:\Users\SHREE\Desktop\hum1.jpg"/>
          <p:cNvPicPr>
            <a:picLocks noChangeAspect="1" noChangeArrowheads="1"/>
          </p:cNvPicPr>
          <p:nvPr/>
        </p:nvPicPr>
        <p:blipFill>
          <a:blip r:embed="rId2"/>
          <a:srcRect/>
          <a:stretch>
            <a:fillRect/>
          </a:stretch>
        </p:blipFill>
        <p:spPr bwMode="auto">
          <a:xfrm>
            <a:off x="533400" y="3429000"/>
            <a:ext cx="2667000" cy="2667000"/>
          </a:xfrm>
          <a:prstGeom prst="rect">
            <a:avLst/>
          </a:prstGeom>
          <a:noFill/>
        </p:spPr>
      </p:pic>
      <p:pic>
        <p:nvPicPr>
          <p:cNvPr id="12291" name="Picture 3" descr="C:\Users\SHREE\Desktop\hum2.jpg"/>
          <p:cNvPicPr>
            <a:picLocks noChangeAspect="1" noChangeArrowheads="1"/>
          </p:cNvPicPr>
          <p:nvPr/>
        </p:nvPicPr>
        <p:blipFill>
          <a:blip r:embed="rId3"/>
          <a:srcRect/>
          <a:stretch>
            <a:fillRect/>
          </a:stretch>
        </p:blipFill>
        <p:spPr bwMode="auto">
          <a:xfrm>
            <a:off x="3592286" y="3352800"/>
            <a:ext cx="5170714" cy="2895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219670"/>
            <a:ext cx="7055136" cy="1107996"/>
          </a:xfrm>
          <a:prstGeom prst="rect">
            <a:avLst/>
          </a:prstGeom>
          <a:noFill/>
          <a:effectLst>
            <a:outerShdw blurRad="50800" dist="38100" dir="8100000" algn="tr" rotWithShape="0">
              <a:prstClr val="black">
                <a:alpha val="40000"/>
              </a:prstClr>
            </a:outerShdw>
          </a:effectLst>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descr="C:\Users\SHREE\Desktop\hum2.jpg"/>
          <p:cNvPicPr>
            <a:picLocks noChangeAspect="1" noChangeArrowheads="1"/>
          </p:cNvPicPr>
          <p:nvPr/>
        </p:nvPicPr>
        <p:blipFill>
          <a:blip r:embed="rId2"/>
          <a:srcRect/>
          <a:stretch>
            <a:fillRect/>
          </a:stretch>
        </p:blipFill>
        <p:spPr bwMode="auto">
          <a:xfrm>
            <a:off x="228600" y="1588008"/>
            <a:ext cx="8610600" cy="47365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Foot modification in Birds - Docs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Foot modification in Birds - Docs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8"/>
          <p:cNvSpPr txBox="1">
            <a:spLocks/>
          </p:cNvSpPr>
          <p:nvPr/>
        </p:nvSpPr>
        <p:spPr>
          <a:xfrm>
            <a:off x="6096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Introduction</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7" name="TextBox 6"/>
          <p:cNvSpPr txBox="1"/>
          <p:nvPr/>
        </p:nvSpPr>
        <p:spPr>
          <a:xfrm>
            <a:off x="381000" y="1772483"/>
            <a:ext cx="8458200" cy="4247317"/>
          </a:xfrm>
          <a:prstGeom prst="rect">
            <a:avLst/>
          </a:prstGeom>
          <a:noFill/>
        </p:spPr>
        <p:txBody>
          <a:bodyPr wrap="square" rtlCol="0">
            <a:spAutoFit/>
          </a:bodyPr>
          <a:lstStyle/>
          <a:p>
            <a:pPr>
              <a:lnSpc>
                <a:spcPct val="150000"/>
              </a:lnSpc>
              <a:buFont typeface="Arial" pitchFamily="34" charset="0"/>
              <a:buChar char="•"/>
            </a:pPr>
            <a:r>
              <a:rPr lang="en-US" sz="2000" b="1" dirty="0" smtClean="0">
                <a:latin typeface="Times New Roman" pitchFamily="18" charset="0"/>
                <a:cs typeface="Times New Roman" pitchFamily="18" charset="0"/>
              </a:rPr>
              <a:t>Absence of Teeth</a:t>
            </a:r>
          </a:p>
          <a:p>
            <a:pPr>
              <a:lnSpc>
                <a:spcPct val="150000"/>
              </a:lnSpc>
              <a:buFont typeface="Arial" pitchFamily="34" charset="0"/>
              <a:buChar char="•"/>
            </a:pPr>
            <a:r>
              <a:rPr lang="en-US" sz="2000" b="1" dirty="0" smtClean="0">
                <a:latin typeface="Times New Roman" pitchFamily="18" charset="0"/>
                <a:cs typeface="Times New Roman" pitchFamily="18" charset="0"/>
              </a:rPr>
              <a:t>Beak or Bill</a:t>
            </a:r>
            <a:r>
              <a:rPr lang="en-US" sz="2000" dirty="0" smtClean="0">
                <a:latin typeface="Times New Roman" pitchFamily="18" charset="0"/>
                <a:cs typeface="Times New Roman" pitchFamily="18" charset="0"/>
              </a:rPr>
              <a:t>:- The upper and lower jaw bones become elongated to form a peculiar beak or bill covered by horny sheath called as </a:t>
            </a:r>
            <a:r>
              <a:rPr lang="en-US" sz="2000" b="1" dirty="0" err="1" smtClean="0">
                <a:latin typeface="Times New Roman" pitchFamily="18" charset="0"/>
                <a:cs typeface="Times New Roman" pitchFamily="18" charset="0"/>
              </a:rPr>
              <a:t>Rhamphotheca</a:t>
            </a:r>
            <a:r>
              <a:rPr lang="en-US" sz="2000" dirty="0" smtClean="0">
                <a:latin typeface="Times New Roman" pitchFamily="18" charset="0"/>
                <a:cs typeface="Times New Roman" pitchFamily="18" charset="0"/>
              </a:rPr>
              <a:t>.  </a:t>
            </a:r>
          </a:p>
          <a:p>
            <a:pPr>
              <a:lnSpc>
                <a:spcPct val="150000"/>
              </a:lnSpc>
              <a:buFont typeface="Arial" pitchFamily="34" charset="0"/>
              <a:buChar char="•"/>
            </a:pPr>
            <a:r>
              <a:rPr lang="en-US" sz="2000" b="1" dirty="0" smtClean="0">
                <a:latin typeface="Times New Roman" pitchFamily="18" charset="0"/>
                <a:cs typeface="Times New Roman" pitchFamily="18" charset="0"/>
              </a:rPr>
              <a:t>The modification of fore limbs </a:t>
            </a:r>
            <a:r>
              <a:rPr lang="en-US" sz="2000" dirty="0" smtClean="0">
                <a:latin typeface="Times New Roman" pitchFamily="18" charset="0"/>
                <a:cs typeface="Times New Roman" pitchFamily="18" charset="0"/>
              </a:rPr>
              <a:t>into wings deprived birds of some of their normal function.</a:t>
            </a:r>
          </a:p>
          <a:p>
            <a:pPr>
              <a:lnSpc>
                <a:spcPct val="150000"/>
              </a:lnSpc>
              <a:buFont typeface="Arial" pitchFamily="34" charset="0"/>
              <a:buChar char="•"/>
            </a:pPr>
            <a:r>
              <a:rPr lang="en-US" sz="2000" b="1" dirty="0" smtClean="0">
                <a:latin typeface="Times New Roman" pitchFamily="18" charset="0"/>
                <a:cs typeface="Times New Roman" pitchFamily="18" charset="0"/>
              </a:rPr>
              <a:t>Beak as mouth and hand.</a:t>
            </a:r>
          </a:p>
          <a:p>
            <a:pPr>
              <a:lnSpc>
                <a:spcPct val="150000"/>
              </a:lnSpc>
              <a:buFont typeface="Arial" pitchFamily="34" charset="0"/>
              <a:buChar char="•"/>
            </a:pPr>
            <a:r>
              <a:rPr lang="en-US" sz="2000" b="1" dirty="0" smtClean="0">
                <a:latin typeface="Times New Roman" pitchFamily="18" charset="0"/>
                <a:cs typeface="Times New Roman" pitchFamily="18" charset="0"/>
              </a:rPr>
              <a:t>The diversity of  form of  beak is mainly related to the type of food eaten and to the manner of feeding.</a:t>
            </a:r>
            <a:r>
              <a:rPr lang="en-US" sz="2000" dirty="0" smtClean="0">
                <a:latin typeface="Times New Roman" pitchFamily="18" charset="0"/>
                <a:cs typeface="Times New Roman" pitchFamily="18" charset="0"/>
              </a:rPr>
              <a:t> </a:t>
            </a:r>
          </a:p>
          <a:p>
            <a:pPr>
              <a:lnSpc>
                <a:spcPct val="150000"/>
              </a:lnSpc>
              <a:buFont typeface="Arial" pitchFamily="34" charset="0"/>
              <a:buChar char="•"/>
            </a:pPr>
            <a:r>
              <a:rPr lang="en-US" sz="2000" dirty="0" smtClean="0">
                <a:latin typeface="Times New Roman" pitchFamily="18" charset="0"/>
                <a:cs typeface="Times New Roman" pitchFamily="18" charset="0"/>
              </a:rPr>
              <a:t>Birds exhibit almost indefinite variation in shape, size and structure of beak.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6096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kumimoji="0" lang="en-US" sz="3600" b="1"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Type</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of Beaks in Birds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graphicFrame>
        <p:nvGraphicFramePr>
          <p:cNvPr id="5" name="Table 4"/>
          <p:cNvGraphicFramePr>
            <a:graphicFrameLocks noGrp="1"/>
          </p:cNvGraphicFramePr>
          <p:nvPr/>
        </p:nvGraphicFramePr>
        <p:xfrm>
          <a:off x="304800" y="1676400"/>
          <a:ext cx="8534400" cy="4064000"/>
        </p:xfrm>
        <a:graphic>
          <a:graphicData uri="http://schemas.openxmlformats.org/drawingml/2006/table">
            <a:tbl>
              <a:tblPr firstRow="1" bandRow="1">
                <a:tableStyleId>{F5AB1C69-6EDB-4FF4-983F-18BD219EF322}</a:tableStyleId>
              </a:tblPr>
              <a:tblGrid>
                <a:gridCol w="1493520"/>
                <a:gridCol w="3535680"/>
                <a:gridCol w="3505200"/>
              </a:tblGrid>
              <a:tr h="508000">
                <a:tc>
                  <a:txBody>
                    <a:bodyPr/>
                    <a:lstStyle/>
                    <a:p>
                      <a:pPr algn="ctr"/>
                      <a:r>
                        <a:rPr lang="en-US" b="1" dirty="0" smtClean="0">
                          <a:latin typeface="Times New Roman" pitchFamily="18" charset="0"/>
                          <a:cs typeface="Times New Roman" pitchFamily="18" charset="0"/>
                        </a:rPr>
                        <a:t> S. No. </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Type</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1</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Seed</a:t>
                      </a:r>
                      <a:r>
                        <a:rPr lang="en-US" b="1" baseline="0" dirty="0" smtClean="0">
                          <a:latin typeface="Times New Roman" pitchFamily="18" charset="0"/>
                          <a:cs typeface="Times New Roman" pitchFamily="18" charset="0"/>
                        </a:rPr>
                        <a:t> E</a:t>
                      </a:r>
                      <a:r>
                        <a:rPr lang="en-US" b="1" dirty="0" smtClean="0">
                          <a:latin typeface="Times New Roman" pitchFamily="18" charset="0"/>
                          <a:cs typeface="Times New Roman" pitchFamily="18" charset="0"/>
                        </a:rPr>
                        <a:t>ating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Sparrow</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Cutting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Crow</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Fruit Eating</a:t>
                      </a:r>
                      <a:r>
                        <a:rPr lang="en-US" b="1" baseline="0" dirty="0" smtClean="0">
                          <a:latin typeface="Times New Roman" pitchFamily="18" charset="0"/>
                          <a:cs typeface="Times New Roman" pitchFamily="18" charset="0"/>
                        </a:rPr>
                        <a:t>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Parrots</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4</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Insectivorous</a:t>
                      </a:r>
                      <a:r>
                        <a:rPr lang="en-US" b="1" baseline="0" dirty="0" smtClean="0">
                          <a:latin typeface="Times New Roman" pitchFamily="18" charset="0"/>
                          <a:cs typeface="Times New Roman" pitchFamily="18" charset="0"/>
                        </a:rPr>
                        <a:t>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Swallows Robin</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Wood</a:t>
                      </a:r>
                      <a:r>
                        <a:rPr lang="en-US" b="1" baseline="0" dirty="0" smtClean="0">
                          <a:latin typeface="Times New Roman" pitchFamily="18" charset="0"/>
                          <a:cs typeface="Times New Roman" pitchFamily="18" charset="0"/>
                        </a:rPr>
                        <a:t> Chiseling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Woodpeckers</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6</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Tearing and Piercing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Vultures</a:t>
                      </a:r>
                      <a:endParaRPr lang="en-US" b="1" dirty="0">
                        <a:latin typeface="Times New Roman" pitchFamily="18" charset="0"/>
                        <a:cs typeface="Times New Roman" pitchFamily="18" charset="0"/>
                      </a:endParaRPr>
                    </a:p>
                  </a:txBody>
                  <a:tcPr anchor="ctr"/>
                </a:tc>
              </a:tr>
              <a:tr h="508000">
                <a:tc>
                  <a:txBody>
                    <a:bodyPr/>
                    <a:lstStyle/>
                    <a:p>
                      <a:pPr marL="342900" indent="-342900" algn="ctr">
                        <a:buFont typeface="+mj-lt"/>
                        <a:buNone/>
                      </a:pPr>
                      <a:r>
                        <a:rPr lang="en-US" b="1" dirty="0" smtClean="0">
                          <a:latin typeface="Times New Roman" pitchFamily="18" charset="0"/>
                          <a:cs typeface="Times New Roman" pitchFamily="18" charset="0"/>
                        </a:rPr>
                        <a:t>7</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Mud Probing Beak</a:t>
                      </a:r>
                      <a:endParaRPr lang="en-US" b="1" dirty="0">
                        <a:latin typeface="Times New Roman" pitchFamily="18" charset="0"/>
                        <a:cs typeface="Times New Roman" pitchFamily="18" charset="0"/>
                      </a:endParaRPr>
                    </a:p>
                  </a:txBody>
                  <a:tcPr anchor="ctr"/>
                </a:tc>
                <a:tc>
                  <a:txBody>
                    <a:bodyPr/>
                    <a:lstStyle/>
                    <a:p>
                      <a:pPr algn="ctr"/>
                      <a:r>
                        <a:rPr lang="en-US" b="1" dirty="0" smtClean="0">
                          <a:latin typeface="Times New Roman" pitchFamily="18" charset="0"/>
                          <a:cs typeface="Times New Roman" pitchFamily="18" charset="0"/>
                        </a:rPr>
                        <a:t>Sand Piper</a:t>
                      </a:r>
                      <a:endParaRPr lang="en-US" b="1" dirty="0">
                        <a:latin typeface="Times New Roman" pitchFamily="18" charset="0"/>
                        <a:cs typeface="Times New Roman" pitchFamily="18" charset="0"/>
                      </a:endParaRPr>
                    </a:p>
                  </a:txBody>
                  <a:tcPr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828800"/>
          <a:ext cx="8534400" cy="3048000"/>
        </p:xfrm>
        <a:graphic>
          <a:graphicData uri="http://schemas.openxmlformats.org/drawingml/2006/table">
            <a:tbl>
              <a:tblPr firstRow="1" bandRow="1">
                <a:tableStyleId>{F5AB1C69-6EDB-4FF4-983F-18BD219EF322}</a:tableStyleId>
              </a:tblPr>
              <a:tblGrid>
                <a:gridCol w="1493520"/>
                <a:gridCol w="4526280"/>
                <a:gridCol w="2514600"/>
              </a:tblGrid>
              <a:tr h="508000">
                <a:tc>
                  <a:txBody>
                    <a:bodyPr/>
                    <a:lstStyle/>
                    <a:p>
                      <a:pPr algn="ctr"/>
                      <a:r>
                        <a:rPr lang="en-US" dirty="0" smtClean="0"/>
                        <a:t> S. No. </a:t>
                      </a:r>
                      <a:endParaRPr lang="en-US" dirty="0"/>
                    </a:p>
                  </a:txBody>
                  <a:tcPr anchor="ctr"/>
                </a:tc>
                <a:tc>
                  <a:txBody>
                    <a:bodyPr/>
                    <a:lstStyle/>
                    <a:p>
                      <a:pPr algn="ctr"/>
                      <a:r>
                        <a:rPr lang="en-US" dirty="0" smtClean="0"/>
                        <a:t>Type</a:t>
                      </a:r>
                      <a:endParaRPr lang="en-US" dirty="0"/>
                    </a:p>
                  </a:txBody>
                  <a:tcPr anchor="ctr"/>
                </a:tc>
                <a:tc>
                  <a:txBody>
                    <a:bodyPr/>
                    <a:lstStyle/>
                    <a:p>
                      <a:pPr algn="ctr"/>
                      <a:r>
                        <a:rPr lang="en-US" dirty="0" smtClean="0"/>
                        <a:t>Example</a:t>
                      </a:r>
                      <a:endParaRPr lang="en-US" dirty="0"/>
                    </a:p>
                  </a:txBody>
                  <a:tcPr anchor="ctr"/>
                </a:tc>
              </a:tr>
              <a:tr h="508000">
                <a:tc>
                  <a:txBody>
                    <a:bodyPr/>
                    <a:lstStyle/>
                    <a:p>
                      <a:pPr algn="ctr"/>
                      <a:r>
                        <a:rPr lang="en-US" dirty="0" smtClean="0"/>
                        <a:t>8</a:t>
                      </a:r>
                      <a:endParaRPr lang="en-US" dirty="0"/>
                    </a:p>
                  </a:txBody>
                  <a:tcPr anchor="ctr"/>
                </a:tc>
                <a:tc>
                  <a:txBody>
                    <a:bodyPr/>
                    <a:lstStyle/>
                    <a:p>
                      <a:pPr algn="ctr"/>
                      <a:r>
                        <a:rPr lang="en-US" dirty="0" smtClean="0"/>
                        <a:t>Water</a:t>
                      </a:r>
                      <a:r>
                        <a:rPr lang="en-US" baseline="0" dirty="0" smtClean="0"/>
                        <a:t> and mud straining Beak </a:t>
                      </a:r>
                      <a:endParaRPr lang="en-US" dirty="0"/>
                    </a:p>
                  </a:txBody>
                  <a:tcPr anchor="ctr"/>
                </a:tc>
                <a:tc>
                  <a:txBody>
                    <a:bodyPr/>
                    <a:lstStyle/>
                    <a:p>
                      <a:pPr algn="ctr"/>
                      <a:r>
                        <a:rPr lang="en-US" dirty="0" smtClean="0"/>
                        <a:t>Ducks</a:t>
                      </a:r>
                      <a:endParaRPr lang="en-US" dirty="0"/>
                    </a:p>
                  </a:txBody>
                  <a:tcPr anchor="ctr"/>
                </a:tc>
              </a:tr>
              <a:tr h="508000">
                <a:tc>
                  <a:txBody>
                    <a:bodyPr/>
                    <a:lstStyle/>
                    <a:p>
                      <a:pPr algn="ctr"/>
                      <a:r>
                        <a:rPr lang="en-US" dirty="0" smtClean="0"/>
                        <a:t>9</a:t>
                      </a:r>
                      <a:endParaRPr lang="en-US" dirty="0"/>
                    </a:p>
                  </a:txBody>
                  <a:tcPr anchor="ctr"/>
                </a:tc>
                <a:tc>
                  <a:txBody>
                    <a:bodyPr/>
                    <a:lstStyle/>
                    <a:p>
                      <a:pPr algn="ctr"/>
                      <a:r>
                        <a:rPr lang="en-US" dirty="0" smtClean="0"/>
                        <a:t>Fish Catching Beak</a:t>
                      </a:r>
                      <a:endParaRPr lang="en-US" dirty="0"/>
                    </a:p>
                  </a:txBody>
                  <a:tcPr anchor="ctr"/>
                </a:tc>
                <a:tc>
                  <a:txBody>
                    <a:bodyPr/>
                    <a:lstStyle/>
                    <a:p>
                      <a:pPr algn="ctr"/>
                      <a:r>
                        <a:rPr lang="en-US" dirty="0" smtClean="0"/>
                        <a:t>Kingfishers</a:t>
                      </a:r>
                      <a:endParaRPr lang="en-US" dirty="0"/>
                    </a:p>
                  </a:txBody>
                  <a:tcPr anchor="ctr"/>
                </a:tc>
              </a:tr>
              <a:tr h="508000">
                <a:tc>
                  <a:txBody>
                    <a:bodyPr/>
                    <a:lstStyle/>
                    <a:p>
                      <a:pPr algn="ctr"/>
                      <a:r>
                        <a:rPr lang="en-US" dirty="0" smtClean="0"/>
                        <a:t>10</a:t>
                      </a:r>
                      <a:endParaRPr lang="en-US" dirty="0"/>
                    </a:p>
                  </a:txBody>
                  <a:tcPr anchor="ctr"/>
                </a:tc>
                <a:tc>
                  <a:txBody>
                    <a:bodyPr/>
                    <a:lstStyle/>
                    <a:p>
                      <a:pPr algn="ctr"/>
                      <a:r>
                        <a:rPr lang="en-US" dirty="0" err="1" smtClean="0"/>
                        <a:t>Spatulate</a:t>
                      </a:r>
                      <a:r>
                        <a:rPr lang="en-US" dirty="0" smtClean="0"/>
                        <a:t> Beak</a:t>
                      </a:r>
                      <a:endParaRPr lang="en-US" dirty="0"/>
                    </a:p>
                  </a:txBody>
                  <a:tcPr anchor="ctr"/>
                </a:tc>
                <a:tc>
                  <a:txBody>
                    <a:bodyPr/>
                    <a:lstStyle/>
                    <a:p>
                      <a:pPr algn="ctr"/>
                      <a:r>
                        <a:rPr lang="en-US" dirty="0" smtClean="0"/>
                        <a:t>Spoonbill</a:t>
                      </a:r>
                      <a:endParaRPr lang="en-US" dirty="0"/>
                    </a:p>
                  </a:txBody>
                  <a:tcPr anchor="ctr"/>
                </a:tc>
              </a:tr>
              <a:tr h="508000">
                <a:tc>
                  <a:txBody>
                    <a:bodyPr/>
                    <a:lstStyle/>
                    <a:p>
                      <a:pPr algn="ctr"/>
                      <a:r>
                        <a:rPr lang="en-US" dirty="0" smtClean="0"/>
                        <a:t>11</a:t>
                      </a:r>
                      <a:endParaRPr lang="en-US" dirty="0"/>
                    </a:p>
                  </a:txBody>
                  <a:tcPr anchor="ctr"/>
                </a:tc>
                <a:tc>
                  <a:txBody>
                    <a:bodyPr/>
                    <a:lstStyle/>
                    <a:p>
                      <a:pPr algn="ctr"/>
                      <a:r>
                        <a:rPr lang="en-US" dirty="0" smtClean="0"/>
                        <a:t>Pouched Beak</a:t>
                      </a:r>
                      <a:endParaRPr lang="en-US" dirty="0"/>
                    </a:p>
                  </a:txBody>
                  <a:tcPr anchor="ctr"/>
                </a:tc>
                <a:tc>
                  <a:txBody>
                    <a:bodyPr/>
                    <a:lstStyle/>
                    <a:p>
                      <a:pPr algn="ctr"/>
                      <a:r>
                        <a:rPr lang="en-US" dirty="0" smtClean="0"/>
                        <a:t>Pelicans</a:t>
                      </a:r>
                      <a:endParaRPr lang="en-US" dirty="0"/>
                    </a:p>
                  </a:txBody>
                  <a:tcPr anchor="ctr"/>
                </a:tc>
              </a:tr>
              <a:tr h="508000">
                <a:tc>
                  <a:txBody>
                    <a:bodyPr/>
                    <a:lstStyle/>
                    <a:p>
                      <a:pPr algn="ctr"/>
                      <a:r>
                        <a:rPr lang="en-US" dirty="0" smtClean="0"/>
                        <a:t>12</a:t>
                      </a:r>
                      <a:endParaRPr lang="en-US" dirty="0"/>
                    </a:p>
                  </a:txBody>
                  <a:tcPr anchor="ctr"/>
                </a:tc>
                <a:tc>
                  <a:txBody>
                    <a:bodyPr/>
                    <a:lstStyle/>
                    <a:p>
                      <a:pPr algn="ctr"/>
                      <a:r>
                        <a:rPr lang="en-US" dirty="0" smtClean="0"/>
                        <a:t>Flower Probing Beak</a:t>
                      </a:r>
                      <a:endParaRPr lang="en-US" dirty="0"/>
                    </a:p>
                  </a:txBody>
                  <a:tcPr anchor="ctr"/>
                </a:tc>
                <a:tc>
                  <a:txBody>
                    <a:bodyPr/>
                    <a:lstStyle/>
                    <a:p>
                      <a:pPr algn="ctr"/>
                      <a:r>
                        <a:rPr lang="en-US" dirty="0" smtClean="0"/>
                        <a:t>Humming Birds</a:t>
                      </a:r>
                      <a:endParaRPr lang="en-US" dirty="0"/>
                    </a:p>
                  </a:txBody>
                  <a:tcPr anchor="ctr"/>
                </a:tc>
              </a:tr>
            </a:tbl>
          </a:graphicData>
        </a:graphic>
      </p:graphicFrame>
      <p:sp>
        <p:nvSpPr>
          <p:cNvPr id="4" name="Title 8"/>
          <p:cNvSpPr txBox="1">
            <a:spLocks/>
          </p:cNvSpPr>
          <p:nvPr/>
        </p:nvSpPr>
        <p:spPr>
          <a:xfrm>
            <a:off x="7620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kumimoji="0" lang="en-US" sz="3600" b="1"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Type</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of Beaks in Birds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6096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kumimoji="0" lang="en-US" sz="3600" b="1"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Type</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of Beaks in Birds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pic>
        <p:nvPicPr>
          <p:cNvPr id="1026" name="Picture 2" descr="C:\Users\SHREE\Desktop\B1.gif"/>
          <p:cNvPicPr>
            <a:picLocks noChangeAspect="1" noChangeArrowheads="1"/>
          </p:cNvPicPr>
          <p:nvPr/>
        </p:nvPicPr>
        <p:blipFill>
          <a:blip r:embed="rId2"/>
          <a:srcRect/>
          <a:stretch>
            <a:fillRect/>
          </a:stretch>
        </p:blipFill>
        <p:spPr bwMode="auto">
          <a:xfrm>
            <a:off x="304800" y="1676400"/>
            <a:ext cx="4191000" cy="4495800"/>
          </a:xfrm>
          <a:prstGeom prst="rect">
            <a:avLst/>
          </a:prstGeom>
          <a:noFill/>
          <a:ln>
            <a:solidFill>
              <a:schemeClr val="bg2">
                <a:lumMod val="50000"/>
              </a:schemeClr>
            </a:solidFill>
          </a:ln>
        </p:spPr>
      </p:pic>
      <p:pic>
        <p:nvPicPr>
          <p:cNvPr id="1027" name="Picture 3" descr="C:\Users\SHREE\Desktop\b2.png"/>
          <p:cNvPicPr>
            <a:picLocks noChangeAspect="1" noChangeArrowheads="1"/>
          </p:cNvPicPr>
          <p:nvPr/>
        </p:nvPicPr>
        <p:blipFill>
          <a:blip r:embed="rId3"/>
          <a:srcRect/>
          <a:stretch>
            <a:fillRect/>
          </a:stretch>
        </p:blipFill>
        <p:spPr bwMode="auto">
          <a:xfrm>
            <a:off x="4648200" y="1676400"/>
            <a:ext cx="4114800" cy="4495800"/>
          </a:xfrm>
          <a:prstGeom prst="rect">
            <a:avLst/>
          </a:prstGeom>
          <a:noFill/>
          <a:ln>
            <a:solidFill>
              <a:schemeClr val="bg2">
                <a:lumMod val="5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Seed  Eating 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8" name="TextBox 7"/>
          <p:cNvSpPr txBox="1"/>
          <p:nvPr/>
        </p:nvSpPr>
        <p:spPr>
          <a:xfrm>
            <a:off x="304800" y="1696283"/>
            <a:ext cx="4114800" cy="4247317"/>
          </a:xfrm>
          <a:prstGeom prst="rect">
            <a:avLst/>
          </a:prstGeom>
          <a:noFill/>
        </p:spPr>
        <p:txBody>
          <a:bodyPr wrap="square" rtlCol="0">
            <a:spAutoFit/>
          </a:bodyPr>
          <a:lstStyle/>
          <a:p>
            <a:pPr algn="just">
              <a:lnSpc>
                <a:spcPct val="150000"/>
              </a:lnSpc>
              <a:buFont typeface="Arial" pitchFamily="34" charset="0"/>
              <a:buChar char="•"/>
            </a:pPr>
            <a:r>
              <a:rPr lang="en-US" sz="2000" dirty="0" smtClean="0">
                <a:latin typeface="Times New Roman" pitchFamily="18" charset="0"/>
                <a:cs typeface="Times New Roman" pitchFamily="18" charset="0"/>
              </a:rPr>
              <a:t>Short, Stout, Peg like and Conical Beaks</a:t>
            </a:r>
          </a:p>
          <a:p>
            <a:pPr algn="just">
              <a:lnSpc>
                <a:spcPct val="150000"/>
              </a:lnSpc>
              <a:buFont typeface="Arial" pitchFamily="34" charset="0"/>
              <a:buChar char="•"/>
            </a:pPr>
            <a:r>
              <a:rPr lang="en-US" sz="2000" dirty="0" err="1" smtClean="0">
                <a:latin typeface="Times New Roman" pitchFamily="18" charset="0"/>
                <a:cs typeface="Times New Roman" pitchFamily="18" charset="0"/>
              </a:rPr>
              <a:t>Grainivorous</a:t>
            </a:r>
            <a:r>
              <a:rPr lang="en-US" sz="2000" dirty="0" smtClean="0">
                <a:latin typeface="Times New Roman" pitchFamily="18" charset="0"/>
                <a:cs typeface="Times New Roman" pitchFamily="18" charset="0"/>
              </a:rPr>
              <a:t> or Seed eating </a:t>
            </a:r>
          </a:p>
          <a:p>
            <a:pPr algn="just">
              <a:lnSpc>
                <a:spcPct val="150000"/>
              </a:lnSpc>
              <a:buFont typeface="Arial" pitchFamily="34" charset="0"/>
              <a:buChar char="•"/>
            </a:pPr>
            <a:r>
              <a:rPr lang="en-US" sz="2000" dirty="0" smtClean="0">
                <a:latin typeface="Times New Roman" pitchFamily="18" charset="0"/>
                <a:cs typeface="Times New Roman" pitchFamily="18" charset="0"/>
              </a:rPr>
              <a:t>The weaker beaks are used for Piercing up small seeds</a:t>
            </a:r>
          </a:p>
          <a:p>
            <a:pPr algn="just">
              <a:lnSpc>
                <a:spcPct val="150000"/>
              </a:lnSpc>
              <a:buFont typeface="Arial" pitchFamily="34" charset="0"/>
              <a:buChar char="•"/>
            </a:pPr>
            <a:r>
              <a:rPr lang="en-US" sz="2000" dirty="0" smtClean="0">
                <a:latin typeface="Times New Roman" pitchFamily="18" charset="0"/>
                <a:cs typeface="Times New Roman" pitchFamily="18" charset="0"/>
              </a:rPr>
              <a:t>Powerful beaks are meant for </a:t>
            </a:r>
            <a:r>
              <a:rPr lang="en-US" sz="2000" dirty="0" err="1" smtClean="0">
                <a:latin typeface="Times New Roman" pitchFamily="18" charset="0"/>
                <a:cs typeface="Times New Roman" pitchFamily="18" charset="0"/>
              </a:rPr>
              <a:t>curshing</a:t>
            </a:r>
            <a:r>
              <a:rPr lang="en-US" sz="2000" dirty="0" smtClean="0">
                <a:latin typeface="Times New Roman" pitchFamily="18" charset="0"/>
                <a:cs typeface="Times New Roman" pitchFamily="18" charset="0"/>
              </a:rPr>
              <a:t> large and hard-shelled seeds and fruit stones. </a:t>
            </a:r>
          </a:p>
          <a:p>
            <a:pPr algn="just">
              <a:lnSpc>
                <a:spcPct val="150000"/>
              </a:lnSpc>
              <a:buFont typeface="Arial" pitchFamily="34" charset="0"/>
              <a:buChar char="•"/>
            </a:pPr>
            <a:r>
              <a:rPr lang="en-US" sz="2000" dirty="0" smtClean="0">
                <a:latin typeface="Times New Roman" pitchFamily="18" charset="0"/>
                <a:cs typeface="Times New Roman" pitchFamily="18" charset="0"/>
              </a:rPr>
              <a:t>Ex.- Sparrow, Finches and Cardinals.</a:t>
            </a:r>
            <a:endParaRPr lang="en-US" sz="2000" dirty="0">
              <a:latin typeface="Times New Roman" pitchFamily="18" charset="0"/>
              <a:cs typeface="Times New Roman" pitchFamily="18" charset="0"/>
            </a:endParaRPr>
          </a:p>
        </p:txBody>
      </p:sp>
      <p:pic>
        <p:nvPicPr>
          <p:cNvPr id="1026" name="Picture 2" descr="C:\Users\SHREE\Desktop\s1.jpg"/>
          <p:cNvPicPr>
            <a:picLocks noChangeAspect="1" noChangeArrowheads="1"/>
          </p:cNvPicPr>
          <p:nvPr/>
        </p:nvPicPr>
        <p:blipFill>
          <a:blip r:embed="rId2"/>
          <a:srcRect/>
          <a:stretch>
            <a:fillRect/>
          </a:stretch>
        </p:blipFill>
        <p:spPr bwMode="auto">
          <a:xfrm>
            <a:off x="5257800" y="1676400"/>
            <a:ext cx="3276600" cy="2168905"/>
          </a:xfrm>
          <a:prstGeom prst="rect">
            <a:avLst/>
          </a:prstGeom>
          <a:noFill/>
        </p:spPr>
      </p:pic>
      <p:pic>
        <p:nvPicPr>
          <p:cNvPr id="1027" name="Picture 3" descr="C:\Users\SHREE\Desktop\s2.jpg"/>
          <p:cNvPicPr>
            <a:picLocks noChangeAspect="1" noChangeArrowheads="1"/>
          </p:cNvPicPr>
          <p:nvPr/>
        </p:nvPicPr>
        <p:blipFill>
          <a:blip r:embed="rId3"/>
          <a:srcRect/>
          <a:stretch>
            <a:fillRect/>
          </a:stretch>
        </p:blipFill>
        <p:spPr bwMode="auto">
          <a:xfrm>
            <a:off x="5257800" y="3962400"/>
            <a:ext cx="3276600" cy="21804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Cutting</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81000" y="1676400"/>
            <a:ext cx="8382000" cy="1015663"/>
          </a:xfrm>
          <a:prstGeom prst="rect">
            <a:avLst/>
          </a:prstGeom>
          <a:noFill/>
        </p:spPr>
        <p:txBody>
          <a:bodyPr wrap="square" rtlCol="0">
            <a:spAutoFit/>
          </a:bodyPr>
          <a:lstStyle/>
          <a:p>
            <a:pPr algn="just">
              <a:lnSpc>
                <a:spcPct val="150000"/>
              </a:lnSpc>
              <a:buFont typeface="Arial" pitchFamily="34" charset="0"/>
              <a:buChar char="•"/>
            </a:pPr>
            <a:r>
              <a:rPr lang="en-US" sz="2000" dirty="0" smtClean="0">
                <a:latin typeface="Times New Roman" pitchFamily="18" charset="0"/>
                <a:cs typeface="Times New Roman" pitchFamily="18" charset="0"/>
              </a:rPr>
              <a:t>Long and Slender beak with cutting edges</a:t>
            </a:r>
          </a:p>
          <a:p>
            <a:pPr algn="just">
              <a:lnSpc>
                <a:spcPct val="150000"/>
              </a:lnSpc>
              <a:buFont typeface="Arial" pitchFamily="34" charset="0"/>
              <a:buChar char="•"/>
            </a:pPr>
            <a:r>
              <a:rPr lang="en-US" sz="2000" dirty="0" smtClean="0">
                <a:latin typeface="Times New Roman" pitchFamily="18" charset="0"/>
                <a:cs typeface="Times New Roman" pitchFamily="18" charset="0"/>
              </a:rPr>
              <a:t>Ex.- Crows.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2050" name="Picture 2" descr="C:\Users\SHREE\Desktop\c1.jpg"/>
          <p:cNvPicPr>
            <a:picLocks noChangeAspect="1" noChangeArrowheads="1"/>
          </p:cNvPicPr>
          <p:nvPr/>
        </p:nvPicPr>
        <p:blipFill>
          <a:blip r:embed="rId2"/>
          <a:srcRect/>
          <a:stretch>
            <a:fillRect/>
          </a:stretch>
        </p:blipFill>
        <p:spPr bwMode="auto">
          <a:xfrm>
            <a:off x="2324100" y="2209800"/>
            <a:ext cx="6438900" cy="4038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Fruit Eating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5" name="TextBox 4"/>
          <p:cNvSpPr txBox="1"/>
          <p:nvPr/>
        </p:nvSpPr>
        <p:spPr>
          <a:xfrm>
            <a:off x="304800" y="1371600"/>
            <a:ext cx="8534400" cy="2535566"/>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Sharp, massive, deeply hooked and extremely strong</a:t>
            </a:r>
          </a:p>
          <a:p>
            <a:pPr algn="just">
              <a:lnSpc>
                <a:spcPct val="150000"/>
              </a:lnSpc>
              <a:buFont typeface="Arial" pitchFamily="34" charset="0"/>
              <a:buChar char="•"/>
            </a:pPr>
            <a:r>
              <a:rPr lang="en-US" dirty="0" smtClean="0">
                <a:latin typeface="Times New Roman" pitchFamily="18" charset="0"/>
                <a:cs typeface="Times New Roman" pitchFamily="18" charset="0"/>
              </a:rPr>
              <a:t>Well adapted for gnawing or breaking, open hard seed and nuts. </a:t>
            </a:r>
          </a:p>
          <a:p>
            <a:pPr algn="just">
              <a:lnSpc>
                <a:spcPct val="150000"/>
              </a:lnSpc>
              <a:buFont typeface="Arial" pitchFamily="34" charset="0"/>
              <a:buChar char="•"/>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Hornbills, </a:t>
            </a:r>
            <a:r>
              <a:rPr lang="en-US" dirty="0" smtClean="0">
                <a:latin typeface="Times New Roman" pitchFamily="18" charset="0"/>
                <a:cs typeface="Times New Roman" pitchFamily="18" charset="0"/>
              </a:rPr>
              <a:t>enormous beak present looking so heavy and cumbersome, is quite light as its interior is of cellular structure. It is suggested that these cells act as resonator, thus enable the birds to produce its exceptionally loud cry. </a:t>
            </a:r>
          </a:p>
          <a:p>
            <a:pPr algn="just">
              <a:lnSpc>
                <a:spcPct val="150000"/>
              </a:lnSpc>
              <a:buFont typeface="Arial" pitchFamily="34" charset="0"/>
              <a:buChar char="•"/>
            </a:pPr>
            <a:r>
              <a:rPr lang="en-US" dirty="0" smtClean="0">
                <a:latin typeface="Times New Roman" pitchFamily="18" charset="0"/>
                <a:cs typeface="Times New Roman" pitchFamily="18" charset="0"/>
              </a:rPr>
              <a:t>Ex. Parrots.</a:t>
            </a:r>
            <a:endParaRPr lang="en-US" dirty="0">
              <a:latin typeface="Times New Roman" pitchFamily="18" charset="0"/>
              <a:cs typeface="Times New Roman" pitchFamily="18" charset="0"/>
            </a:endParaRPr>
          </a:p>
        </p:txBody>
      </p:sp>
      <p:pic>
        <p:nvPicPr>
          <p:cNvPr id="3074" name="Picture 2" descr="C:\Users\SHREE\Desktop\p1.jpg"/>
          <p:cNvPicPr>
            <a:picLocks noChangeAspect="1" noChangeArrowheads="1"/>
          </p:cNvPicPr>
          <p:nvPr/>
        </p:nvPicPr>
        <p:blipFill>
          <a:blip r:embed="rId2"/>
          <a:srcRect/>
          <a:stretch>
            <a:fillRect/>
          </a:stretch>
        </p:blipFill>
        <p:spPr bwMode="auto">
          <a:xfrm>
            <a:off x="457200" y="3962400"/>
            <a:ext cx="4144963" cy="2209800"/>
          </a:xfrm>
          <a:prstGeom prst="rect">
            <a:avLst/>
          </a:prstGeom>
          <a:noFill/>
        </p:spPr>
      </p:pic>
      <p:pic>
        <p:nvPicPr>
          <p:cNvPr id="3075" name="Picture 3" descr="C:\Users\SHREE\Desktop\h1.jpg"/>
          <p:cNvPicPr>
            <a:picLocks noChangeAspect="1" noChangeArrowheads="1"/>
          </p:cNvPicPr>
          <p:nvPr/>
        </p:nvPicPr>
        <p:blipFill>
          <a:blip r:embed="rId3"/>
          <a:srcRect l="11111" t="8034" r="11111" b="5605"/>
          <a:stretch>
            <a:fillRect/>
          </a:stretch>
        </p:blipFill>
        <p:spPr bwMode="auto">
          <a:xfrm>
            <a:off x="5334000" y="3733800"/>
            <a:ext cx="3048000" cy="2514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838200" y="304800"/>
            <a:ext cx="7315200" cy="685800"/>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 Insectivorous </a:t>
            </a:r>
            <a:r>
              <a:rPr lang="en-US" sz="36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Beak</a:t>
            </a:r>
            <a:r>
              <a:rPr kumimoji="0" lang="en-US" sz="3600" b="1" u="none" strike="noStrike" kern="1200" cap="none" spc="0" normalizeH="0" noProof="0" dirty="0" smtClean="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endParaRPr kumimoji="0" lang="en-US" sz="3600" b="1"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3" name="TextBox 2"/>
          <p:cNvSpPr txBox="1"/>
          <p:nvPr/>
        </p:nvSpPr>
        <p:spPr>
          <a:xfrm>
            <a:off x="304800" y="1371600"/>
            <a:ext cx="8534400" cy="2585323"/>
          </a:xfrm>
          <a:prstGeom prst="rect">
            <a:avLst/>
          </a:prstGeom>
          <a:noFill/>
        </p:spPr>
        <p:txBody>
          <a:bodyPr wrap="square" rtlCol="0">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Small, Wide and delicate to </a:t>
            </a:r>
            <a:r>
              <a:rPr lang="en-US" b="1" dirty="0" smtClean="0">
                <a:latin typeface="Times New Roman" pitchFamily="18" charset="0"/>
                <a:cs typeface="Times New Roman" pitchFamily="18" charset="0"/>
              </a:rPr>
              <a:t>Scoop up</a:t>
            </a:r>
            <a:r>
              <a:rPr lang="en-US" dirty="0" smtClean="0">
                <a:latin typeface="Times New Roman" pitchFamily="18" charset="0"/>
                <a:cs typeface="Times New Roman" pitchFamily="18" charset="0"/>
              </a:rPr>
              <a:t> their living insect prey.</a:t>
            </a:r>
          </a:p>
          <a:p>
            <a:pPr algn="just">
              <a:lnSpc>
                <a:spcPct val="150000"/>
              </a:lnSpc>
              <a:buFont typeface="Arial" pitchFamily="34" charset="0"/>
              <a:buChar char="•"/>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fly catchers, </a:t>
            </a:r>
            <a:r>
              <a:rPr lang="en-US" dirty="0" smtClean="0">
                <a:latin typeface="Times New Roman" pitchFamily="18" charset="0"/>
                <a:cs typeface="Times New Roman" pitchFamily="18" charset="0"/>
              </a:rPr>
              <a:t>the beak is short but strong, with </a:t>
            </a:r>
            <a:r>
              <a:rPr lang="en-US" dirty="0" err="1" smtClean="0">
                <a:latin typeface="Times New Roman" pitchFamily="18" charset="0"/>
                <a:cs typeface="Times New Roman" pitchFamily="18" charset="0"/>
              </a:rPr>
              <a:t>mendilbles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notoches</a:t>
            </a:r>
            <a:r>
              <a:rPr lang="en-US" dirty="0" smtClean="0">
                <a:latin typeface="Times New Roman" pitchFamily="18" charset="0"/>
                <a:cs typeface="Times New Roman" pitchFamily="18" charset="0"/>
              </a:rPr>
              <a:t> at the tip and beset with numerous </a:t>
            </a:r>
            <a:r>
              <a:rPr lang="en-US" dirty="0" err="1" smtClean="0">
                <a:latin typeface="Times New Roman" pitchFamily="18" charset="0"/>
                <a:cs typeface="Times New Roman" pitchFamily="18" charset="0"/>
              </a:rPr>
              <a:t>rictal</a:t>
            </a:r>
            <a:r>
              <a:rPr lang="en-US" dirty="0" smtClean="0">
                <a:latin typeface="Times New Roman" pitchFamily="18" charset="0"/>
                <a:cs typeface="Times New Roman" pitchFamily="18" charset="0"/>
              </a:rPr>
              <a:t> bristles at the base. </a:t>
            </a:r>
          </a:p>
          <a:p>
            <a:pPr algn="just">
              <a:lnSpc>
                <a:spcPct val="150000"/>
              </a:lnSpc>
              <a:buFont typeface="Arial" pitchFamily="34" charset="0"/>
              <a:buChar char="•"/>
            </a:pPr>
            <a:r>
              <a:rPr lang="en-US" b="1" dirty="0" smtClean="0">
                <a:latin typeface="Times New Roman" pitchFamily="18" charset="0"/>
                <a:cs typeface="Times New Roman" pitchFamily="18" charset="0"/>
              </a:rPr>
              <a:t>Ex. Swallows Robin, Frog mouth. </a:t>
            </a:r>
          </a:p>
          <a:p>
            <a:pPr algn="just">
              <a:lnSpc>
                <a:spcPct val="150000"/>
              </a:lnSpc>
              <a:buFont typeface="Arial" pitchFamily="34" charset="0"/>
              <a:buChar char="•"/>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Hoopoe, </a:t>
            </a:r>
            <a:r>
              <a:rPr lang="en-US" dirty="0" smtClean="0">
                <a:latin typeface="Times New Roman" pitchFamily="18" charset="0"/>
                <a:cs typeface="Times New Roman" pitchFamily="18" charset="0"/>
              </a:rPr>
              <a:t>the beak is long , slender and slightly curved and meant for turning leaves or probing into soil for insect grubs and pupae etc. </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4098" name="Picture 2" descr="C:\Users\SHREE\Desktop\i1.jpg"/>
          <p:cNvPicPr>
            <a:picLocks noChangeAspect="1" noChangeArrowheads="1"/>
          </p:cNvPicPr>
          <p:nvPr/>
        </p:nvPicPr>
        <p:blipFill>
          <a:blip r:embed="rId2"/>
          <a:srcRect/>
          <a:stretch>
            <a:fillRect/>
          </a:stretch>
        </p:blipFill>
        <p:spPr bwMode="auto">
          <a:xfrm>
            <a:off x="3276600" y="3962400"/>
            <a:ext cx="2648697" cy="2286000"/>
          </a:xfrm>
          <a:prstGeom prst="rect">
            <a:avLst/>
          </a:prstGeom>
          <a:noFill/>
        </p:spPr>
      </p:pic>
      <p:pic>
        <p:nvPicPr>
          <p:cNvPr id="4099" name="Picture 3" descr="C:\Users\SHREE\Desktop\i2.jpg"/>
          <p:cNvPicPr>
            <a:picLocks noChangeAspect="1" noChangeArrowheads="1"/>
          </p:cNvPicPr>
          <p:nvPr/>
        </p:nvPicPr>
        <p:blipFill>
          <a:blip r:embed="rId3" cstate="print"/>
          <a:srcRect/>
          <a:stretch>
            <a:fillRect/>
          </a:stretch>
        </p:blipFill>
        <p:spPr bwMode="auto">
          <a:xfrm>
            <a:off x="381000" y="3953068"/>
            <a:ext cx="2743200" cy="2295331"/>
          </a:xfrm>
          <a:prstGeom prst="rect">
            <a:avLst/>
          </a:prstGeom>
          <a:noFill/>
        </p:spPr>
      </p:pic>
      <p:pic>
        <p:nvPicPr>
          <p:cNvPr id="4100" name="Picture 4" descr="C:\Users\SHREE\Desktop\i3.jpg"/>
          <p:cNvPicPr>
            <a:picLocks noChangeAspect="1" noChangeArrowheads="1"/>
          </p:cNvPicPr>
          <p:nvPr/>
        </p:nvPicPr>
        <p:blipFill>
          <a:blip r:embed="rId4"/>
          <a:srcRect l="7317" r="17073"/>
          <a:stretch>
            <a:fillRect/>
          </a:stretch>
        </p:blipFill>
        <p:spPr bwMode="auto">
          <a:xfrm>
            <a:off x="6096000" y="3962400"/>
            <a:ext cx="2743200" cy="224578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405</TotalTime>
  <Words>790</Words>
  <Application>Microsoft Office PowerPoint</Application>
  <PresentationFormat>On-screen Show (4:3)</PresentationFormat>
  <Paragraphs>110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SHREE</dc:creator>
  <cp:lastModifiedBy>SHREE</cp:lastModifiedBy>
  <cp:revision>124</cp:revision>
  <dcterms:created xsi:type="dcterms:W3CDTF">2006-08-16T00:00:00Z</dcterms:created>
  <dcterms:modified xsi:type="dcterms:W3CDTF">2020-09-17T09:04:39Z</dcterms:modified>
</cp:coreProperties>
</file>