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8" r:id="rId3"/>
    <p:sldId id="266" r:id="rId4"/>
    <p:sldId id="264" r:id="rId5"/>
    <p:sldId id="265" r:id="rId6"/>
    <p:sldId id="263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ounded Rectangle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9/30/2020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9/30/2020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9/30/2020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9/30/2020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ed Rectangle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9/30/2020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9/30/2020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9/30/2020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9/30/2020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9/30/2020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9/30/2020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 Single Corner Rectangle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9/30/2020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ounded Rectangle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9/30/2020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/>
          <p:cNvPicPr>
            <a:picLocks noChangeAspect="1" noChangeArrowheads="1"/>
          </p:cNvPicPr>
          <p:nvPr/>
        </p:nvPicPr>
        <p:blipFill>
          <a:blip r:embed="rId2" cstate="print">
            <a:lum bright="-4000" contrast="18000"/>
          </a:blip>
          <a:srcRect l="3000" t="3334" r="9166" b="4834"/>
          <a:stretch>
            <a:fillRect/>
          </a:stretch>
        </p:blipFill>
        <p:spPr bwMode="auto">
          <a:xfrm>
            <a:off x="3429000" y="3352800"/>
            <a:ext cx="1676400" cy="1676400"/>
          </a:xfrm>
          <a:prstGeom prst="rect">
            <a:avLst/>
          </a:prstGeom>
          <a:noFill/>
        </p:spPr>
      </p:pic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914400" y="762000"/>
            <a:ext cx="70866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600" b="1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“Enumerate The</a:t>
            </a:r>
            <a:r>
              <a:rPr kumimoji="0" lang="en-US" sz="3600" b="1" u="none" strike="noStrike" cap="none" normalizeH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Total RBC Count of Blood</a:t>
            </a:r>
            <a:r>
              <a:rPr kumimoji="0" lang="en-US" sz="3200" b="1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”</a:t>
            </a:r>
            <a:endParaRPr kumimoji="0" lang="en-US" sz="4400" b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819400" y="4916269"/>
            <a:ext cx="3048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Arial" pitchFamily="34" charset="0"/>
                <a:cs typeface="Arial" pitchFamily="34" charset="0"/>
              </a:rPr>
              <a:t>Presented by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algn="ctr"/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 smtClean="0">
                <a:latin typeface="Arial" pitchFamily="34" charset="0"/>
                <a:cs typeface="Arial" pitchFamily="34" charset="0"/>
              </a:rPr>
              <a:t>Manoj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 Joshi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828800" y="5553670"/>
            <a:ext cx="5334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Department of Zoology</a:t>
            </a:r>
          </a:p>
          <a:p>
            <a:pPr algn="ctr"/>
            <a:r>
              <a:rPr lang="en-US" dirty="0" err="1" smtClean="0"/>
              <a:t>UCoS,MLSU</a:t>
            </a:r>
            <a:r>
              <a:rPr lang="en-US" dirty="0" smtClean="0"/>
              <a:t>, Udaipur.</a:t>
            </a:r>
          </a:p>
          <a:p>
            <a:pPr algn="ctr"/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743200" y="2554069"/>
            <a:ext cx="3048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latin typeface="Arial" pitchFamily="34" charset="0"/>
                <a:cs typeface="Arial" pitchFamily="34" charset="0"/>
              </a:rPr>
              <a:t>Class- B.Sc. III Year Practical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638800" y="3505200"/>
            <a:ext cx="3048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latin typeface="Arial" pitchFamily="34" charset="0"/>
                <a:cs typeface="Arial" pitchFamily="34" charset="0"/>
              </a:rPr>
              <a:t>Date: 30.09.2020</a:t>
            </a:r>
          </a:p>
          <a:p>
            <a:pPr algn="ctr"/>
            <a:r>
              <a:rPr lang="en-US" b="1" dirty="0" smtClean="0">
                <a:latin typeface="Arial" pitchFamily="34" charset="0"/>
                <a:cs typeface="Arial" pitchFamily="34" charset="0"/>
              </a:rPr>
              <a:t>   Time: 03:00-05:00PM 	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SHREE\Desktop\IMG_20200910_21273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4478000" y="-10858500"/>
            <a:ext cx="2743200" cy="2057400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609600" y="609601"/>
            <a:ext cx="8001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Red Blood Cells (RBC) or Erythrocytes</a:t>
            </a:r>
            <a:endParaRPr lang="en-US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09600" y="1371600"/>
            <a:ext cx="7848600" cy="43434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SHREE\Desktop\hy1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2000" y="838200"/>
            <a:ext cx="4333426" cy="4800600"/>
          </a:xfrm>
          <a:prstGeom prst="rect">
            <a:avLst/>
          </a:prstGeom>
          <a:noFill/>
        </p:spPr>
      </p:pic>
      <p:pic>
        <p:nvPicPr>
          <p:cNvPr id="1027" name="Picture 3" descr="C:\Users\SHREE\Desktop\hy2.jpg"/>
          <p:cNvPicPr>
            <a:picLocks noChangeAspect="1" noChangeArrowheads="1"/>
          </p:cNvPicPr>
          <p:nvPr/>
        </p:nvPicPr>
        <p:blipFill>
          <a:blip r:embed="rId3"/>
          <a:srcRect l="7018" t="42105" r="8772"/>
          <a:stretch>
            <a:fillRect/>
          </a:stretch>
        </p:blipFill>
        <p:spPr bwMode="auto">
          <a:xfrm>
            <a:off x="5257800" y="685800"/>
            <a:ext cx="3124200" cy="1828800"/>
          </a:xfrm>
          <a:prstGeom prst="rect">
            <a:avLst/>
          </a:prstGeom>
          <a:noFill/>
        </p:spPr>
      </p:pic>
      <p:pic>
        <p:nvPicPr>
          <p:cNvPr id="1028" name="Picture 4" descr="C:\Users\SHREE\Desktop\hy3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334000" y="2590800"/>
            <a:ext cx="3124200" cy="1828800"/>
          </a:xfrm>
          <a:prstGeom prst="rect">
            <a:avLst/>
          </a:prstGeom>
          <a:noFill/>
        </p:spPr>
      </p:pic>
      <p:pic>
        <p:nvPicPr>
          <p:cNvPr id="1029" name="Picture 5" descr="C:\Users\SHREE\Desktop\hy4.jpg_200x300"/>
          <p:cNvPicPr>
            <a:picLocks noChangeAspect="1" noChangeArrowheads="1"/>
          </p:cNvPicPr>
          <p:nvPr/>
        </p:nvPicPr>
        <p:blipFill>
          <a:blip r:embed="rId5"/>
          <a:srcRect t="32000" b="36000"/>
          <a:stretch>
            <a:fillRect/>
          </a:stretch>
        </p:blipFill>
        <p:spPr bwMode="auto">
          <a:xfrm>
            <a:off x="5334000" y="4495800"/>
            <a:ext cx="3124200" cy="113385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SHREE\Desktop\IMG_20200910_21273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4478000" y="-10858500"/>
            <a:ext cx="2743200" cy="205740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2362200" y="685800"/>
            <a:ext cx="4191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Estimation of RBC  </a:t>
            </a:r>
            <a:endParaRPr lang="en-US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57200" y="1295400"/>
            <a:ext cx="8077200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Requirements-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Haemocytometer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sterilized pricking needle, RBC Pipette, Compound 2.microscope and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Hayem’s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diluting fluid (NaCl-1% , Na2SO4-2.5%  and HgCl2-2.5%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33400" y="2590799"/>
            <a:ext cx="80010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Procedure-</a:t>
            </a:r>
          </a:p>
          <a:p>
            <a:pPr marL="342900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Clean and the mixing pipette.</a:t>
            </a:r>
          </a:p>
          <a:p>
            <a:pPr marL="342900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Sterilized your middle finger and Prick the finger and blood flows freely, Don’t squeeze. </a:t>
            </a:r>
          </a:p>
          <a:p>
            <a:pPr marL="342900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Suck the blood in pipette up to 0.5 ml mark and immediately mix it with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Hayem’s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diluting fluid by sucking it up to 101 mark. </a:t>
            </a:r>
          </a:p>
          <a:p>
            <a:pPr marL="342900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Bring counting scale into the focus under objective under microscope. </a:t>
            </a:r>
          </a:p>
          <a:p>
            <a:pPr marL="342900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Count cells in 16 squares in five different part of the field. 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SHREE\Desktop\IMG_20200910_21273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4478000" y="-10858500"/>
            <a:ext cx="2743200" cy="205740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457200" y="685800"/>
            <a:ext cx="8305800" cy="38318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Calculation-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These may be done in the following manner-</a:t>
            </a:r>
          </a:p>
          <a:p>
            <a:pPr algn="just">
              <a:lnSpc>
                <a:spcPct val="150000"/>
              </a:lnSpc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No. of RBC per cubic mm- Number of cells counted  x Dilution x 400</a:t>
            </a:r>
          </a:p>
          <a:p>
            <a:pPr algn="just">
              <a:lnSpc>
                <a:spcPct val="150000"/>
              </a:lnSpc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			No. of small squares counted</a:t>
            </a:r>
          </a:p>
          <a:p>
            <a:pPr algn="just">
              <a:lnSpc>
                <a:spcPct val="150000"/>
              </a:lnSpc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Suppose, five smaller square or 80 smallest contain A+B+C+D+E RBCs</a:t>
            </a:r>
          </a:p>
          <a:p>
            <a:pPr algn="just">
              <a:lnSpc>
                <a:spcPct val="150000"/>
              </a:lnSpc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One cubic mm of blood will contain= </a:t>
            </a:r>
          </a:p>
          <a:p>
            <a:pPr algn="just">
              <a:lnSpc>
                <a:spcPct val="150000"/>
              </a:lnSpc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A+B+C+D+E     x 400 x 10 x 200 </a:t>
            </a:r>
          </a:p>
          <a:p>
            <a:pPr algn="just">
              <a:lnSpc>
                <a:spcPct val="150000"/>
              </a:lnSpc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  80</a:t>
            </a:r>
          </a:p>
          <a:p>
            <a:pPr algn="just">
              <a:lnSpc>
                <a:spcPct val="150000"/>
              </a:lnSpc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Or A+B+C+D+E x 10000 RBC.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3048000" y="1522412"/>
            <a:ext cx="396240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533400" y="3122612"/>
            <a:ext cx="137160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2746082" y="2967335"/>
            <a:ext cx="365471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Thank You</a:t>
            </a:r>
            <a:endParaRPr lang="en-US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406</TotalTime>
  <Words>168</Words>
  <Application>Microsoft Office PowerPoint</Application>
  <PresentationFormat>On-screen Show (4:3)</PresentationFormat>
  <Paragraphs>26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Aspect</vt:lpstr>
      <vt:lpstr>Slide 1</vt:lpstr>
      <vt:lpstr>Slide 2</vt:lpstr>
      <vt:lpstr>Slide 3</vt:lpstr>
      <vt:lpstr>Slide 4</vt:lpstr>
      <vt:lpstr>Slide 5</vt:lpstr>
      <vt:lpstr>Slide 6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SHREE</dc:creator>
  <cp:lastModifiedBy>SHREE</cp:lastModifiedBy>
  <cp:revision>100</cp:revision>
  <dcterms:created xsi:type="dcterms:W3CDTF">2006-08-16T00:00:00Z</dcterms:created>
  <dcterms:modified xsi:type="dcterms:W3CDTF">2020-09-30T06:50:01Z</dcterms:modified>
</cp:coreProperties>
</file>