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4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bIns="45720" lIns="45720" rIns="45720"/>
          <a:lstStyle>
            <a:lvl1pPr algn="r">
              <a:defRPr b="1" sz="45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algn="tl" blurRad="53975" dir="5400000" dist="2286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6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algn="r" indent="0" marL="36576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9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59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4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3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anchor="b" bIns="0" lIns="91440"/>
          <a:lstStyle>
            <a:lvl1pPr algn="l">
              <a:buNone/>
              <a:defRPr baseline="0" b="0" cap="none" sz="360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anchor="t" lIns="118872" tIns="0"/>
          <a:lstStyle>
            <a:lvl1pPr algn="l" indent="0" marL="0" marR="36576">
              <a:spcBef>
                <a:spcPts val="0"/>
              </a:spcBef>
              <a:spcAft>
                <a:spcPts val="0"/>
              </a:spcAft>
              <a:buNone/>
              <a:defRPr b="0" sz="180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09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anchor="ctr" lIns="146304"/>
          <a:lstStyle>
            <a:lvl1pPr algn="l" indent="0" marL="0">
              <a:buNone/>
              <a:defRPr b="1" sz="2400">
                <a:solidFill>
                  <a:schemeClr val="tx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anchor="ctr" lIns="137160"/>
          <a:lstStyle>
            <a:lvl1pPr algn="l" indent="0" marL="0">
              <a:buNone/>
              <a:defRPr b="1" sz="2400">
                <a:solidFill>
                  <a:schemeClr val="tx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6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7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1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b="1" sz="2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5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indent="0" marL="18288" marR="18288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6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</a:lvl6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5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b="0" sz="360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algn="l" indent="0" marL="4572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48641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algn="tl" blurRad="76200" dir="5400000" dist="5080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77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78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/>
        </p:spPr>
        <p:txBody>
          <a:bodyPr anchor="b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/>
        </p:spPr>
        <p:txBody>
          <a:bodyPr lIns="182880" tIns="91440"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048581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/>
        </p:spPr>
        <p:txBody>
          <a:bodyPr anchor="b" vert="horz"/>
          <a:lstStyle>
            <a:lvl1pPr algn="l" eaLnBrk="1" hangingPunct="1" latinLnBrk="0">
              <a:defRPr sz="1000" kumimoji="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1" sz="3600" kern="1200" kumimoji="0">
          <a:solidFill>
            <a:schemeClr val="accent1">
              <a:tint val="88000"/>
              <a:satMod val="150000"/>
            </a:schemeClr>
          </a:solidFill>
          <a:effectLst>
            <a:outerShdw algn="tl" blurRad="53975" dir="5400000" dist="22860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265176" latinLnBrk="0" marL="265176" rtl="0">
        <a:spcBef>
          <a:spcPts val="250"/>
        </a:spcBef>
        <a:buClr>
          <a:schemeClr val="accent1"/>
        </a:buClr>
        <a:buSzPct val="80000"/>
        <a:buFont typeface="Wingdings 2"/>
        <a:buChar char=""/>
        <a:defRPr sz="2800" kern="1200" kumimoji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algn="l" eaLnBrk="1" hangingPunct="1" indent="-201168" latinLnBrk="0" marL="548640" rtl="0">
        <a:spcBef>
          <a:spcPts val="250"/>
        </a:spcBef>
        <a:buClr>
          <a:schemeClr val="accent1"/>
        </a:buClr>
        <a:buSzPct val="100000"/>
        <a:buFont typeface="Verdana"/>
        <a:buChar char="◦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182880" latinLnBrk="0" marL="786384" rtl="0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sz="22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182880" latinLnBrk="0" marL="1024128" rtl="0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sz="19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182880" latinLnBrk="0" marL="1280160" rtl="0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490472" rtl="0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baseline="0" sz="17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700784" rtl="0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1920240" rtl="0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baseline="0" sz="15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148840" rtl="0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/>
          <a:noFill/>
        </p:spPr>
      </p:pic>
      <p:sp>
        <p:nvSpPr>
          <p:cNvPr id="1048600" name="Rectangle 1"/>
          <p:cNvSpPr>
            <a:spLocks noChangeArrowheads="1"/>
          </p:cNvSpPr>
          <p:nvPr/>
        </p:nvSpPr>
        <p:spPr bwMode="auto">
          <a:xfrm>
            <a:off x="723899" y="944820"/>
            <a:ext cx="7732794" cy="11582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ju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“Enumerate The</a:t>
            </a:r>
            <a:r>
              <a:rPr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Total </a:t>
            </a:r>
            <a:r>
              <a:rPr altLang="en-IN"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altLang="en-IN"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altLang="en-IN"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b="1" cap="none" dirty="0" sz="36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Count of Blood</a:t>
            </a:r>
            <a:r>
              <a:rPr baseline="0" b="1" cap="none" dirty="0" sz="3200" kumimoji="0" lang="en-US" normalizeH="0" strike="noStrike" u="none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baseline="0" b="0" cap="none" dirty="0" sz="4400" kumimoji="0" lang="en-US" normalizeH="0" strike="noStrike" u="none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1" name="TextBox 5"/>
          <p:cNvSpPr txBox="1"/>
          <p:nvPr/>
        </p:nvSpPr>
        <p:spPr>
          <a:xfrm>
            <a:off x="2819400" y="4916269"/>
            <a:ext cx="3048000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lang="en-US" smtClean="0">
                <a:latin typeface="Arial" pitchFamily="34" charset="0"/>
                <a:cs typeface="Arial" pitchFamily="34" charset="0"/>
              </a:rPr>
              <a:t>Presented by</a:t>
            </a:r>
            <a:r>
              <a:rPr b="1" dirty="0" lang="en-US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dirty="0" lang="en-US" smtClean="0">
                <a:latin typeface="Arial" pitchFamily="34" charset="0"/>
                <a:cs typeface="Arial" pitchFamily="34" charset="0"/>
              </a:rPr>
              <a:t> </a:t>
            </a:r>
            <a:r>
              <a:rPr b="1" dirty="0" lang="en-US" err="1" smtClean="0">
                <a:latin typeface="Arial" pitchFamily="34" charset="0"/>
                <a:cs typeface="Arial" pitchFamily="34" charset="0"/>
              </a:rPr>
              <a:t>Manoj</a:t>
            </a:r>
            <a:r>
              <a:rPr b="1" dirty="0" lang="en-US" smtClean="0">
                <a:latin typeface="Arial" pitchFamily="34" charset="0"/>
                <a:cs typeface="Arial" pitchFamily="34" charset="0"/>
              </a:rPr>
              <a:t> Joshi</a:t>
            </a:r>
            <a:endParaRPr dirty="0"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2" name="TextBox 6"/>
          <p:cNvSpPr txBox="1"/>
          <p:nvPr/>
        </p:nvSpPr>
        <p:spPr>
          <a:xfrm>
            <a:off x="1828800" y="5553670"/>
            <a:ext cx="5334000" cy="8915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lang="en-US" smtClean="0"/>
              <a:t>Department of Zoology</a:t>
            </a:r>
          </a:p>
          <a:p>
            <a:pPr algn="ctr"/>
            <a:r>
              <a:rPr dirty="0" lang="en-US" err="1" smtClean="0"/>
              <a:t>UCoS,MLSU</a:t>
            </a:r>
            <a:r>
              <a:rPr dirty="0" lang="en-US" smtClean="0"/>
              <a:t>, Udaipur.</a:t>
            </a:r>
          </a:p>
          <a:p>
            <a:pPr algn="ctr"/>
            <a:endParaRPr dirty="0" lang="en-US"/>
          </a:p>
        </p:txBody>
      </p:sp>
      <p:sp>
        <p:nvSpPr>
          <p:cNvPr id="1048603" name="TextBox 7"/>
          <p:cNvSpPr txBox="1"/>
          <p:nvPr/>
        </p:nvSpPr>
        <p:spPr>
          <a:xfrm>
            <a:off x="2743200" y="2554069"/>
            <a:ext cx="3048000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lang="en-US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1048604" name="TextBox 8"/>
          <p:cNvSpPr txBox="1"/>
          <p:nvPr/>
        </p:nvSpPr>
        <p:spPr>
          <a:xfrm>
            <a:off x="5638800" y="3505200"/>
            <a:ext cx="3048000" cy="64633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lang="en-US" smtClean="0">
                <a:latin typeface="Arial" pitchFamily="34" charset="0"/>
                <a:cs typeface="Arial" pitchFamily="34" charset="0"/>
              </a:rPr>
              <a:t>Date: 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1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.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1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0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.</a:t>
            </a:r>
            <a:r>
              <a:rPr altLang="en-IN" b="1" dirty="0" lang="en-US" smtClean="0">
                <a:latin typeface="Arial" pitchFamily="34" charset="0"/>
                <a:cs typeface="Arial" pitchFamily="34" charset="0"/>
              </a:rPr>
              <a:t> </a:t>
            </a:r>
            <a:r>
              <a:rPr b="1" dirty="0" lang="en-US" smtClean="0">
                <a:latin typeface="Arial" pitchFamily="34" charset="0"/>
                <a:cs typeface="Arial" pitchFamily="34" charset="0"/>
              </a:rPr>
              <a:t>2020</a:t>
            </a:r>
            <a:endParaRPr altLang="en-US" lang="zh-CN"/>
          </a:p>
          <a:p>
            <a:pPr algn="ctr"/>
            <a:r>
              <a:rPr b="1" dirty="0" lang="en-US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" descr="C:\Users\SHREE\Desktop\IMG_20200910_212738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/>
          <a:noFill/>
        </p:spPr>
      </p:pic>
      <p:sp>
        <p:nvSpPr>
          <p:cNvPr id="1048605" name="TextBox 3"/>
          <p:cNvSpPr txBox="1"/>
          <p:nvPr/>
        </p:nvSpPr>
        <p:spPr>
          <a:xfrm>
            <a:off x="609600" y="609601"/>
            <a:ext cx="8001000" cy="5867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Blood Cells (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C) or 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altLang="en-IN"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b="1" dirty="0" sz="33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ocytes</a:t>
            </a:r>
            <a:endParaRPr b="1" dirty="0" sz="3300" lang="en-US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Rectangle 5"/>
          <p:cNvSpPr/>
          <p:nvPr/>
        </p:nvSpPr>
        <p:spPr>
          <a:xfrm>
            <a:off x="609600" y="1371600"/>
            <a:ext cx="7848600" cy="4343400"/>
          </a:xfrm>
          <a:prstGeom prst="rect"/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1018318" y="1641535"/>
            <a:ext cx="7031164" cy="3803528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 descr="C:\Users\SHREE\Desktop\hy1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62000" y="838200"/>
            <a:ext cx="4333426" cy="4800600"/>
          </a:xfrm>
          <a:prstGeom prst="rect"/>
          <a:noFill/>
        </p:spPr>
      </p:pic>
      <p:pic>
        <p:nvPicPr>
          <p:cNvPr id="2097156" name="Picture 4" descr="C:\Users\SHREE\Desktop\hy3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5334000" y="806421"/>
            <a:ext cx="3124200" cy="3613179"/>
          </a:xfrm>
          <a:prstGeom prst="rect"/>
          <a:noFill/>
        </p:spPr>
      </p:pic>
      <p:pic>
        <p:nvPicPr>
          <p:cNvPr id="2097157" name="Picture 5" descr="C:\Users\SHREE\Desktop\hy4.jpg_200x300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/>
          <a:srcRect t="32000" b="36000"/>
          <a:stretch>
            <a:fillRect/>
          </a:stretch>
        </p:blipFill>
        <p:spPr bwMode="auto">
          <a:xfrm>
            <a:off x="5334000" y="4495800"/>
            <a:ext cx="3124200" cy="1133856"/>
          </a:xfrm>
          <a:prstGeom prst="rect"/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 descr="C:\Users\SHREE\Desktop\IMG_20200910_212738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/>
          <a:noFill/>
        </p:spPr>
      </p:pic>
      <p:sp>
        <p:nvSpPr>
          <p:cNvPr id="1048590" name="TextBox 2"/>
          <p:cNvSpPr txBox="1"/>
          <p:nvPr/>
        </p:nvSpPr>
        <p:spPr>
          <a:xfrm>
            <a:off x="2362200" y="685800"/>
            <a:ext cx="4191000" cy="646331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36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</a:t>
            </a:r>
            <a:r>
              <a:rPr altLang="en-IN" b="1" dirty="0" sz="36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b="1" dirty="0" sz="36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altLang="en-IN" b="1" dirty="0" sz="36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b="1" dirty="0" sz="36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b="1" dirty="0" sz="3600" lang="en-US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1" name="TextBox 3"/>
          <p:cNvSpPr txBox="1"/>
          <p:nvPr/>
        </p:nvSpPr>
        <p:spPr>
          <a:xfrm>
            <a:off x="457200" y="1295400"/>
            <a:ext cx="8077200" cy="904240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Requirements-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Haemocytometer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, sterilized pricking needle,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C Pipette, Compound 2.microscope and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diluting flui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2" name="TextBox 4"/>
          <p:cNvSpPr txBox="1"/>
          <p:nvPr/>
        </p:nvSpPr>
        <p:spPr>
          <a:xfrm>
            <a:off x="533400" y="2590799"/>
            <a:ext cx="8001000" cy="3342640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algn="just" indent="-342900" marL="34290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Clean and the mixing pipette.</a:t>
            </a:r>
          </a:p>
          <a:p>
            <a:pPr algn="just" indent="-342900" marL="34290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Sterilized your middle finger and Prick the finger and blood flows freely, Don’t squeeze. </a:t>
            </a:r>
          </a:p>
          <a:p>
            <a:pPr algn="just" indent="-342900" marL="34290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Suck the blood in pipette up to 0.5 ml mark and immediately mix it with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diluting fluid by sucking it up to 1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mark. </a:t>
            </a:r>
            <a:endParaRPr altLang="en-US" lang="zh-CN"/>
          </a:p>
          <a:p>
            <a:pPr algn="just" indent="-342900" marL="34290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Bring counting scale into the focus under objective under microscope. </a:t>
            </a:r>
          </a:p>
          <a:p>
            <a:pPr algn="just" indent="-342900" marL="34290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Count cells in 16 squares in five different part of the field.  </a:t>
            </a:r>
            <a:endParaRPr dirty="0"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C:\Users\SHREE\Desktop\IMG_20200910_212738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/>
          <a:noFill/>
        </p:spPr>
      </p:pic>
      <p:sp>
        <p:nvSpPr>
          <p:cNvPr id="1048589" name="TextBox 2"/>
          <p:cNvSpPr txBox="1"/>
          <p:nvPr/>
        </p:nvSpPr>
        <p:spPr>
          <a:xfrm>
            <a:off x="457200" y="685800"/>
            <a:ext cx="8305800" cy="2936240"/>
          </a:xfrm>
          <a:prstGeom prst="rect"/>
          <a:noFill/>
        </p:spPr>
        <p:txBody>
          <a:bodyPr rtlCol="0" wrap="square">
            <a:spAutoFit/>
          </a:bodyPr>
          <a:p>
            <a:pPr algn="just">
              <a:lnSpc>
                <a:spcPct val="150000"/>
              </a:lnSpc>
            </a:pP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Calculation-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These may be done in the following manner-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No. of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C per cubic mm- Number of cells counted  x Dilution x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0</a:t>
            </a:r>
            <a:endParaRPr altLang="en-US" lang="zh-CN"/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			No. of small squares counted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Suppose,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sized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square contain A+B+C+D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altLang="en-US" lang="zh-CN"/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One cubic mm of blood will contain=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A+B+C+D    x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altLang="en-US" lang="zh-CN"/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altLang="en-IN" dirty="0" lang="en-US" smtClean="0">
                <a:latin typeface="Times New Roman" pitchFamily="18" charset="0"/>
                <a:cs typeface="Times New Roman" pitchFamily="18" charset="0"/>
              </a:rPr>
              <a:t>6</a:t>
            </a:r>
            <a:endParaRPr altLang="en-US" lang="zh-CN"/>
          </a:p>
        </p:txBody>
      </p:sp>
      <p:cxnSp>
        <p:nvCxnSpPr>
          <p:cNvPr id="3145728" name="Straight Connector 5"/>
          <p:cNvCxnSpPr>
            <a:cxnSpLocks/>
          </p:cNvCxnSpPr>
          <p:nvPr/>
        </p:nvCxnSpPr>
        <p:spPr>
          <a:xfrm>
            <a:off x="3048000" y="1522412"/>
            <a:ext cx="3962400" cy="1588"/>
          </a:xfrm>
          <a:prstGeom prst="line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5729" name="Straight Connector 6"/>
          <p:cNvCxnSpPr>
            <a:cxnSpLocks/>
          </p:cNvCxnSpPr>
          <p:nvPr/>
        </p:nvCxnSpPr>
        <p:spPr>
          <a:xfrm>
            <a:off x="533400" y="3122612"/>
            <a:ext cx="1371600" cy="1588"/>
          </a:xfrm>
          <a:prstGeom prst="line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97153" name="Picture 3" descr="C:\Users\SHREE\Desktop\hy2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 l="7018" t="42105" r="8772"/>
          <a:stretch>
            <a:fillRect/>
          </a:stretch>
        </p:blipFill>
        <p:spPr bwMode="auto">
          <a:xfrm>
            <a:off x="3956693" y="3035382"/>
            <a:ext cx="4623083" cy="2798915"/>
          </a:xfrm>
          <a:prstGeom prst="rect"/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Rectangle 5"/>
          <p:cNvSpPr/>
          <p:nvPr/>
        </p:nvSpPr>
        <p:spPr>
          <a:xfrm>
            <a:off x="2746082" y="2967335"/>
            <a:ext cx="3383281" cy="891541"/>
          </a:xfrm>
          <a:prstGeom prst="rect"/>
          <a:noFill/>
        </p:spPr>
        <p:txBody>
          <a:bodyPr bIns="45720" lIns="91440" rIns="91440" tIns="45720" wrap="none">
            <a:spAutoFit/>
          </a:bodyPr>
          <a:p>
            <a:pPr algn="ctr"/>
            <a:r>
              <a:rPr b="1" dirty="0" sz="5400" lang="en-US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b="1" cap="none" dirty="0" sz="5400" lang="en-US" spc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lastClr="000000" val="windowText"/>
      </a:dk1>
      <a:lt1>
        <a:sysClr lastClr="FFFFFF" val="window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r="5400000" dist="381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r="5400000" dist="381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r="5400000" dist="381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dir="t" rig="contrasting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algn="tl" flip="none" sx="75000" sy="7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SHREE</dc:creator>
  <cp:lastModifiedBy>SHREE</cp:lastModifiedBy>
  <dcterms:created xsi:type="dcterms:W3CDTF">2006-08-14T15:00:00Z</dcterms:created>
  <dcterms:modified xsi:type="dcterms:W3CDTF">2020-10-01T10:35:44Z</dcterms:modified>
</cp:coreProperties>
</file>