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9" r:id="rId3"/>
    <p:sldId id="267" r:id="rId4"/>
    <p:sldId id="262" r:id="rId5"/>
    <p:sldId id="26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6C7194-FE9D-4E96-924B-ABD79B2D8C7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4DF28-206A-4EF1-B7B6-0C818FDF2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lum bright="-4000" contrast="18000"/>
          </a:blip>
          <a:srcRect l="3000" t="3334" r="9166" b="4834"/>
          <a:stretch>
            <a:fillRect/>
          </a:stretch>
        </p:blipFill>
        <p:spPr bwMode="auto">
          <a:xfrm>
            <a:off x="3429000" y="3352800"/>
            <a:ext cx="1676400" cy="1676400"/>
          </a:xfrm>
          <a:prstGeom prst="rect">
            <a:avLst/>
          </a:prstGeom>
          <a:noFill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28800" y="685800"/>
            <a:ext cx="7086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“Estimation of Chloride</a:t>
            </a:r>
            <a:r>
              <a:rPr kumimoji="0" lang="en-US" sz="3600" b="1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 given Water Sample</a:t>
            </a:r>
            <a:r>
              <a:rPr kumimoji="0" lang="en-US" sz="32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</a:t>
            </a:r>
            <a:endParaRPr kumimoji="0" lang="en-US" sz="4400" b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9400" y="4916269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Presented by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Manoj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Joshi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8800" y="5553670"/>
            <a:ext cx="53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Department of Zoology</a:t>
            </a:r>
          </a:p>
          <a:p>
            <a:pPr algn="ctr"/>
            <a:r>
              <a:rPr lang="en-US" dirty="0" err="1" smtClean="0"/>
              <a:t>UCoS,MLSU</a:t>
            </a:r>
            <a:r>
              <a:rPr lang="en-US" dirty="0" smtClean="0"/>
              <a:t>, Udaipur.</a:t>
            </a:r>
          </a:p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2554069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Class- B.Sc. III Year Practical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38800" y="35052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Date: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08.10.2020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   Time: 03:00-05:00PM 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52400"/>
            <a:ext cx="8458200" cy="6324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entagon 4"/>
          <p:cNvSpPr/>
          <p:nvPr/>
        </p:nvSpPr>
        <p:spPr>
          <a:xfrm rot="5400000">
            <a:off x="-1066800" y="2209800"/>
            <a:ext cx="3886200" cy="533400"/>
          </a:xfrm>
          <a:prstGeom prst="homePlat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457200" y="4572000"/>
            <a:ext cx="914400" cy="1295400"/>
            <a:chOff x="381000" y="4648200"/>
            <a:chExt cx="914400" cy="1295400"/>
          </a:xfrm>
        </p:grpSpPr>
        <p:sp>
          <p:nvSpPr>
            <p:cNvPr id="7" name="Flowchart: Merge 6"/>
            <p:cNvSpPr/>
            <p:nvPr/>
          </p:nvSpPr>
          <p:spPr>
            <a:xfrm rot="10800000">
              <a:off x="381000" y="4648200"/>
              <a:ext cx="914400" cy="1295400"/>
            </a:xfrm>
            <a:prstGeom prst="flowChartMerg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685800" y="4648200"/>
              <a:ext cx="304800" cy="381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Pentagon 10"/>
          <p:cNvSpPr/>
          <p:nvPr/>
        </p:nvSpPr>
        <p:spPr>
          <a:xfrm rot="16200000">
            <a:off x="1257300" y="800100"/>
            <a:ext cx="762000" cy="381000"/>
          </a:xfrm>
          <a:prstGeom prst="homePlat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8"/>
          <p:cNvSpPr txBox="1">
            <a:spLocks/>
          </p:cNvSpPr>
          <p:nvPr/>
        </p:nvSpPr>
        <p:spPr>
          <a:xfrm>
            <a:off x="2971800" y="381000"/>
            <a:ext cx="2286000" cy="762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6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Principle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1219200"/>
            <a:ext cx="7696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Water contain chloride which react with silver nitrate and give white precipitate that shows quantitative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presence of chloride in water. </a:t>
            </a:r>
          </a:p>
          <a:p>
            <a:pPr algn="just">
              <a:lnSpc>
                <a:spcPct val="200000"/>
              </a:lnSpc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+ AgNO3			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AgCl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+NaNO3</a:t>
            </a:r>
          </a:p>
          <a:p>
            <a:pPr algn="just"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While entire chloride was precipitate then silver nitrate is freely react with the indicator potassium chromate and form silver chromate which gives brick red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2AgNO3 + K2Cr2O4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		            </a:t>
            </a: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Ag2CrO4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+ 2KNO3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438400" y="2819400"/>
            <a:ext cx="1981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5028406" y="2971006"/>
            <a:ext cx="305594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048000" y="5257800"/>
            <a:ext cx="1981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219200"/>
            <a:ext cx="8305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Reagents:- </a:t>
            </a:r>
          </a:p>
          <a:p>
            <a:pPr marL="514350" indent="-514350" algn="just">
              <a:lnSpc>
                <a:spcPct val="150000"/>
              </a:lnSpc>
              <a:buAutoNum type="romanL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0.02N Silver Nitrate:-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3.4 gm AgNO3 + 1000 ml DW</a:t>
            </a:r>
          </a:p>
          <a:p>
            <a:pPr marL="514350" indent="-514350" algn="just">
              <a:lnSpc>
                <a:spcPct val="150000"/>
              </a:lnSpc>
              <a:buAutoNum type="romanL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5% Potassium chromate:-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 gm K2Cr2O4 + 100 ml DW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8"/>
          <p:cNvSpPr txBox="1">
            <a:spLocks/>
          </p:cNvSpPr>
          <p:nvPr/>
        </p:nvSpPr>
        <p:spPr>
          <a:xfrm>
            <a:off x="2971800" y="381000"/>
            <a:ext cx="2743200" cy="762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6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Experiment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2590800"/>
            <a:ext cx="8305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Procedure:-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Take 50 ml sample in a conical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flask.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Add 2 drop of Potassium chromate as indicator in sample holding flask.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Fill the burette with fresh Silver nitrate solution carefully.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Titrate the sample with Silver nitrate by genteelly shaking the flask till brick read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appearance.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Note the reading of burette and repeat the same process for three replica to get proper reading. 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066800"/>
            <a:ext cx="8305800" cy="498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Observation table:-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8"/>
          <p:cNvSpPr txBox="1">
            <a:spLocks/>
          </p:cNvSpPr>
          <p:nvPr/>
        </p:nvSpPr>
        <p:spPr>
          <a:xfrm>
            <a:off x="2971800" y="381000"/>
            <a:ext cx="2743200" cy="762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6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Experiment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1574800"/>
          <a:ext cx="7848600" cy="1854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08100"/>
                <a:gridCol w="1308100"/>
                <a:gridCol w="1308100"/>
                <a:gridCol w="1308100"/>
                <a:gridCol w="1308100"/>
                <a:gridCol w="13081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S. No</a:t>
                      </a:r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Sample Vol. (ml)</a:t>
                      </a:r>
                      <a:endParaRPr lang="en-US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Burette Reading </a:t>
                      </a:r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Mean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Start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End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04800" y="3463737"/>
            <a:ext cx="8305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Calculation:- 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Chloride mg/L= A x N of AgNO3 X 1000 x 35.5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			ml of sample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= A x 0.02 x 1000 x 35.5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50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        = A x 14.2 mg/L.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133600" y="4343400"/>
            <a:ext cx="32766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05000" y="5256212"/>
            <a:ext cx="22860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81200" y="1447800"/>
            <a:ext cx="4803912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blipFill>
                  <a:blip r:embed="rId2"/>
                  <a:tile tx="0" ty="0" sx="100000" sy="100000" flip="none" algn="tl"/>
                </a:blip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Thank You</a:t>
            </a:r>
            <a:endParaRPr lang="en-US" sz="9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blipFill>
                <a:blip r:embed="rId2"/>
                <a:tile tx="0" ty="0" sx="100000" sy="100000" flip="none" algn="tl"/>
              </a:blip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319</TotalTime>
  <Words>201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Slide 1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SHREE</dc:creator>
  <cp:lastModifiedBy>SHREE</cp:lastModifiedBy>
  <cp:revision>85</cp:revision>
  <dcterms:created xsi:type="dcterms:W3CDTF">2006-08-16T00:00:00Z</dcterms:created>
  <dcterms:modified xsi:type="dcterms:W3CDTF">2020-10-08T08:30:08Z</dcterms:modified>
</cp:coreProperties>
</file>