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9" r:id="rId3"/>
    <p:sldId id="267" r:id="rId4"/>
    <p:sldId id="262" r:id="rId5"/>
    <p:sldId id="268" r:id="rId6"/>
    <p:sldId id="26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C7194-FE9D-4E96-924B-ABD79B2D8C7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DF28-206A-4EF1-B7B6-0C818FDF2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28800" y="685800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“Estimation of </a:t>
            </a: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Alkalinity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given Water Sample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Manoj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Joshi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err="1" smtClean="0"/>
              <a:t>UCoS,MLSU</a:t>
            </a:r>
            <a:r>
              <a:rPr lang="en-US" dirty="0" smtClean="0"/>
              <a:t>, Udaipur.</a:t>
            </a: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Date: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14.10.2020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Time: 03:00-05:00PM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458200" cy="6324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/>
          <p:cNvSpPr/>
          <p:nvPr/>
        </p:nvSpPr>
        <p:spPr>
          <a:xfrm rot="5400000">
            <a:off x="-1066800" y="2209800"/>
            <a:ext cx="3886200" cy="533400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57200" y="4572000"/>
            <a:ext cx="914400" cy="1295400"/>
            <a:chOff x="381000" y="4648200"/>
            <a:chExt cx="914400" cy="1295400"/>
          </a:xfrm>
        </p:grpSpPr>
        <p:sp>
          <p:nvSpPr>
            <p:cNvPr id="7" name="Flowchart: Merge 6"/>
            <p:cNvSpPr/>
            <p:nvPr/>
          </p:nvSpPr>
          <p:spPr>
            <a:xfrm rot="10800000">
              <a:off x="381000" y="4648200"/>
              <a:ext cx="914400" cy="1295400"/>
            </a:xfrm>
            <a:prstGeom prst="flowChartMerg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85800" y="4648200"/>
              <a:ext cx="3048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Pentagon 10"/>
          <p:cNvSpPr/>
          <p:nvPr/>
        </p:nvSpPr>
        <p:spPr>
          <a:xfrm rot="16200000">
            <a:off x="1257300" y="800100"/>
            <a:ext cx="762000" cy="381000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Pentagon 9"/>
          <p:cNvSpPr/>
          <p:nvPr/>
        </p:nvSpPr>
        <p:spPr>
          <a:xfrm rot="16200000">
            <a:off x="1790700" y="800100"/>
            <a:ext cx="762000" cy="381000"/>
          </a:xfrm>
          <a:prstGeom prst="homePlat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 txBox="1">
            <a:spLocks/>
          </p:cNvSpPr>
          <p:nvPr/>
        </p:nvSpPr>
        <p:spPr>
          <a:xfrm>
            <a:off x="2971800" y="381000"/>
            <a:ext cx="2286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Principle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9144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Alkalinity in water is due to presence of OH-, CO3- and HCO3-.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Alkaline water gives yellow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with methyl orange indicator and 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Phenolpthalein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indicator.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Apart from these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colourful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water in natural conditions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humic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acid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fulvic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acid gives alkalinity.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in the given sample Carbonate is present then it has pH 8.3 and by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Phenolpthalein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indicator it shows 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methyl orange indicator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added then sample contain yellow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with is converted in 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while it is titrated with acid.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651808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Reagents:-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o.1 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34ml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+ 100 ml DW.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ethyl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orange indicator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romanL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Phenolpthalein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indicator.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471678"/>
            <a:ext cx="8305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Procedure:-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Take 50 ml sample in a conical flask.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 2 drop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Phenolpthalein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indicator if it gives 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then titrate 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till disappear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note the reading.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 2 drop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Methyl orange indicator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titrate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till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pink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disappearance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note the reading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Repeat the process 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for better result.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066800"/>
            <a:ext cx="8305800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Observation table:- </a:t>
            </a:r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828800"/>
          <a:ext cx="8458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583"/>
                <a:gridCol w="1165967"/>
                <a:gridCol w="857250"/>
                <a:gridCol w="990600"/>
                <a:gridCol w="1323975"/>
                <a:gridCol w="809625"/>
                <a:gridCol w="1066800"/>
                <a:gridCol w="1295400"/>
              </a:tblGrid>
              <a:tr h="1073653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S. No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 in ml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Burette</a:t>
                      </a:r>
                      <a:r>
                        <a:rPr lang="en-US" baseline="0" dirty="0" smtClean="0"/>
                        <a:t> Reading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77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 </a:t>
                      </a:r>
                      <a:r>
                        <a:rPr lang="en-US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Phenolpthalein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indicator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For Methyl orange indicator 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20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(A)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End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</a:t>
                      </a:r>
                      <a:r>
                        <a:rPr lang="en-US" dirty="0" smtClean="0"/>
                        <a:t>(B)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622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 txBox="1">
            <a:spLocks/>
          </p:cNvSpPr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3400" y="1371600"/>
            <a:ext cx="8305800" cy="2862322"/>
            <a:chOff x="457200" y="3463737"/>
            <a:chExt cx="8305800" cy="2862322"/>
          </a:xfrm>
        </p:grpSpPr>
        <p:sp>
          <p:nvSpPr>
            <p:cNvPr id="9" name="TextBox 8"/>
            <p:cNvSpPr txBox="1"/>
            <p:nvPr/>
          </p:nvSpPr>
          <p:spPr>
            <a:xfrm>
              <a:off x="457200" y="3463737"/>
              <a:ext cx="8305800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Calculation:- </a:t>
              </a: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PA  =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A x N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of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HCl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X 1000 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0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		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ml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of sample</a:t>
              </a: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	       = A 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0.1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x 1000 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0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                                     50</a:t>
              </a: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                      = A 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100 mg/L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143000" y="4343400"/>
              <a:ext cx="2895600" cy="347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905000" y="5256212"/>
              <a:ext cx="22860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381000" y="4076343"/>
            <a:ext cx="8305800" cy="2400657"/>
            <a:chOff x="304800" y="3463737"/>
            <a:chExt cx="8305800" cy="2400657"/>
          </a:xfrm>
        </p:grpSpPr>
        <p:sp>
          <p:nvSpPr>
            <p:cNvPr id="13" name="TextBox 12"/>
            <p:cNvSpPr txBox="1"/>
            <p:nvPr/>
          </p:nvSpPr>
          <p:spPr>
            <a:xfrm>
              <a:off x="304800" y="3463737"/>
              <a:ext cx="8305800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TA  =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x N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of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HCl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X 1000 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0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		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ml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of sample</a:t>
              </a: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	       =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B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0.1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x 1000 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50</a:t>
              </a:r>
              <a:endParaRPr lang="en-US" sz="20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                                     50</a:t>
              </a:r>
            </a:p>
            <a:p>
              <a:pPr algn="just">
                <a:lnSpc>
                  <a:spcPct val="150000"/>
                </a:lnSpc>
              </a:pP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                      =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B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x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100 mg/L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990600" y="3962271"/>
              <a:ext cx="32766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981200" y="4872206"/>
              <a:ext cx="2286000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81200" y="1447800"/>
            <a:ext cx="480391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blipFill>
                  <a:blip r:embed="rId2"/>
                  <a:tile tx="0" ty="0" sx="100000" sy="100000" flip="none" algn="tl"/>
                </a:blip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blipFill>
                <a:blip r:embed="rId2"/>
                <a:tile tx="0" ty="0" sx="100000" sy="100000" flip="none" algn="tl"/>
              </a:blip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356</TotalTime>
  <Words>277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SHREE</dc:creator>
  <cp:lastModifiedBy>SHREE</cp:lastModifiedBy>
  <cp:revision>104</cp:revision>
  <dcterms:created xsi:type="dcterms:W3CDTF">2006-08-16T00:00:00Z</dcterms:created>
  <dcterms:modified xsi:type="dcterms:W3CDTF">2020-10-14T09:22:54Z</dcterms:modified>
</cp:coreProperties>
</file>