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388" r:id="rId2"/>
    <p:sldId id="257" r:id="rId3"/>
    <p:sldId id="354" r:id="rId4"/>
    <p:sldId id="258" r:id="rId5"/>
    <p:sldId id="305" r:id="rId6"/>
    <p:sldId id="309" r:id="rId7"/>
    <p:sldId id="274" r:id="rId8"/>
    <p:sldId id="318" r:id="rId9"/>
    <p:sldId id="319" r:id="rId10"/>
    <p:sldId id="261" r:id="rId11"/>
    <p:sldId id="262" r:id="rId12"/>
    <p:sldId id="280" r:id="rId13"/>
    <p:sldId id="281" r:id="rId14"/>
    <p:sldId id="320" r:id="rId15"/>
    <p:sldId id="282" r:id="rId16"/>
    <p:sldId id="283" r:id="rId17"/>
    <p:sldId id="284" r:id="rId18"/>
    <p:sldId id="3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8078" autoAdjust="0"/>
  </p:normalViewPr>
  <p:slideViewPr>
    <p:cSldViewPr>
      <p:cViewPr varScale="1">
        <p:scale>
          <a:sx n="64" d="100"/>
          <a:sy n="64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1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467600" cy="12223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THYROID </a:t>
            </a:r>
            <a:r>
              <a:rPr lang="en-US" b="1" dirty="0" smtClean="0"/>
              <a:t>GLAND-part 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5562600"/>
            <a:ext cx="4953000" cy="838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DR. SHEETAL JAIN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4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"/>
            <a:ext cx="8610600" cy="4525963"/>
          </a:xfrm>
        </p:spPr>
        <p:txBody>
          <a:bodyPr/>
          <a:lstStyle/>
          <a:p>
            <a:pPr eaLnBrk="1" hangingPunct="1"/>
            <a:r>
              <a:rPr lang="en-US" smtClean="0"/>
              <a:t>Thyroid is composed of spherical follicles</a:t>
            </a:r>
          </a:p>
          <a:p>
            <a:pPr lvl="1" eaLnBrk="1" hangingPunct="1"/>
            <a:r>
              <a:rPr lang="en-US" smtClean="0"/>
              <a:t>Follicle cells: produce thyroglobulin, the precursor of thryoid hormone (thyroxin)</a:t>
            </a:r>
          </a:p>
          <a:p>
            <a:pPr lvl="1" eaLnBrk="1" hangingPunct="1"/>
            <a:r>
              <a:rPr lang="en-US" smtClean="0"/>
              <a:t>Colloid lumen is of thyroglobulin</a:t>
            </a:r>
          </a:p>
          <a:p>
            <a:pPr lvl="1" eaLnBrk="1" hangingPunct="1"/>
            <a:r>
              <a:rPr lang="en-US" smtClean="0"/>
              <a:t>Parafollicular “C” cells: produce calcitonin</a:t>
            </a:r>
          </a:p>
          <a:p>
            <a:pPr lvl="1" eaLnBrk="1" hangingPunct="1"/>
            <a:endParaRPr lang="en-US" smtClean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8F2040-9BE7-47F0-9AEB-7C8478BBBEDC}" type="slidenum">
              <a:rPr lang="en-US"/>
              <a:pPr eaLnBrk="1" hangingPunct="1"/>
              <a:t>10</a:t>
            </a:fld>
            <a:endParaRPr lang="en-US"/>
          </a:p>
        </p:txBody>
      </p:sp>
      <p:pic>
        <p:nvPicPr>
          <p:cNvPr id="17412" name="Picture 4" descr="25-07bc_ThyroidGland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4" b="18823"/>
          <a:stretch>
            <a:fillRect/>
          </a:stretch>
        </p:blipFill>
        <p:spPr bwMode="auto">
          <a:xfrm>
            <a:off x="1066800" y="2863850"/>
            <a:ext cx="75438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0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96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54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75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276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73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100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7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229600" cy="1143000"/>
          </a:xfrm>
        </p:spPr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7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10000"/>
                </a:solidFill>
                <a:latin typeface="Arial"/>
              </a:rPr>
              <a:t>Thyroid </a:t>
            </a:r>
            <a:r>
              <a:rPr lang="en-US" b="1" dirty="0">
                <a:solidFill>
                  <a:srgbClr val="810000"/>
                </a:solidFill>
                <a:latin typeface="Arial"/>
              </a:rPr>
              <a:t>gland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2209800"/>
            <a:ext cx="495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810000"/>
                </a:solidFill>
                <a:latin typeface="Arial"/>
              </a:rPr>
              <a:t>THYROID GLAND</a:t>
            </a:r>
            <a:endParaRPr lang="en-US" sz="2400" b="1" dirty="0">
              <a:solidFill>
                <a:srgbClr val="810000"/>
              </a:solidFill>
              <a:latin typeface="Arial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Arial"/>
              </a:rPr>
              <a:t>Consists of two lobes located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on the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ventral surface of the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trachea.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Arial"/>
              </a:rPr>
              <a:t>Produces two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iodine-containing hormones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/>
              </a:rPr>
              <a:t>triiodothyronine</a:t>
            </a:r>
            <a:r>
              <a:rPr lang="en-US" sz="2800" dirty="0">
                <a:solidFill>
                  <a:srgbClr val="FF0000"/>
                </a:solidFill>
                <a:latin typeface="Arial"/>
              </a:rPr>
              <a:t> (T3)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"/>
              </a:rPr>
              <a:t>and </a:t>
            </a:r>
            <a:r>
              <a:rPr lang="en-US" sz="2800" dirty="0" err="1">
                <a:solidFill>
                  <a:srgbClr val="FF0000"/>
                </a:solidFill>
                <a:latin typeface="Arial"/>
              </a:rPr>
              <a:t>thyroxine</a:t>
            </a:r>
            <a:r>
              <a:rPr lang="en-US" sz="2800" dirty="0">
                <a:solidFill>
                  <a:srgbClr val="FF0000"/>
                </a:solidFill>
                <a:latin typeface="Arial"/>
              </a:rPr>
              <a:t> (T4)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68" y="2019300"/>
            <a:ext cx="28003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5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02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34387"/>
            <a:ext cx="838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Located in the neck, inferior to the larynx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The largest pure endocrine gland in the body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Has two lobes that </a:t>
            </a:r>
            <a:r>
              <a:rPr lang="en-US" sz="2800" dirty="0" smtClean="0"/>
              <a:t>are </a:t>
            </a:r>
            <a:r>
              <a:rPr lang="en-US" sz="2800" dirty="0"/>
              <a:t>subdivided into </a:t>
            </a:r>
            <a:r>
              <a:rPr lang="en-US" sz="2800" dirty="0" smtClean="0"/>
              <a:t>follicles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r>
              <a:rPr lang="en-US" sz="2800" dirty="0"/>
              <a:t>o </a:t>
            </a:r>
            <a:r>
              <a:rPr lang="en-US" sz="2800" dirty="0">
                <a:solidFill>
                  <a:srgbClr val="00B0F0"/>
                </a:solidFill>
              </a:rPr>
              <a:t>Follicle </a:t>
            </a:r>
            <a:r>
              <a:rPr lang="en-US" sz="2800" dirty="0"/>
              <a:t>walls are formed by cuboidal or squamous epithelial cells called follicle cells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Follicle cells produce </a:t>
            </a:r>
            <a:r>
              <a:rPr lang="en-US" sz="2800" dirty="0" smtClean="0">
                <a:solidFill>
                  <a:srgbClr val="FF0000"/>
                </a:solidFill>
              </a:rPr>
              <a:t>thyroglobulin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The central cavity of the follicle stores </a:t>
            </a:r>
            <a:r>
              <a:rPr lang="en-US" sz="2800" dirty="0" smtClean="0"/>
              <a:t>colloid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Colloid </a:t>
            </a:r>
            <a:r>
              <a:rPr lang="en-US" sz="2800" dirty="0"/>
              <a:t>= an amber, viscous glycoprotein consisting of thyroglobulin attached to iodine atoms</a:t>
            </a:r>
          </a:p>
          <a:p>
            <a:r>
              <a:rPr lang="pt-BR" sz="2800" dirty="0" smtClean="0"/>
              <a:t> </a:t>
            </a:r>
            <a:r>
              <a:rPr lang="pt-BR" sz="2800" dirty="0">
                <a:solidFill>
                  <a:srgbClr val="FF0000"/>
                </a:solidFill>
              </a:rPr>
              <a:t>Parafollicular cells (C cells)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Not apart of the follicle; produce </a:t>
            </a:r>
            <a:r>
              <a:rPr lang="en-US" sz="2800" dirty="0">
                <a:solidFill>
                  <a:srgbClr val="00B050"/>
                </a:solidFill>
              </a:rPr>
              <a:t>calcitonin</a:t>
            </a:r>
          </a:p>
        </p:txBody>
      </p:sp>
    </p:spTree>
    <p:extLst>
      <p:ext uri="{BB962C8B-B14F-4D97-AF65-F5344CB8AC3E}">
        <p14:creationId xmlns:p14="http://schemas.microsoft.com/office/powerpoint/2010/main" val="33611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Thyroid hormone is derived from the iodinated thyroglobulin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Thyroid hormone (TH)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Thyroxine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(T4) and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triiodothyronine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(T3)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T4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the major hormone secreted by thyroid follicles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nb-NO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600" dirty="0">
                <a:latin typeface="Times New Roman" pitchFamily="18" charset="0"/>
                <a:cs typeface="Times New Roman" pitchFamily="18" charset="0"/>
              </a:rPr>
              <a:t>T3 = formed at target tissues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Targets all tissues of the body except the adult brain, spleen, testes,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uterus, and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thyroid gland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itself.</a:t>
            </a:r>
          </a:p>
        </p:txBody>
      </p:sp>
    </p:spTree>
    <p:extLst>
      <p:ext uri="{BB962C8B-B14F-4D97-AF65-F5344CB8AC3E}">
        <p14:creationId xmlns:p14="http://schemas.microsoft.com/office/powerpoint/2010/main" val="3764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9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Stimulates enzymes involved glucose oxidation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Increase the basal metabolic rate and body heat production          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calorigenic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effect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Enhances protein synthesis and lipid breakdown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Maintains blood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pressure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Regulator of tissue growth and development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Critical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for normal skeletal and nervous system growth and development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and reproductive capabilities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438400" y="11468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4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yroid Gland: Hormones and Iodine            Metabolis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49" y="-1342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7400" y="4495800"/>
            <a:ext cx="312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Thyroid Follicle: Functional unit</a:t>
            </a:r>
          </a:p>
          <a:p>
            <a:r>
              <a:rPr lang="en-US" dirty="0"/>
              <a:t>of the thyroid gland</a:t>
            </a:r>
          </a:p>
          <a:p>
            <a:r>
              <a:rPr lang="en-US" dirty="0"/>
              <a:t>Normal thyroid gland</a:t>
            </a:r>
          </a:p>
          <a:p>
            <a:r>
              <a:rPr lang="en-US" dirty="0"/>
              <a:t>illustrating the</a:t>
            </a:r>
          </a:p>
          <a:p>
            <a:r>
              <a:rPr lang="en-US" dirty="0"/>
              <a:t>histologic structure,</a:t>
            </a:r>
          </a:p>
          <a:p>
            <a:r>
              <a:rPr lang="en-US" dirty="0"/>
              <a:t>including colloid-filled</a:t>
            </a:r>
          </a:p>
          <a:p>
            <a:r>
              <a:rPr lang="en-US" dirty="0"/>
              <a:t>(C) follicles of varying</a:t>
            </a:r>
          </a:p>
          <a:p>
            <a:r>
              <a:rPr lang="en-US" dirty="0"/>
              <a:t>size lined by cuboidal</a:t>
            </a:r>
          </a:p>
          <a:p>
            <a:r>
              <a:rPr lang="en-US" dirty="0"/>
              <a:t>follicular cells</a:t>
            </a:r>
          </a:p>
        </p:txBody>
      </p:sp>
    </p:spTree>
    <p:extLst>
      <p:ext uri="{BB962C8B-B14F-4D97-AF65-F5344CB8AC3E}">
        <p14:creationId xmlns:p14="http://schemas.microsoft.com/office/powerpoint/2010/main" val="317212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70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10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623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572</TotalTime>
  <Words>300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THYROID GLAND-part 1</vt:lpstr>
      <vt:lpstr>Thyroid gland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naradra</dc:creator>
  <cp:lastModifiedBy>naradra</cp:lastModifiedBy>
  <cp:revision>53</cp:revision>
  <dcterms:created xsi:type="dcterms:W3CDTF">2006-08-16T00:00:00Z</dcterms:created>
  <dcterms:modified xsi:type="dcterms:W3CDTF">2020-10-18T16:27:05Z</dcterms:modified>
</cp:coreProperties>
</file>