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88" r:id="rId2"/>
    <p:sldId id="285" r:id="rId3"/>
    <p:sldId id="286" r:id="rId4"/>
    <p:sldId id="287" r:id="rId5"/>
    <p:sldId id="288" r:id="rId6"/>
    <p:sldId id="289" r:id="rId7"/>
    <p:sldId id="290" r:id="rId8"/>
    <p:sldId id="359" r:id="rId9"/>
    <p:sldId id="360" r:id="rId10"/>
    <p:sldId id="362" r:id="rId11"/>
    <p:sldId id="363" r:id="rId12"/>
    <p:sldId id="334" r:id="rId13"/>
    <p:sldId id="335" r:id="rId14"/>
    <p:sldId id="336" r:id="rId15"/>
    <p:sldId id="263" r:id="rId16"/>
    <p:sldId id="358" r:id="rId17"/>
    <p:sldId id="357" r:id="rId18"/>
    <p:sldId id="275" r:id="rId19"/>
    <p:sldId id="266" r:id="rId20"/>
    <p:sldId id="267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56" r:id="rId30"/>
    <p:sldId id="3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8078" autoAdjust="0"/>
  </p:normalViewPr>
  <p:slideViewPr>
    <p:cSldViewPr>
      <p:cViewPr varScale="1">
        <p:scale>
          <a:sx n="64" d="100"/>
          <a:sy n="64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4676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THYROID GLAND –part 2</a:t>
            </a:r>
            <a:br>
              <a:rPr lang="en-US" b="1" dirty="0" smtClean="0"/>
            </a:br>
            <a:r>
              <a:rPr lang="en-US" dirty="0" smtClean="0"/>
              <a:t>functions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562600"/>
            <a:ext cx="4953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DR. SHEETAL  JAIN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28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0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3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40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199"/>
            <a:ext cx="89916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11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smtClean="0"/>
              <a:t>An example of a feedback loop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certain item in the blood decreases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certain area of the brain senses this decrease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certain hormone is released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This hormone stimulates the release of another hormone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This other hormone stimulates the release of  the hormone which was sensed to be decreased in the first place, causing it to be increased to desired level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843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41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Thyroxine (thyroid hormone)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Hypothalamus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TRF from the hypothalamus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TSH from anterior pituitary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Thyroxine from the thyroid (TSH has caused cleavage of thryroglobulin into thyroxine)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7F612-B67D-4E52-BBAF-4D5CED302053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885950" y="11430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generic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876800" y="1179513"/>
            <a:ext cx="389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particular example: thyroid hormone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70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7763"/>
            <a:ext cx="8534399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8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59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Some Effects of Thyroid Hormone</a:t>
            </a:r>
            <a:br>
              <a:rPr lang="en-US" sz="3600" smtClean="0"/>
            </a:br>
            <a:r>
              <a:rPr lang="en-US" sz="3200" smtClean="0"/>
              <a:t>(Thyroxine)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Increases the basal metabolic rate</a:t>
            </a:r>
          </a:p>
          <a:p>
            <a:pPr lvl="1" eaLnBrk="1" hangingPunct="1"/>
            <a:r>
              <a:rPr lang="en-US" sz="2400" smtClean="0"/>
              <a:t>The rate at which the body uses oxygen to transform nutrients (carbohydrates, fats and proteins) into energy</a:t>
            </a:r>
          </a:p>
          <a:p>
            <a:pPr eaLnBrk="1" hangingPunct="1"/>
            <a:r>
              <a:rPr lang="en-US" sz="2800" smtClean="0"/>
              <a:t>Affects many target cells throughout the body; some effects are</a:t>
            </a:r>
          </a:p>
          <a:p>
            <a:pPr lvl="1" eaLnBrk="1" hangingPunct="1"/>
            <a:r>
              <a:rPr lang="en-US" sz="2400" smtClean="0"/>
              <a:t>Protein synthesis</a:t>
            </a:r>
          </a:p>
          <a:p>
            <a:pPr lvl="1" eaLnBrk="1" hangingPunct="1"/>
            <a:r>
              <a:rPr lang="en-US" sz="2400" smtClean="0"/>
              <a:t>Bone growth</a:t>
            </a:r>
          </a:p>
          <a:p>
            <a:pPr lvl="1" eaLnBrk="1" hangingPunct="1"/>
            <a:r>
              <a:rPr lang="en-US" sz="2400" smtClean="0"/>
              <a:t>Neuronal maturation</a:t>
            </a:r>
          </a:p>
          <a:p>
            <a:pPr lvl="1" eaLnBrk="1" hangingPunct="1"/>
            <a:r>
              <a:rPr lang="en-US" sz="2400" smtClean="0"/>
              <a:t>Cell differentiation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166E4E-13E5-4D99-A809-8ED89DDA839A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6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Effects of Calcitonin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Secreted from thyroid parafollicular  (C) cells when blood calcium levels are high</a:t>
            </a:r>
          </a:p>
          <a:p>
            <a:pPr eaLnBrk="1" hangingPunct="1"/>
            <a:r>
              <a:rPr lang="en-US" smtClean="0"/>
              <a:t>Calcitonin lowers Ca++ by slowing the calcium-releasing activity of osteoclasts in bone and increasing calcium secretion by the kidney</a:t>
            </a:r>
          </a:p>
          <a:p>
            <a:pPr eaLnBrk="1" hangingPunct="1"/>
            <a:r>
              <a:rPr lang="en-US" smtClean="0"/>
              <a:t>Acts mostly during childhood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6DE58-73BD-4EFA-9CF1-111D5D568C98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8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80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6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69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5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4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73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1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4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0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80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9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7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2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2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6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7526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3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</TotalTime>
  <Words>204</Words>
  <Application>Microsoft Office PowerPoint</Application>
  <PresentationFormat>On-screen Show 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THYROID GLAND –part 2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STORAGE</vt:lpstr>
      <vt:lpstr>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 of a feedback loop</vt:lpstr>
      <vt:lpstr>PowerPoint Presentation</vt:lpstr>
      <vt:lpstr>PowerPoint Presentation</vt:lpstr>
      <vt:lpstr>PowerPoint Presentation</vt:lpstr>
      <vt:lpstr>Some Effects of Thyroid Hormone (Thyroxine)</vt:lpstr>
      <vt:lpstr>The Effects of Calcitonin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56</cp:revision>
  <dcterms:created xsi:type="dcterms:W3CDTF">2006-08-16T00:00:00Z</dcterms:created>
  <dcterms:modified xsi:type="dcterms:W3CDTF">2020-10-18T17:26:00Z</dcterms:modified>
</cp:coreProperties>
</file>