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2" r:id="rId1"/>
  </p:sldMasterIdLst>
  <p:sldIdLst>
    <p:sldId id="389" r:id="rId2"/>
    <p:sldId id="356" r:id="rId3"/>
    <p:sldId id="307" r:id="rId4"/>
    <p:sldId id="314" r:id="rId5"/>
    <p:sldId id="311" r:id="rId6"/>
    <p:sldId id="321" r:id="rId7"/>
    <p:sldId id="312" r:id="rId8"/>
    <p:sldId id="310" r:id="rId9"/>
    <p:sldId id="302" r:id="rId10"/>
    <p:sldId id="303" r:id="rId11"/>
    <p:sldId id="304" r:id="rId12"/>
    <p:sldId id="276" r:id="rId13"/>
    <p:sldId id="277" r:id="rId14"/>
    <p:sldId id="278" r:id="rId15"/>
    <p:sldId id="279" r:id="rId16"/>
    <p:sldId id="365" r:id="rId17"/>
    <p:sldId id="366" r:id="rId18"/>
    <p:sldId id="367" r:id="rId19"/>
    <p:sldId id="368" r:id="rId20"/>
    <p:sldId id="369" r:id="rId21"/>
    <p:sldId id="370" r:id="rId22"/>
    <p:sldId id="371" r:id="rId23"/>
    <p:sldId id="372" r:id="rId24"/>
    <p:sldId id="373" r:id="rId25"/>
    <p:sldId id="374" r:id="rId26"/>
    <p:sldId id="375" r:id="rId27"/>
    <p:sldId id="376" r:id="rId28"/>
    <p:sldId id="377" r:id="rId29"/>
    <p:sldId id="378" r:id="rId30"/>
    <p:sldId id="379" r:id="rId31"/>
    <p:sldId id="380" r:id="rId32"/>
    <p:sldId id="381" r:id="rId33"/>
    <p:sldId id="382" r:id="rId34"/>
    <p:sldId id="383" r:id="rId35"/>
    <p:sldId id="384" r:id="rId36"/>
    <p:sldId id="385" r:id="rId37"/>
    <p:sldId id="386" r:id="rId38"/>
    <p:sldId id="387" r:id="rId39"/>
    <p:sldId id="340" r:id="rId40"/>
    <p:sldId id="390" r:id="rId4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12" autoAdjust="0"/>
    <p:restoredTop sz="88078" autoAdjust="0"/>
  </p:normalViewPr>
  <p:slideViewPr>
    <p:cSldViewPr>
      <p:cViewPr varScale="1">
        <p:scale>
          <a:sx n="64" d="100"/>
          <a:sy n="64" d="100"/>
        </p:scale>
        <p:origin x="-1512" y="-10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422030" y="1371600"/>
            <a:ext cx="8229600" cy="182880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smtClean="0"/>
              <a:t>Click to edit Master title style</a:t>
            </a:r>
            <a:endParaRPr kumimoji="0" lang="en-US"/>
          </a:p>
        </p:txBody>
      </p:sp>
      <p:sp>
        <p:nvSpPr>
          <p:cNvPr id="28" name="Date Placeholder 27"/>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0379012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extLst>
      <p:ext uri="{BB962C8B-B14F-4D97-AF65-F5344CB8AC3E}">
        <p14:creationId xmlns:p14="http://schemas.microsoft.com/office/powerpoint/2010/main" val="26543172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600200" y="609600"/>
            <a:ext cx="7086600" cy="182880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1600200" y="2507786"/>
            <a:ext cx="7086600" cy="1509712"/>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7924800" y="6416675"/>
            <a:ext cx="762000" cy="365125"/>
          </a:xfrm>
        </p:spPr>
        <p:txBody>
          <a:bodyPr/>
          <a:lstStyle/>
          <a:p>
            <a:fld id="{B6F15528-21DE-4FAA-801E-634DDDAF4B2B}"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600200"/>
            <a:ext cx="4038600" cy="4525963"/>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9600" cy="1143000"/>
          </a:xfrm>
        </p:spPr>
        <p:txBody>
          <a:bodyPr anchor="ctr"/>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535112"/>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535112"/>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362200"/>
            <a:ext cx="4040188"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362200"/>
            <a:ext cx="4041775" cy="3763963"/>
          </a:xfrm>
        </p:spPr>
        <p:txBody>
          <a:bodyPr/>
          <a:lstStyle>
            <a:lvl1pPr>
              <a:defRPr sz="24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524000"/>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273050"/>
            <a:ext cx="5111750" cy="5853113"/>
          </a:xfrm>
        </p:spPr>
        <p:txBody>
          <a:bodyPr/>
          <a:lstStyle>
            <a:lvl1pPr>
              <a:defRPr sz="2600"/>
            </a:lvl1pPr>
            <a:lvl2pPr>
              <a:defRPr sz="2400"/>
            </a:lvl2pPr>
            <a:lvl3pPr>
              <a:defRPr sz="22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smtClean="0">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828800" y="1166787"/>
            <a:ext cx="5486400" cy="530352"/>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10/18/2020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8229600" cy="470916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457200" y="6416675"/>
            <a:ext cx="2133600" cy="365125"/>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10/18/2020</a:t>
            </a:fld>
            <a:endParaRPr lang="en-US"/>
          </a:p>
        </p:txBody>
      </p:sp>
      <p:sp>
        <p:nvSpPr>
          <p:cNvPr id="3" name="Footer Placeholder 2"/>
          <p:cNvSpPr>
            <a:spLocks noGrp="1"/>
          </p:cNvSpPr>
          <p:nvPr>
            <p:ph type="ftr" sz="quarter" idx="3"/>
          </p:nvPr>
        </p:nvSpPr>
        <p:spPr>
          <a:xfrm>
            <a:off x="3124200" y="6416675"/>
            <a:ext cx="2895600" cy="365125"/>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7924800" y="6416675"/>
            <a:ext cx="762000" cy="365125"/>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60" r:id="rId12"/>
    <p:sldLayoutId id="2147483661" r:id="rId13"/>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609600"/>
            <a:ext cx="7467600" cy="1676400"/>
          </a:xfrm>
        </p:spPr>
        <p:txBody>
          <a:bodyPr>
            <a:normAutofit fontScale="90000"/>
          </a:bodyPr>
          <a:lstStyle/>
          <a:p>
            <a:r>
              <a:rPr lang="en-US" b="1" dirty="0" smtClean="0"/>
              <a:t>THYROID GLAND –part </a:t>
            </a:r>
            <a:r>
              <a:rPr lang="en-US" b="1" dirty="0" smtClean="0"/>
              <a:t>3</a:t>
            </a:r>
            <a:r>
              <a:rPr lang="en-US" b="1" dirty="0" smtClean="0"/>
              <a:t/>
            </a:r>
            <a:br>
              <a:rPr lang="en-US" b="1" dirty="0" smtClean="0"/>
            </a:br>
            <a:r>
              <a:rPr lang="en-US" b="1" dirty="0" smtClean="0"/>
              <a:t>disorders</a:t>
            </a:r>
            <a:endParaRPr lang="en-US" b="1" dirty="0"/>
          </a:p>
        </p:txBody>
      </p:sp>
      <p:sp>
        <p:nvSpPr>
          <p:cNvPr id="3" name="Subtitle 2"/>
          <p:cNvSpPr>
            <a:spLocks noGrp="1"/>
          </p:cNvSpPr>
          <p:nvPr>
            <p:ph type="subTitle" idx="1"/>
          </p:nvPr>
        </p:nvSpPr>
        <p:spPr>
          <a:xfrm>
            <a:off x="3962400" y="5562600"/>
            <a:ext cx="4953000" cy="838200"/>
          </a:xfrm>
        </p:spPr>
        <p:txBody>
          <a:bodyPr/>
          <a:lstStyle/>
          <a:p>
            <a:r>
              <a:rPr lang="en-US" b="1" dirty="0" smtClean="0">
                <a:solidFill>
                  <a:srgbClr val="C00000"/>
                </a:solidFill>
              </a:rPr>
              <a:t>DR. SHEETAL  JAIN</a:t>
            </a:r>
            <a:endParaRPr lang="en-US" b="1" dirty="0">
              <a:solidFill>
                <a:srgbClr val="C00000"/>
              </a:solidFill>
            </a:endParaRPr>
          </a:p>
        </p:txBody>
      </p:sp>
    </p:spTree>
    <p:extLst>
      <p:ext uri="{BB962C8B-B14F-4D97-AF65-F5344CB8AC3E}">
        <p14:creationId xmlns:p14="http://schemas.microsoft.com/office/powerpoint/2010/main" val="6884403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Grave’s Disease</a:t>
            </a:r>
            <a:br>
              <a:rPr lang="en-US" b="1" dirty="0"/>
            </a:br>
            <a:endParaRPr lang="en-US" b="1" dirty="0"/>
          </a:p>
        </p:txBody>
      </p:sp>
      <p:sp>
        <p:nvSpPr>
          <p:cNvPr id="3" name="Rectangle 2"/>
          <p:cNvSpPr/>
          <p:nvPr/>
        </p:nvSpPr>
        <p:spPr>
          <a:xfrm>
            <a:off x="76200" y="1443841"/>
            <a:ext cx="8991600" cy="4401205"/>
          </a:xfrm>
          <a:prstGeom prst="rect">
            <a:avLst/>
          </a:prstGeom>
        </p:spPr>
        <p:txBody>
          <a:bodyPr wrap="square">
            <a:spAutoFit/>
          </a:bodyPr>
          <a:lstStyle/>
          <a:p>
            <a:r>
              <a:rPr lang="en-US" sz="2800" dirty="0" smtClean="0"/>
              <a:t>Grave’s </a:t>
            </a:r>
            <a:r>
              <a:rPr lang="en-US" sz="2800" dirty="0"/>
              <a:t>disease is the most common cause of </a:t>
            </a:r>
            <a:r>
              <a:rPr lang="en-US" sz="2800" b="1" dirty="0">
                <a:solidFill>
                  <a:srgbClr val="FFC000"/>
                </a:solidFill>
              </a:rPr>
              <a:t>hyperthyroidism</a:t>
            </a:r>
            <a:r>
              <a:rPr lang="en-US" sz="2800" dirty="0">
                <a:solidFill>
                  <a:srgbClr val="FFC000"/>
                </a:solidFill>
              </a:rPr>
              <a:t> </a:t>
            </a:r>
            <a:r>
              <a:rPr lang="en-US" sz="2800" dirty="0"/>
              <a:t>and is the foil of Hashimoto’s disease in that it arises from the patient’s immune system attacking its own thyroid gland. In this case, it will lead it to make more thyroid hormone than normal. The resulting </a:t>
            </a:r>
            <a:r>
              <a:rPr lang="en-US" sz="2800" dirty="0" smtClean="0">
                <a:solidFill>
                  <a:srgbClr val="FF0000"/>
                </a:solidFill>
              </a:rPr>
              <a:t>symptoms may include anxiety, fatigue, hand tremors, excessive sweating, trouble sleeping, diarrhea, goiter, and bulging eyes or vision impairment.</a:t>
            </a:r>
            <a:r>
              <a:rPr lang="en-US" sz="2800" dirty="0" smtClean="0"/>
              <a:t> </a:t>
            </a:r>
            <a:r>
              <a:rPr lang="en-US" sz="2800" dirty="0"/>
              <a:t>This condition will be treated with beta blockers that will slow the heart rate, as well as anxiety and anti-thyroid medications along with radioactive iodine.</a:t>
            </a:r>
          </a:p>
        </p:txBody>
      </p:sp>
    </p:spTree>
    <p:extLst>
      <p:ext uri="{BB962C8B-B14F-4D97-AF65-F5344CB8AC3E}">
        <p14:creationId xmlns:p14="http://schemas.microsoft.com/office/powerpoint/2010/main" val="26053630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a:t>Thyroid Nodules</a:t>
            </a:r>
            <a:br>
              <a:rPr lang="en-US"/>
            </a:br>
            <a:endParaRPr lang="en-US"/>
          </a:p>
        </p:txBody>
      </p:sp>
      <p:sp>
        <p:nvSpPr>
          <p:cNvPr id="3" name="Rectangle 2"/>
          <p:cNvSpPr/>
          <p:nvPr/>
        </p:nvSpPr>
        <p:spPr>
          <a:xfrm>
            <a:off x="228600" y="2136339"/>
            <a:ext cx="8763000" cy="2677656"/>
          </a:xfrm>
          <a:prstGeom prst="rect">
            <a:avLst/>
          </a:prstGeom>
        </p:spPr>
        <p:txBody>
          <a:bodyPr wrap="square">
            <a:spAutoFit/>
          </a:bodyPr>
          <a:lstStyle/>
          <a:p>
            <a:pPr algn="just"/>
            <a:r>
              <a:rPr lang="en-US" sz="2800" dirty="0" smtClean="0"/>
              <a:t>Lastly</a:t>
            </a:r>
            <a:r>
              <a:rPr lang="en-US" sz="2800" dirty="0"/>
              <a:t>, </a:t>
            </a:r>
            <a:r>
              <a:rPr lang="en-US" sz="2800" i="1" dirty="0"/>
              <a:t>thyroid nodules</a:t>
            </a:r>
            <a:r>
              <a:rPr lang="en-US" sz="2800" dirty="0"/>
              <a:t> are growths that form on the thyroid gland and may result from either Hashimoto’s disease or a lack of iodine. </a:t>
            </a:r>
            <a:r>
              <a:rPr lang="en-US" sz="2800" b="1" dirty="0"/>
              <a:t>The nodules are mostly benign but can also become cancerous.</a:t>
            </a:r>
            <a:r>
              <a:rPr lang="en-US" sz="2800" dirty="0"/>
              <a:t> The many </a:t>
            </a:r>
            <a:r>
              <a:rPr lang="en-US" sz="2800" dirty="0">
                <a:solidFill>
                  <a:srgbClr val="FF0000"/>
                </a:solidFill>
              </a:rPr>
              <a:t>signs it displays may include a high heart rate, nervousness, tremors, weight loss, and a big appetite.</a:t>
            </a:r>
          </a:p>
        </p:txBody>
      </p:sp>
    </p:spTree>
    <p:extLst>
      <p:ext uri="{BB962C8B-B14F-4D97-AF65-F5344CB8AC3E}">
        <p14:creationId xmlns:p14="http://schemas.microsoft.com/office/powerpoint/2010/main" val="7022354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7423242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7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6584974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828675"/>
            <a:ext cx="89916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0772402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04900" y="828675"/>
            <a:ext cx="6934200" cy="5200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3556256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392403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155963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0773032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612768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671454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8717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529516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035566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04904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6129291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6542799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2355838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108488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3496685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795548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latin typeface="Times New Roman"/>
              </a:rPr>
              <a:t>HORMONAL DYSFUNCTIONS:</a:t>
            </a:r>
            <a:br>
              <a:rPr lang="en-US" dirty="0">
                <a:latin typeface="Times New Roman"/>
              </a:rPr>
            </a:br>
            <a:endParaRPr lang="en-US" dirty="0"/>
          </a:p>
        </p:txBody>
      </p:sp>
      <p:sp>
        <p:nvSpPr>
          <p:cNvPr id="3" name="Rectangle 2"/>
          <p:cNvSpPr/>
          <p:nvPr/>
        </p:nvSpPr>
        <p:spPr>
          <a:xfrm>
            <a:off x="0" y="1066800"/>
            <a:ext cx="9144000" cy="3539430"/>
          </a:xfrm>
          <a:prstGeom prst="rect">
            <a:avLst/>
          </a:prstGeom>
        </p:spPr>
        <p:txBody>
          <a:bodyPr wrap="square">
            <a:spAutoFit/>
          </a:bodyPr>
          <a:lstStyle/>
          <a:p>
            <a:r>
              <a:rPr lang="en-US" sz="2800" dirty="0" smtClean="0">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Hypersecretion</a:t>
            </a:r>
            <a:r>
              <a:rPr lang="en-US" sz="2800" dirty="0">
                <a:latin typeface="Times New Roman" pitchFamily="18" charset="0"/>
                <a:cs typeface="Times New Roman" pitchFamily="18" charset="0"/>
              </a:rPr>
              <a:t> = </a:t>
            </a:r>
            <a:r>
              <a:rPr lang="en-US" sz="2800" b="1" dirty="0">
                <a:latin typeface="Times New Roman" pitchFamily="18" charset="0"/>
                <a:cs typeface="Times New Roman" pitchFamily="18" charset="0"/>
              </a:rPr>
              <a:t>Grave’s </a:t>
            </a:r>
            <a:r>
              <a:rPr lang="en-US" sz="2800" b="1" dirty="0" smtClean="0">
                <a:latin typeface="Times New Roman" pitchFamily="18" charset="0"/>
                <a:cs typeface="Times New Roman" pitchFamily="18" charset="0"/>
              </a:rPr>
              <a:t>disease</a:t>
            </a:r>
          </a:p>
          <a:p>
            <a:endParaRPr lang="en-US" sz="2800" b="1" dirty="0">
              <a:latin typeface="Times New Roman" pitchFamily="18" charset="0"/>
              <a:cs typeface="Times New Roman" pitchFamily="18" charset="0"/>
            </a:endParaRPr>
          </a:p>
          <a:p>
            <a:r>
              <a:rPr lang="en-US" sz="2800" dirty="0">
                <a:latin typeface="Times New Roman" pitchFamily="18" charset="0"/>
                <a:cs typeface="Times New Roman" pitchFamily="18" charset="0"/>
              </a:rPr>
              <a:t> Elevated metabolic rate, sweating, rapid, irregular heartbeat,</a:t>
            </a:r>
          </a:p>
          <a:p>
            <a:r>
              <a:rPr lang="en-US" sz="2800" dirty="0">
                <a:latin typeface="Times New Roman" pitchFamily="18" charset="0"/>
                <a:cs typeface="Times New Roman" pitchFamily="18" charset="0"/>
              </a:rPr>
              <a:t>nervousness, weight loss despite adequate food intake, and</a:t>
            </a:r>
          </a:p>
          <a:p>
            <a:r>
              <a:rPr lang="en-US" sz="2800" b="1" dirty="0" err="1">
                <a:latin typeface="Times New Roman" pitchFamily="18" charset="0"/>
                <a:cs typeface="Times New Roman" pitchFamily="18" charset="0"/>
              </a:rPr>
              <a:t>exopthalmo</a:t>
            </a:r>
            <a:r>
              <a:rPr lang="en-US" sz="2800" dirty="0" err="1">
                <a:latin typeface="Times New Roman" pitchFamily="18" charset="0"/>
                <a:cs typeface="Times New Roman" pitchFamily="18" charset="0"/>
              </a:rPr>
              <a:t>s</a:t>
            </a:r>
            <a:r>
              <a:rPr lang="en-US" sz="2800" dirty="0">
                <a:latin typeface="Times New Roman" pitchFamily="18" charset="0"/>
                <a:cs typeface="Times New Roman" pitchFamily="18" charset="0"/>
              </a:rPr>
              <a:t> (protrusion of the eyeballs</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p>
            <a:r>
              <a:rPr lang="en-US" sz="2800" dirty="0">
                <a:latin typeface="Times New Roman" pitchFamily="18" charset="0"/>
                <a:cs typeface="Times New Roman" pitchFamily="18" charset="0"/>
              </a:rPr>
              <a:t> Corrected by removal of thyroid gland or ingestion of </a:t>
            </a:r>
            <a:r>
              <a:rPr lang="en-US" sz="2800" dirty="0" smtClean="0">
                <a:latin typeface="Times New Roman" pitchFamily="18" charset="0"/>
                <a:cs typeface="Times New Roman" pitchFamily="18" charset="0"/>
              </a:rPr>
              <a:t>radioactive iodine </a:t>
            </a:r>
            <a:r>
              <a:rPr lang="en-US" sz="2800" dirty="0">
                <a:latin typeface="Times New Roman" pitchFamily="18" charset="0"/>
                <a:cs typeface="Times New Roman" pitchFamily="18" charset="0"/>
              </a:rPr>
              <a:t>to destroy the most active </a:t>
            </a:r>
            <a:r>
              <a:rPr lang="en-US" sz="2800" dirty="0" smtClean="0">
                <a:latin typeface="Times New Roman" pitchFamily="18" charset="0"/>
                <a:cs typeface="Times New Roman" pitchFamily="18" charset="0"/>
              </a:rPr>
              <a:t>thyroid cells.</a:t>
            </a:r>
          </a:p>
        </p:txBody>
      </p:sp>
    </p:spTree>
    <p:extLst>
      <p:ext uri="{BB962C8B-B14F-4D97-AF65-F5344CB8AC3E}">
        <p14:creationId xmlns:p14="http://schemas.microsoft.com/office/powerpoint/2010/main" val="326607970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5579633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79711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831305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2968227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53388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2176941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264852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204677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33525" y="1147763"/>
            <a:ext cx="607695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790165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rgbClr val="FF0000"/>
                </a:solidFill>
              </a:rPr>
              <a:t>DISORDER</a:t>
            </a:r>
            <a:endParaRPr lang="en-US" b="1" dirty="0">
              <a:solidFill>
                <a:srgbClr val="FF0000"/>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676400"/>
            <a:ext cx="9144000" cy="4562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964059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HYPOSECRETION</a:t>
            </a:r>
            <a:endParaRPr lang="en-US" dirty="0"/>
          </a:p>
        </p:txBody>
      </p:sp>
      <p:sp>
        <p:nvSpPr>
          <p:cNvPr id="3" name="Rectangle 2"/>
          <p:cNvSpPr/>
          <p:nvPr/>
        </p:nvSpPr>
        <p:spPr>
          <a:xfrm>
            <a:off x="304800" y="2551837"/>
            <a:ext cx="8839200" cy="5078313"/>
          </a:xfrm>
          <a:prstGeom prst="rect">
            <a:avLst/>
          </a:prstGeom>
        </p:spPr>
        <p:txBody>
          <a:bodyPr wrap="square">
            <a:spAutoFit/>
          </a:bodyPr>
          <a:lstStyle/>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p:txBody>
      </p:sp>
      <p:sp>
        <p:nvSpPr>
          <p:cNvPr id="4" name="Rectangle 3"/>
          <p:cNvSpPr/>
          <p:nvPr/>
        </p:nvSpPr>
        <p:spPr>
          <a:xfrm>
            <a:off x="94938" y="1371600"/>
            <a:ext cx="8915400" cy="4524315"/>
          </a:xfrm>
          <a:prstGeom prst="rect">
            <a:avLst/>
          </a:prstGeom>
        </p:spPr>
        <p:txBody>
          <a:bodyPr wrap="square">
            <a:spAutoFit/>
          </a:bodyPr>
          <a:lstStyle/>
          <a:p>
            <a:pPr algn="just"/>
            <a:r>
              <a:rPr lang="en-US" sz="3200" dirty="0" err="1">
                <a:solidFill>
                  <a:schemeClr val="tx2">
                    <a:lumMod val="60000"/>
                    <a:lumOff val="40000"/>
                  </a:schemeClr>
                </a:solidFill>
              </a:rPr>
              <a:t>Hyposecretion</a:t>
            </a:r>
            <a:endParaRPr lang="en-US" sz="3200" dirty="0">
              <a:solidFill>
                <a:schemeClr val="tx2">
                  <a:lumMod val="60000"/>
                  <a:lumOff val="40000"/>
                </a:schemeClr>
              </a:solidFill>
            </a:endParaRPr>
          </a:p>
          <a:p>
            <a:pPr algn="just"/>
            <a:r>
              <a:rPr lang="en-US" sz="3200" dirty="0" smtClean="0">
                <a:solidFill>
                  <a:schemeClr val="accent6">
                    <a:lumMod val="75000"/>
                  </a:schemeClr>
                </a:solidFill>
              </a:rPr>
              <a:t>In </a:t>
            </a:r>
            <a:r>
              <a:rPr lang="en-US" sz="3200" dirty="0">
                <a:solidFill>
                  <a:schemeClr val="accent6">
                    <a:lumMod val="75000"/>
                  </a:schemeClr>
                </a:solidFill>
              </a:rPr>
              <a:t>infants </a:t>
            </a:r>
            <a:r>
              <a:rPr lang="en-US" sz="3200" dirty="0"/>
              <a:t>= </a:t>
            </a:r>
            <a:r>
              <a:rPr lang="en-US" sz="3200" b="1" dirty="0">
                <a:solidFill>
                  <a:srgbClr val="FF0000"/>
                </a:solidFill>
              </a:rPr>
              <a:t>cretinism</a:t>
            </a:r>
          </a:p>
          <a:p>
            <a:pPr algn="just"/>
            <a:r>
              <a:rPr lang="en-US" sz="3200" dirty="0"/>
              <a:t>o Mental retardation</a:t>
            </a:r>
          </a:p>
          <a:p>
            <a:pPr algn="just"/>
            <a:r>
              <a:rPr lang="en-US" sz="3200" dirty="0"/>
              <a:t>o Short, disproportionately sized </a:t>
            </a:r>
            <a:r>
              <a:rPr lang="en-US" sz="3200" dirty="0" smtClean="0"/>
              <a:t>body Thick </a:t>
            </a:r>
            <a:r>
              <a:rPr lang="en-US" sz="3200" dirty="0"/>
              <a:t>tongue and neck</a:t>
            </a:r>
          </a:p>
          <a:p>
            <a:pPr algn="just"/>
            <a:r>
              <a:rPr lang="en-US" sz="3200" dirty="0"/>
              <a:t>o Due to a genetic deficiency of the fetal thyroid gland or </a:t>
            </a:r>
            <a:r>
              <a:rPr lang="en-US" sz="3200" dirty="0" smtClean="0"/>
              <a:t>a maternal </a:t>
            </a:r>
            <a:r>
              <a:rPr lang="en-US" sz="3200" dirty="0"/>
              <a:t>deficiency of dietary iodine</a:t>
            </a:r>
          </a:p>
          <a:p>
            <a:pPr algn="just"/>
            <a:r>
              <a:rPr lang="en-US" sz="3200" dirty="0"/>
              <a:t>o Reversible, with early detection</a:t>
            </a:r>
          </a:p>
          <a:p>
            <a:pPr algn="just"/>
            <a:r>
              <a:rPr lang="en-US" sz="3200" dirty="0"/>
              <a:t>o Developmental abnormalities are irreversible</a:t>
            </a:r>
          </a:p>
        </p:txBody>
      </p:sp>
    </p:spTree>
    <p:extLst>
      <p:ext uri="{BB962C8B-B14F-4D97-AF65-F5344CB8AC3E}">
        <p14:creationId xmlns:p14="http://schemas.microsoft.com/office/powerpoint/2010/main" val="135832880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2590800"/>
            <a:ext cx="8229600" cy="1143000"/>
          </a:xfrm>
        </p:spPr>
        <p:txBody>
          <a:bodyPr>
            <a:normAutofit/>
          </a:bodyPr>
          <a:lstStyle/>
          <a:p>
            <a:r>
              <a:rPr lang="en-US" sz="6000" dirty="0" smtClean="0"/>
              <a:t>THANKS</a:t>
            </a:r>
            <a:endParaRPr lang="en-US" sz="6000" dirty="0"/>
          </a:p>
        </p:txBody>
      </p:sp>
    </p:spTree>
    <p:extLst>
      <p:ext uri="{BB962C8B-B14F-4D97-AF65-F5344CB8AC3E}">
        <p14:creationId xmlns:p14="http://schemas.microsoft.com/office/powerpoint/2010/main" val="17873755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334962"/>
          </a:xfrm>
        </p:spPr>
        <p:txBody>
          <a:bodyPr>
            <a:normAutofit fontScale="90000"/>
          </a:bodyPr>
          <a:lstStyle/>
          <a:p>
            <a:r>
              <a:rPr lang="en-US" dirty="0" smtClean="0"/>
              <a:t>HYPOSERETION</a:t>
            </a:r>
            <a:endParaRPr lang="en-US" dirty="0"/>
          </a:p>
        </p:txBody>
      </p:sp>
      <p:sp>
        <p:nvSpPr>
          <p:cNvPr id="3" name="Rectangle 2"/>
          <p:cNvSpPr/>
          <p:nvPr/>
        </p:nvSpPr>
        <p:spPr>
          <a:xfrm>
            <a:off x="685800" y="880092"/>
            <a:ext cx="8001000" cy="4339650"/>
          </a:xfrm>
          <a:prstGeom prst="rect">
            <a:avLst/>
          </a:prstGeom>
        </p:spPr>
        <p:txBody>
          <a:bodyPr wrap="square">
            <a:spAutoFit/>
          </a:bodyPr>
          <a:lstStyle/>
          <a:p>
            <a:pPr algn="just"/>
            <a:r>
              <a:rPr lang="en-US" sz="3600" b="1" dirty="0" smtClean="0">
                <a:solidFill>
                  <a:schemeClr val="accent4">
                    <a:lumMod val="60000"/>
                    <a:lumOff val="40000"/>
                  </a:schemeClr>
                </a:solidFill>
              </a:rPr>
              <a:t>In </a:t>
            </a:r>
            <a:r>
              <a:rPr lang="en-US" sz="3600" b="1" dirty="0">
                <a:solidFill>
                  <a:schemeClr val="accent4">
                    <a:lumMod val="60000"/>
                    <a:lumOff val="40000"/>
                  </a:schemeClr>
                </a:solidFill>
              </a:rPr>
              <a:t>adults = myxedema</a:t>
            </a:r>
          </a:p>
          <a:p>
            <a:pPr algn="just"/>
            <a:r>
              <a:rPr lang="en-US" sz="2400" dirty="0"/>
              <a:t>o Low metabolic rate</a:t>
            </a:r>
          </a:p>
          <a:p>
            <a:pPr algn="just"/>
            <a:r>
              <a:rPr lang="en-US" sz="2400" dirty="0"/>
              <a:t>o Chills and constipation</a:t>
            </a:r>
          </a:p>
          <a:p>
            <a:pPr algn="just"/>
            <a:r>
              <a:rPr lang="en-US" sz="2400" dirty="0"/>
              <a:t>o Thick, dry skin and puffy eyes</a:t>
            </a:r>
          </a:p>
          <a:p>
            <a:pPr algn="just"/>
            <a:r>
              <a:rPr lang="en-US" sz="2400" dirty="0"/>
              <a:t>o Edema</a:t>
            </a:r>
          </a:p>
          <a:p>
            <a:pPr algn="just"/>
            <a:r>
              <a:rPr lang="en-US" sz="2400" dirty="0"/>
              <a:t>o Lethargy and mental sluggishness (not retardation)</a:t>
            </a:r>
          </a:p>
          <a:p>
            <a:pPr algn="just"/>
            <a:r>
              <a:rPr lang="en-US" sz="2400" dirty="0"/>
              <a:t>o Results from lack of iodine</a:t>
            </a:r>
          </a:p>
          <a:p>
            <a:pPr algn="just"/>
            <a:r>
              <a:rPr lang="en-US" sz="2400" dirty="0"/>
              <a:t>o Enlargement and protrusion of thyroid gland = endemic</a:t>
            </a:r>
          </a:p>
          <a:p>
            <a:pPr algn="just"/>
            <a:r>
              <a:rPr lang="en-US" sz="2400" b="1" dirty="0"/>
              <a:t>G</a:t>
            </a:r>
            <a:r>
              <a:rPr lang="en-US" sz="2400" b="1" dirty="0" smtClean="0"/>
              <a:t>oiter</a:t>
            </a:r>
            <a:endParaRPr lang="en-US" sz="2400" b="1" dirty="0"/>
          </a:p>
          <a:p>
            <a:pPr algn="just"/>
            <a:r>
              <a:rPr lang="en-US" sz="2400" dirty="0" smtClean="0"/>
              <a:t> </a:t>
            </a:r>
            <a:r>
              <a:rPr lang="en-US" sz="2400" dirty="0"/>
              <a:t>Colloid production normal; can’t iodinate it or make</a:t>
            </a:r>
          </a:p>
          <a:p>
            <a:pPr algn="just"/>
            <a:r>
              <a:rPr lang="en-US" sz="2400" dirty="0"/>
              <a:t>functional TH</a:t>
            </a:r>
          </a:p>
        </p:txBody>
      </p:sp>
    </p:spTree>
    <p:extLst>
      <p:ext uri="{BB962C8B-B14F-4D97-AF65-F5344CB8AC3E}">
        <p14:creationId xmlns:p14="http://schemas.microsoft.com/office/powerpoint/2010/main" val="1850214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753600" cy="7315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81157695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B050"/>
                </a:solidFill>
              </a:rPr>
              <a:t>CALCITONIN</a:t>
            </a:r>
            <a:endParaRPr lang="en-US" dirty="0">
              <a:solidFill>
                <a:srgbClr val="00B050"/>
              </a:solidFill>
            </a:endParaRPr>
          </a:p>
        </p:txBody>
      </p:sp>
      <p:sp>
        <p:nvSpPr>
          <p:cNvPr id="3" name="Rectangle 2"/>
          <p:cNvSpPr/>
          <p:nvPr/>
        </p:nvSpPr>
        <p:spPr>
          <a:xfrm>
            <a:off x="152400" y="1310391"/>
            <a:ext cx="8839200" cy="4893647"/>
          </a:xfrm>
          <a:prstGeom prst="rect">
            <a:avLst/>
          </a:prstGeom>
        </p:spPr>
        <p:txBody>
          <a:bodyPr wrap="square">
            <a:spAutoFit/>
          </a:bodyPr>
          <a:lstStyle/>
          <a:p>
            <a:pPr algn="just"/>
            <a:r>
              <a:rPr lang="en-US" sz="2400" b="1" dirty="0">
                <a:solidFill>
                  <a:srgbClr val="00B050"/>
                </a:solidFill>
              </a:rPr>
              <a:t>Calcitonin</a:t>
            </a:r>
            <a:r>
              <a:rPr lang="en-US" sz="2400" dirty="0"/>
              <a:t> – </a:t>
            </a:r>
            <a:r>
              <a:rPr lang="en-US" sz="2400" b="1" dirty="0"/>
              <a:t>lowers blood Ca2</a:t>
            </a:r>
            <a:r>
              <a:rPr lang="en-US" sz="2400" dirty="0"/>
              <a:t>+ concentration levels</a:t>
            </a:r>
          </a:p>
          <a:p>
            <a:pPr algn="just"/>
            <a:r>
              <a:rPr lang="en-US" sz="2400" dirty="0"/>
              <a:t>o Produced by the </a:t>
            </a:r>
            <a:r>
              <a:rPr lang="en-US" sz="2400" dirty="0" err="1"/>
              <a:t>parafollicular</a:t>
            </a:r>
            <a:r>
              <a:rPr lang="en-US" sz="2400" dirty="0"/>
              <a:t> cells (or C cells)</a:t>
            </a:r>
          </a:p>
          <a:p>
            <a:pPr algn="just"/>
            <a:r>
              <a:rPr lang="en-US" sz="2400" dirty="0"/>
              <a:t>o Direct antagonist of parathyroid hormone</a:t>
            </a:r>
          </a:p>
          <a:p>
            <a:pPr algn="just"/>
            <a:r>
              <a:rPr lang="en-US" sz="2400" dirty="0"/>
              <a:t>o Targets the skeleton</a:t>
            </a:r>
          </a:p>
          <a:p>
            <a:pPr marL="342900" indent="-342900" algn="just">
              <a:buFont typeface="Arial" pitchFamily="34" charset="0"/>
              <a:buChar char="•"/>
            </a:pPr>
            <a:r>
              <a:rPr lang="en-US" sz="2400" dirty="0" smtClean="0"/>
              <a:t>Inhibits </a:t>
            </a:r>
            <a:r>
              <a:rPr lang="en-US" sz="2400" dirty="0"/>
              <a:t>osteoclast activity, bone </a:t>
            </a:r>
            <a:r>
              <a:rPr lang="en-US" sz="2400" dirty="0" err="1"/>
              <a:t>resorption</a:t>
            </a:r>
            <a:r>
              <a:rPr lang="en-US" sz="2400" dirty="0"/>
              <a:t> and release of calcium ions </a:t>
            </a:r>
            <a:r>
              <a:rPr lang="en-US" sz="2400" dirty="0" smtClean="0"/>
              <a:t>from the </a:t>
            </a:r>
            <a:r>
              <a:rPr lang="en-US" sz="2400" dirty="0"/>
              <a:t>bone </a:t>
            </a:r>
            <a:r>
              <a:rPr lang="en-US" sz="2400" dirty="0" smtClean="0"/>
              <a:t>matrix.</a:t>
            </a:r>
            <a:endParaRPr lang="en-US" sz="2400" dirty="0"/>
          </a:p>
          <a:p>
            <a:pPr marL="342900" indent="-342900" algn="just">
              <a:buFont typeface="Arial" pitchFamily="34" charset="0"/>
              <a:buChar char="•"/>
            </a:pPr>
            <a:r>
              <a:rPr lang="en-US" sz="2400" dirty="0" smtClean="0"/>
              <a:t>Stimulates </a:t>
            </a:r>
            <a:r>
              <a:rPr lang="en-US" sz="2400" dirty="0"/>
              <a:t>calcium ion uptake and incorporation into bone matrix</a:t>
            </a:r>
          </a:p>
          <a:p>
            <a:pPr marL="342900" indent="-342900" algn="just">
              <a:buFont typeface="Arial" pitchFamily="34" charset="0"/>
              <a:buChar char="•"/>
            </a:pPr>
            <a:r>
              <a:rPr lang="en-US" sz="2400" dirty="0" smtClean="0"/>
              <a:t> </a:t>
            </a:r>
            <a:r>
              <a:rPr lang="en-US" sz="2400" dirty="0"/>
              <a:t>Especially important in growing children; less important in adults</a:t>
            </a:r>
          </a:p>
          <a:p>
            <a:pPr algn="just"/>
            <a:r>
              <a:rPr lang="en-US" sz="2400" dirty="0"/>
              <a:t>o </a:t>
            </a:r>
            <a:r>
              <a:rPr lang="en-US" sz="2400" b="1" dirty="0"/>
              <a:t>Control of calcitonin release</a:t>
            </a:r>
          </a:p>
          <a:p>
            <a:pPr marL="342900" indent="-342900" algn="just">
              <a:buFont typeface="Arial" pitchFamily="34" charset="0"/>
              <a:buChar char="•"/>
            </a:pPr>
            <a:r>
              <a:rPr lang="en-US" sz="2400" dirty="0" smtClean="0"/>
              <a:t> </a:t>
            </a:r>
            <a:r>
              <a:rPr lang="en-US" sz="2400" dirty="0"/>
              <a:t>Regulation </a:t>
            </a:r>
            <a:r>
              <a:rPr lang="en-US" sz="2400" dirty="0" smtClean="0"/>
              <a:t>short lived, but </a:t>
            </a:r>
            <a:r>
              <a:rPr lang="en-US" sz="2400" dirty="0"/>
              <a:t>rapid</a:t>
            </a:r>
          </a:p>
          <a:p>
            <a:pPr marL="342900" indent="-342900" algn="just">
              <a:buFont typeface="Arial" pitchFamily="34" charset="0"/>
              <a:buChar char="•"/>
            </a:pPr>
            <a:r>
              <a:rPr lang="en-US" sz="2400" dirty="0" smtClean="0"/>
              <a:t> </a:t>
            </a:r>
            <a:r>
              <a:rPr lang="en-US" sz="2400" dirty="0"/>
              <a:t>Excessive blood levels of Ca2+ (20% above normal) = release of calcitonin</a:t>
            </a:r>
          </a:p>
          <a:p>
            <a:pPr marL="342900" indent="-342900" algn="just">
              <a:buFont typeface="Arial" pitchFamily="34" charset="0"/>
              <a:buChar char="•"/>
            </a:pPr>
            <a:r>
              <a:rPr lang="en-US" sz="2400" dirty="0" smtClean="0"/>
              <a:t> </a:t>
            </a:r>
            <a:r>
              <a:rPr lang="en-US" sz="2400" dirty="0"/>
              <a:t>Low Ca2+ blood levels inhibit calcitonin secretion</a:t>
            </a:r>
          </a:p>
        </p:txBody>
      </p:sp>
    </p:spTree>
    <p:extLst>
      <p:ext uri="{BB962C8B-B14F-4D97-AF65-F5344CB8AC3E}">
        <p14:creationId xmlns:p14="http://schemas.microsoft.com/office/powerpoint/2010/main" val="352106395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70C0"/>
                </a:solidFill>
              </a:rPr>
              <a:t>GOITER</a:t>
            </a:r>
            <a:endParaRPr lang="en-US" dirty="0">
              <a:solidFill>
                <a:srgbClr val="0070C0"/>
              </a:solidFill>
            </a:endParaRPr>
          </a:p>
        </p:txBody>
      </p:sp>
      <p:sp>
        <p:nvSpPr>
          <p:cNvPr id="3" name="Rectangle 2"/>
          <p:cNvSpPr/>
          <p:nvPr/>
        </p:nvSpPr>
        <p:spPr>
          <a:xfrm>
            <a:off x="228600" y="1295400"/>
            <a:ext cx="8610600" cy="5262979"/>
          </a:xfrm>
          <a:prstGeom prst="rect">
            <a:avLst/>
          </a:prstGeom>
        </p:spPr>
        <p:txBody>
          <a:bodyPr wrap="square">
            <a:spAutoFit/>
          </a:bodyPr>
          <a:lstStyle/>
          <a:p>
            <a:pPr algn="just"/>
            <a:r>
              <a:rPr lang="en-US" sz="2800" dirty="0"/>
              <a:t>Goiter is an enlargement of the thyroid gland from a noncancerous origin. Most commonly, goiter will arise in patients who have an </a:t>
            </a:r>
            <a:r>
              <a:rPr lang="en-US" sz="2800" dirty="0">
                <a:solidFill>
                  <a:srgbClr val="00B050"/>
                </a:solidFill>
              </a:rPr>
              <a:t>iodine deficiency in their diet</a:t>
            </a:r>
            <a:r>
              <a:rPr lang="en-US" sz="2800" dirty="0"/>
              <a:t>. This, of course, is a bit more common in places in the world where foods are not rich enough in iodine, or in women over the age of forty who are likelier to develop a goiter. The </a:t>
            </a:r>
            <a:r>
              <a:rPr lang="en-US" sz="2800" dirty="0">
                <a:solidFill>
                  <a:srgbClr val="FF0000"/>
                </a:solidFill>
              </a:rPr>
              <a:t>symptoms of goiter include swelling or tightness of the neck, breathing and swallowing difficulties, hoarseness of the voice, and wheezing</a:t>
            </a:r>
            <a:r>
              <a:rPr lang="en-US" sz="2800" dirty="0"/>
              <a:t>. Typically, these clinical signs will only show when a patient’s thyroid has grown large enough. Goiter will be treated either with radioactive iodine doses or surgery.</a:t>
            </a:r>
          </a:p>
        </p:txBody>
      </p:sp>
    </p:spTree>
    <p:extLst>
      <p:ext uri="{BB962C8B-B14F-4D97-AF65-F5344CB8AC3E}">
        <p14:creationId xmlns:p14="http://schemas.microsoft.com/office/powerpoint/2010/main" val="1791501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Hashimoto’s Disease</a:t>
            </a:r>
            <a:br>
              <a:rPr lang="en-US" b="1" dirty="0"/>
            </a:br>
            <a:endParaRPr lang="en-US" b="1" dirty="0"/>
          </a:p>
        </p:txBody>
      </p:sp>
      <p:sp>
        <p:nvSpPr>
          <p:cNvPr id="4" name="Rectangle 3"/>
          <p:cNvSpPr/>
          <p:nvPr/>
        </p:nvSpPr>
        <p:spPr>
          <a:xfrm>
            <a:off x="228600" y="1859340"/>
            <a:ext cx="8686800" cy="3539430"/>
          </a:xfrm>
          <a:prstGeom prst="rect">
            <a:avLst/>
          </a:prstGeom>
        </p:spPr>
        <p:txBody>
          <a:bodyPr wrap="square">
            <a:spAutoFit/>
          </a:bodyPr>
          <a:lstStyle/>
          <a:p>
            <a:r>
              <a:rPr lang="en-US" sz="2800" dirty="0" smtClean="0"/>
              <a:t>Hashimoto’s </a:t>
            </a:r>
            <a:r>
              <a:rPr lang="en-US" sz="2800" dirty="0"/>
              <a:t>disease is another thyroid disorder that is the most common cause of </a:t>
            </a:r>
            <a:r>
              <a:rPr lang="en-US" sz="2800" b="1" dirty="0">
                <a:solidFill>
                  <a:schemeClr val="tx2">
                    <a:lumMod val="60000"/>
                    <a:lumOff val="40000"/>
                  </a:schemeClr>
                </a:solidFill>
              </a:rPr>
              <a:t>hypothyroidism i</a:t>
            </a:r>
            <a:r>
              <a:rPr lang="en-US" sz="2800" dirty="0"/>
              <a:t>n the U.S. The illness arises when a patient’s </a:t>
            </a:r>
            <a:r>
              <a:rPr lang="en-US" sz="2800" dirty="0">
                <a:solidFill>
                  <a:schemeClr val="accent3"/>
                </a:solidFill>
              </a:rPr>
              <a:t>own immune system mistakenly attacks its own thyroid gland</a:t>
            </a:r>
            <a:r>
              <a:rPr lang="en-US" sz="2800" dirty="0"/>
              <a:t>. This will, of course, comprise its ability to make hormones. The most common </a:t>
            </a:r>
            <a:r>
              <a:rPr lang="en-US" sz="2800" dirty="0">
                <a:solidFill>
                  <a:srgbClr val="FF0000"/>
                </a:solidFill>
              </a:rPr>
              <a:t>signs are fatigue, mild weight gain, dry skin and hair, depression, pale skin, and an enlarged goiter</a:t>
            </a:r>
            <a:r>
              <a:rPr lang="en-US" sz="2800" dirty="0"/>
              <a:t>. Its cure is yet unknown.</a:t>
            </a:r>
          </a:p>
        </p:txBody>
      </p:sp>
    </p:spTree>
    <p:extLst>
      <p:ext uri="{BB962C8B-B14F-4D97-AF65-F5344CB8AC3E}">
        <p14:creationId xmlns:p14="http://schemas.microsoft.com/office/powerpoint/2010/main" val="289283176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Apex">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571</TotalTime>
  <Words>595</Words>
  <Application>Microsoft Office PowerPoint</Application>
  <PresentationFormat>On-screen Show (4:3)</PresentationFormat>
  <Paragraphs>68</Paragraphs>
  <Slides>40</Slides>
  <Notes>0</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Apex</vt:lpstr>
      <vt:lpstr>THYROID GLAND –part 3 disorders</vt:lpstr>
      <vt:lpstr>PowerPoint Presentation</vt:lpstr>
      <vt:lpstr>HORMONAL DYSFUNCTIONS: </vt:lpstr>
      <vt:lpstr>HYPOSECRETION</vt:lpstr>
      <vt:lpstr>HYPOSERETION</vt:lpstr>
      <vt:lpstr>PowerPoint Presentation</vt:lpstr>
      <vt:lpstr>CALCITONIN</vt:lpstr>
      <vt:lpstr>GOITER</vt:lpstr>
      <vt:lpstr>Hashimoto’s Disease </vt:lpstr>
      <vt:lpstr>Grave’s Disease </vt:lpstr>
      <vt:lpstr>Thyroid Nodules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DISORDER</vt:lpstr>
      <vt:lpstr>THANKS</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naradra</dc:creator>
  <cp:lastModifiedBy>naradra</cp:lastModifiedBy>
  <cp:revision>52</cp:revision>
  <dcterms:created xsi:type="dcterms:W3CDTF">2006-08-16T00:00:00Z</dcterms:created>
  <dcterms:modified xsi:type="dcterms:W3CDTF">2020-10-18T17:31:03Z</dcterms:modified>
</cp:coreProperties>
</file>