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355" r:id="rId2"/>
    <p:sldId id="352" r:id="rId3"/>
    <p:sldId id="353" r:id="rId4"/>
    <p:sldId id="316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39" r:id="rId15"/>
    <p:sldId id="340" r:id="rId16"/>
    <p:sldId id="35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88078" autoAdjust="0"/>
  </p:normalViewPr>
  <p:slideViewPr>
    <p:cSldViewPr>
      <p:cViewPr varScale="1">
        <p:scale>
          <a:sx n="64" d="100"/>
          <a:sy n="64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90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1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4676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PARATHYROID </a:t>
            </a:r>
            <a:r>
              <a:rPr lang="en-US" b="1" dirty="0" smtClean="0"/>
              <a:t>GLAND-2</a:t>
            </a:r>
            <a:br>
              <a:rPr lang="en-US" b="1" dirty="0" smtClean="0"/>
            </a:br>
            <a:r>
              <a:rPr lang="en-US" b="1" dirty="0" smtClean="0"/>
              <a:t>DISORDERS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5562600"/>
            <a:ext cx="49530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DR. SHEETAL  JAIN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5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CAUSES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8313"/>
            <a:ext cx="914400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52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SYMPTOMS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263"/>
            <a:ext cx="9067800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42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HYPOPARATHYROIDISM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9263"/>
            <a:ext cx="8763000" cy="491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588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SYMPTOMS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19263"/>
            <a:ext cx="9067800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510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DISORDER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9916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713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DISORDER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40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3682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HORMONAL DYSFUNCTIONS: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166843"/>
            <a:ext cx="8991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Hypersecretion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dirty="0"/>
              <a:t> Rare; usually results from parathyroid gland tumor</a:t>
            </a:r>
          </a:p>
          <a:p>
            <a:r>
              <a:rPr lang="en-US" sz="2800" dirty="0"/>
              <a:t> Calcium leached from bones; bones soften and deform</a:t>
            </a:r>
          </a:p>
          <a:p>
            <a:r>
              <a:rPr lang="en-US" sz="2800" dirty="0"/>
              <a:t> Mineral salts are replaced by fibrous connective tissue</a:t>
            </a:r>
          </a:p>
          <a:p>
            <a:r>
              <a:rPr lang="en-US" sz="2800" dirty="0"/>
              <a:t> Ex., </a:t>
            </a:r>
            <a:r>
              <a:rPr lang="en-US" sz="2800" dirty="0" err="1"/>
              <a:t>osteitis</a:t>
            </a:r>
            <a:r>
              <a:rPr lang="en-US" sz="2800" dirty="0"/>
              <a:t> </a:t>
            </a:r>
            <a:r>
              <a:rPr lang="en-US" sz="2800" dirty="0" err="1"/>
              <a:t>cystica</a:t>
            </a:r>
            <a:r>
              <a:rPr lang="en-US" sz="2800" dirty="0"/>
              <a:t> </a:t>
            </a:r>
            <a:r>
              <a:rPr lang="en-US" sz="2800" dirty="0" err="1"/>
              <a:t>fibrosa</a:t>
            </a:r>
            <a:r>
              <a:rPr lang="en-US" sz="2800" dirty="0"/>
              <a:t> = fragile bones, fracture spontaneously</a:t>
            </a:r>
          </a:p>
          <a:p>
            <a:r>
              <a:rPr lang="en-US" sz="2800" dirty="0"/>
              <a:t> Depressed nervous system  weakness of skeletal muscles and abnormal reflexes</a:t>
            </a:r>
          </a:p>
          <a:p>
            <a:r>
              <a:rPr lang="en-US" sz="2800" dirty="0"/>
              <a:t> Formation of kidney stones due to excess salts precipitating in the kidney tubules</a:t>
            </a:r>
          </a:p>
          <a:p>
            <a:r>
              <a:rPr lang="en-US" sz="2800" dirty="0"/>
              <a:t> Deposition of calcium deposits in soft tissues of the body  metastatic calcification</a:t>
            </a:r>
          </a:p>
        </p:txBody>
      </p:sp>
    </p:spTree>
    <p:extLst>
      <p:ext uri="{BB962C8B-B14F-4D97-AF65-F5344CB8AC3E}">
        <p14:creationId xmlns:p14="http://schemas.microsoft.com/office/powerpoint/2010/main" val="138703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HORMONAL DYSFUNCTIONS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1859340"/>
            <a:ext cx="88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Hyposecretion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dirty="0"/>
              <a:t> Results from parathyroid gland trauma or removal during thyroid surgery</a:t>
            </a:r>
          </a:p>
          <a:p>
            <a:r>
              <a:rPr lang="en-US" sz="2800" dirty="0"/>
              <a:t> Can also be caused by an extended deficiency of dietary </a:t>
            </a:r>
            <a:r>
              <a:rPr lang="en-US" sz="2800" dirty="0" err="1"/>
              <a:t>magenesium</a:t>
            </a:r>
            <a:r>
              <a:rPr lang="en-US" sz="2800" dirty="0"/>
              <a:t> (function</a:t>
            </a:r>
          </a:p>
          <a:p>
            <a:r>
              <a:rPr lang="en-US" sz="2800" dirty="0" err="1"/>
              <a:t>parathyroidism</a:t>
            </a:r>
            <a:r>
              <a:rPr lang="en-US" sz="2800" dirty="0"/>
              <a:t>)</a:t>
            </a:r>
          </a:p>
          <a:p>
            <a:r>
              <a:rPr lang="en-US" sz="2800" dirty="0"/>
              <a:t> Excitability of neurons and </a:t>
            </a:r>
            <a:r>
              <a:rPr lang="en-US" sz="2800" dirty="0" err="1"/>
              <a:t>tetany</a:t>
            </a:r>
            <a:endParaRPr lang="en-US" sz="2800" dirty="0"/>
          </a:p>
          <a:p>
            <a:r>
              <a:rPr lang="en-US" sz="2800" dirty="0"/>
              <a:t> Loss of sensation, muscle twitches, and convulsions</a:t>
            </a:r>
          </a:p>
          <a:p>
            <a:r>
              <a:rPr lang="en-US" sz="2800" dirty="0"/>
              <a:t> Can progress to respiratory paralysis and death</a:t>
            </a:r>
          </a:p>
        </p:txBody>
      </p:sp>
    </p:spTree>
    <p:extLst>
      <p:ext uri="{BB962C8B-B14F-4D97-AF65-F5344CB8AC3E}">
        <p14:creationId xmlns:p14="http://schemas.microsoft.com/office/powerpoint/2010/main" val="293596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763"/>
            <a:ext cx="9144000" cy="540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08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DISORDER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30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PATHOPHYSIOLOGY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17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HYPERPARATHYROIDISM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1"/>
            <a:ext cx="861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91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INCIDENCE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9263"/>
            <a:ext cx="8991600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51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TYPES OF HYPERPARATHYROIDISM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9263"/>
            <a:ext cx="8382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07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570</TotalTime>
  <Words>157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 PARATHYROID GLAND-2 DISORDERS</vt:lpstr>
      <vt:lpstr>HORMONAL DYSFUNCTIONS: </vt:lpstr>
      <vt:lpstr>HORMONAL DYSFUNCTIONS</vt:lpstr>
      <vt:lpstr>PowerPoint Presentation</vt:lpstr>
      <vt:lpstr>DISORDER</vt:lpstr>
      <vt:lpstr>PATHOPHYSIOLOGY</vt:lpstr>
      <vt:lpstr>HYPERPARATHYROIDISM</vt:lpstr>
      <vt:lpstr>INCIDENCE</vt:lpstr>
      <vt:lpstr>TYPES OF HYPERPARATHYROIDISM</vt:lpstr>
      <vt:lpstr>CAUSES</vt:lpstr>
      <vt:lpstr>SYMPTOMS</vt:lpstr>
      <vt:lpstr>HYPOPARATHYROIDISM</vt:lpstr>
      <vt:lpstr>SYMPTOMS</vt:lpstr>
      <vt:lpstr>DISORDER</vt:lpstr>
      <vt:lpstr>DISORDER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naradra</dc:creator>
  <cp:lastModifiedBy>naradra</cp:lastModifiedBy>
  <cp:revision>52</cp:revision>
  <dcterms:created xsi:type="dcterms:W3CDTF">2006-08-16T00:00:00Z</dcterms:created>
  <dcterms:modified xsi:type="dcterms:W3CDTF">2020-10-18T17:41:44Z</dcterms:modified>
</cp:coreProperties>
</file>