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350" r:id="rId2"/>
    <p:sldId id="266" r:id="rId3"/>
    <p:sldId id="271" r:id="rId4"/>
    <p:sldId id="272" r:id="rId5"/>
    <p:sldId id="273" r:id="rId6"/>
    <p:sldId id="274"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294" r:id="rId27"/>
    <p:sldId id="295" r:id="rId28"/>
    <p:sldId id="296" r:id="rId29"/>
    <p:sldId id="297" r:id="rId30"/>
    <p:sldId id="298" r:id="rId31"/>
    <p:sldId id="299" r:id="rId32"/>
    <p:sldId id="300" r:id="rId33"/>
    <p:sldId id="326" r:id="rId34"/>
    <p:sldId id="323" r:id="rId35"/>
    <p:sldId id="327" r:id="rId36"/>
    <p:sldId id="324" r:id="rId37"/>
    <p:sldId id="257" r:id="rId38"/>
    <p:sldId id="303" r:id="rId39"/>
    <p:sldId id="304" r:id="rId40"/>
    <p:sldId id="305" r:id="rId41"/>
    <p:sldId id="306" r:id="rId42"/>
    <p:sldId id="258" r:id="rId43"/>
    <p:sldId id="259" r:id="rId44"/>
    <p:sldId id="263" r:id="rId45"/>
    <p:sldId id="264" r:id="rId46"/>
    <p:sldId id="315" r:id="rId47"/>
    <p:sldId id="35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77046" autoAdjust="0"/>
  </p:normalViewPr>
  <p:slideViewPr>
    <p:cSldViewPr>
      <p:cViewPr>
        <p:scale>
          <a:sx n="66" d="100"/>
          <a:sy n="66" d="100"/>
        </p:scale>
        <p:origin x="-1452"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C6FBB-47C7-4D5B-B693-C766D56031AB}" type="datetimeFigureOut">
              <a:rPr lang="en-US" smtClean="0"/>
              <a:t>10/18/2020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1C6C1-E922-4D98-9748-6789F0A64D10}" type="slidenum">
              <a:rPr lang="en-US" smtClean="0"/>
              <a:t>‹#›</a:t>
            </a:fld>
            <a:endParaRPr lang="en-US"/>
          </a:p>
        </p:txBody>
      </p:sp>
    </p:spTree>
    <p:extLst>
      <p:ext uri="{BB962C8B-B14F-4D97-AF65-F5344CB8AC3E}">
        <p14:creationId xmlns:p14="http://schemas.microsoft.com/office/powerpoint/2010/main" val="244151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10/18/2020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1470025"/>
          </a:xfrm>
        </p:spPr>
        <p:txBody>
          <a:bodyPr/>
          <a:lstStyle/>
          <a:p>
            <a:r>
              <a:rPr lang="en-US" b="1" dirty="0" smtClean="0"/>
              <a:t>ADRENAL </a:t>
            </a:r>
            <a:r>
              <a:rPr lang="en-US" b="1" dirty="0" smtClean="0"/>
              <a:t>GLAND DISORDER</a:t>
            </a:r>
            <a:endParaRPr lang="en-US" b="1" dirty="0"/>
          </a:p>
        </p:txBody>
      </p:sp>
      <p:sp>
        <p:nvSpPr>
          <p:cNvPr id="3" name="Subtitle 2"/>
          <p:cNvSpPr>
            <a:spLocks noGrp="1"/>
          </p:cNvSpPr>
          <p:nvPr>
            <p:ph type="subTitle" idx="1"/>
          </p:nvPr>
        </p:nvSpPr>
        <p:spPr>
          <a:xfrm>
            <a:off x="3962400" y="4495800"/>
            <a:ext cx="3505200" cy="762000"/>
          </a:xfrm>
        </p:spPr>
        <p:txBody>
          <a:bodyPr/>
          <a:lstStyle/>
          <a:p>
            <a:r>
              <a:rPr lang="en-US" b="1" dirty="0" smtClean="0">
                <a:solidFill>
                  <a:srgbClr val="FFC000"/>
                </a:solidFill>
              </a:rPr>
              <a:t>DR.SHEETAL JAIN</a:t>
            </a:r>
            <a:endParaRPr lang="en-US" b="1" dirty="0">
              <a:solidFill>
                <a:srgbClr val="FFC000"/>
              </a:solidFill>
            </a:endParaRPr>
          </a:p>
        </p:txBody>
      </p:sp>
    </p:spTree>
    <p:extLst>
      <p:ext uri="{BB962C8B-B14F-4D97-AF65-F5344CB8AC3E}">
        <p14:creationId xmlns:p14="http://schemas.microsoft.com/office/powerpoint/2010/main" val="1867952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7763"/>
            <a:ext cx="9143999" cy="571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55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567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0600"/>
            <a:ext cx="8991600" cy="540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716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7763"/>
            <a:ext cx="8534399"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56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7763"/>
            <a:ext cx="8686799"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718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7763"/>
            <a:ext cx="8839199" cy="555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22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7763"/>
            <a:ext cx="8534399"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293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7763"/>
            <a:ext cx="8534399" cy="517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415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7763"/>
            <a:ext cx="9067800"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040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7763"/>
            <a:ext cx="8381999" cy="540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17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ADRENAL GLAND</a:t>
            </a:r>
            <a:endParaRPr lang="en-US" b="1"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1"/>
            <a:ext cx="6553200" cy="326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992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7763"/>
            <a:ext cx="8610599" cy="571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033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7763"/>
            <a:ext cx="8686799"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510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7763"/>
            <a:ext cx="9220200" cy="571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78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7763"/>
            <a:ext cx="8991599" cy="571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218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7763"/>
            <a:ext cx="8991599" cy="555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403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1"/>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21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0678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490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7763"/>
            <a:ext cx="8839200" cy="540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15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673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2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31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229600" cy="1066800"/>
          </a:xfrm>
        </p:spPr>
        <p:txBody>
          <a:bodyPr>
            <a:normAutofit fontScale="90000"/>
          </a:bodyPr>
          <a:lstStyle/>
          <a:p>
            <a:r>
              <a:rPr lang="en-US" b="1" dirty="0" smtClean="0"/>
              <a:t>ADRENAL GLAND</a:t>
            </a:r>
            <a:br>
              <a:rPr lang="en-US" b="1" dirty="0" smtClean="0"/>
            </a:br>
            <a:endParaRPr lang="en-US"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515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154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401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0678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986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838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CUSHING SYNDROME CAUSE</a:t>
            </a:r>
            <a:endParaRPr lang="en-US" dirty="0"/>
          </a:p>
        </p:txBody>
      </p:sp>
      <p:sp>
        <p:nvSpPr>
          <p:cNvPr id="3" name="Rectangle 2"/>
          <p:cNvSpPr/>
          <p:nvPr/>
        </p:nvSpPr>
        <p:spPr>
          <a:xfrm>
            <a:off x="0" y="1752600"/>
            <a:ext cx="8915400" cy="2862322"/>
          </a:xfrm>
          <a:prstGeom prst="rect">
            <a:avLst/>
          </a:prstGeom>
        </p:spPr>
        <p:txBody>
          <a:bodyPr wrap="square">
            <a:spAutoFit/>
          </a:bodyPr>
          <a:lstStyle/>
          <a:p>
            <a:r>
              <a:rPr lang="en-US" dirty="0"/>
              <a:t>Cushing syndrome is a rare disease that results from having too much cortisol hormone in the body. In some cases, Cushing syndrome develops from long-term or overuse of steroid medications(medicines that act like cortisol in the body). In other cases, the body itself produces too much cortisol. This overproduction can happen for several reasons, including the presence of tumors(abnormal growths) such as a:</a:t>
            </a:r>
          </a:p>
          <a:p>
            <a:endParaRPr lang="en-US" dirty="0"/>
          </a:p>
          <a:p>
            <a:r>
              <a:rPr lang="en-US" dirty="0"/>
              <a:t>Tumor of the pituitary gland (this is called Cushing disease)</a:t>
            </a:r>
          </a:p>
          <a:p>
            <a:r>
              <a:rPr lang="en-US" dirty="0"/>
              <a:t>Tumor of the adrenal gland (as explained above)</a:t>
            </a:r>
          </a:p>
          <a:p>
            <a:r>
              <a:rPr lang="en-US" dirty="0"/>
              <a:t>Tumor in another part of the body (these are called "ectopic" tumors and are more commonly found in the pancreas, lung, or the thyroid gland)</a:t>
            </a:r>
          </a:p>
        </p:txBody>
      </p:sp>
    </p:spTree>
    <p:extLst>
      <p:ext uri="{BB962C8B-B14F-4D97-AF65-F5344CB8AC3E}">
        <p14:creationId xmlns:p14="http://schemas.microsoft.com/office/powerpoint/2010/main" val="1538649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OF CUSHING SYNDROME</a:t>
            </a:r>
            <a:endParaRPr lang="en-US" dirty="0"/>
          </a:p>
        </p:txBody>
      </p:sp>
      <p:sp>
        <p:nvSpPr>
          <p:cNvPr id="3" name="Rectangle 2"/>
          <p:cNvSpPr/>
          <p:nvPr/>
        </p:nvSpPr>
        <p:spPr>
          <a:xfrm>
            <a:off x="152400" y="2057400"/>
            <a:ext cx="8839200" cy="3693319"/>
          </a:xfrm>
          <a:prstGeom prst="rect">
            <a:avLst/>
          </a:prstGeom>
        </p:spPr>
        <p:txBody>
          <a:bodyPr wrap="square">
            <a:spAutoFit/>
          </a:bodyPr>
          <a:lstStyle/>
          <a:p>
            <a:r>
              <a:rPr lang="en-US" dirty="0"/>
              <a:t>Common symptoms of Cushing's syndrome (due to an adrenal, pituitary, or ectopic tumor) can include:</a:t>
            </a:r>
          </a:p>
          <a:p>
            <a:endParaRPr lang="en-US" dirty="0"/>
          </a:p>
          <a:p>
            <a:pPr marL="285750" indent="-285750">
              <a:buFont typeface="Arial" pitchFamily="34" charset="0"/>
              <a:buChar char="•"/>
            </a:pPr>
            <a:r>
              <a:rPr lang="en-US" dirty="0"/>
              <a:t>Upper body obesity, round face and neck, and thinning arms and legs</a:t>
            </a:r>
          </a:p>
          <a:p>
            <a:pPr marL="285750" indent="-285750">
              <a:buFont typeface="Arial" pitchFamily="34" charset="0"/>
              <a:buChar char="•"/>
            </a:pPr>
            <a:r>
              <a:rPr lang="en-US" dirty="0"/>
              <a:t>Skin problems, such as acne or reddish-blue streaks on the abdomen or underarm area</a:t>
            </a:r>
          </a:p>
          <a:p>
            <a:pPr marL="285750" indent="-285750">
              <a:buFont typeface="Arial" pitchFamily="34" charset="0"/>
              <a:buChar char="•"/>
            </a:pPr>
            <a:r>
              <a:rPr lang="en-US" dirty="0"/>
              <a:t>High blood pressure</a:t>
            </a:r>
          </a:p>
          <a:p>
            <a:pPr marL="285750" indent="-285750">
              <a:buFont typeface="Arial" pitchFamily="34" charset="0"/>
              <a:buChar char="•"/>
            </a:pPr>
            <a:r>
              <a:rPr lang="en-US" dirty="0"/>
              <a:t>Muscle and bone weakness</a:t>
            </a:r>
          </a:p>
          <a:p>
            <a:pPr marL="285750" indent="-285750">
              <a:buFont typeface="Arial" pitchFamily="34" charset="0"/>
              <a:buChar char="•"/>
            </a:pPr>
            <a:r>
              <a:rPr lang="en-US" dirty="0"/>
              <a:t>Moodiness, irritability, or depression</a:t>
            </a:r>
          </a:p>
          <a:p>
            <a:pPr marL="285750" indent="-285750">
              <a:buFont typeface="Arial" pitchFamily="34" charset="0"/>
              <a:buChar char="•"/>
            </a:pPr>
            <a:r>
              <a:rPr lang="en-US" dirty="0"/>
              <a:t>High blood sugars</a:t>
            </a:r>
          </a:p>
          <a:p>
            <a:pPr marL="285750" indent="-285750">
              <a:buFont typeface="Arial" pitchFamily="34" charset="0"/>
              <a:buChar char="•"/>
            </a:pPr>
            <a:r>
              <a:rPr lang="en-US" dirty="0"/>
              <a:t>Slow growth rates in children</a:t>
            </a:r>
          </a:p>
          <a:p>
            <a:pPr marL="285750" indent="-285750">
              <a:buFont typeface="Arial" pitchFamily="34" charset="0"/>
              <a:buChar char="•"/>
            </a:pPr>
            <a:r>
              <a:rPr lang="en-US" dirty="0"/>
              <a:t>Women may also have increased growth of hair on their face and body and experience menstrual irregularities. Men may become less fertile and have a reduced or absent sex drive.</a:t>
            </a:r>
          </a:p>
        </p:txBody>
      </p:sp>
    </p:spTree>
    <p:extLst>
      <p:ext uri="{BB962C8B-B14F-4D97-AF65-F5344CB8AC3E}">
        <p14:creationId xmlns:p14="http://schemas.microsoft.com/office/powerpoint/2010/main" val="674037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ADDISON DISEASE CAUSE</a:t>
            </a:r>
            <a:endParaRPr lang="en-US"/>
          </a:p>
        </p:txBody>
      </p:sp>
      <p:sp>
        <p:nvSpPr>
          <p:cNvPr id="3" name="Rectangle 2"/>
          <p:cNvSpPr/>
          <p:nvPr/>
        </p:nvSpPr>
        <p:spPr>
          <a:xfrm>
            <a:off x="152400" y="2743200"/>
            <a:ext cx="8839200" cy="2031325"/>
          </a:xfrm>
          <a:prstGeom prst="rect">
            <a:avLst/>
          </a:prstGeom>
        </p:spPr>
        <p:txBody>
          <a:bodyPr wrap="square">
            <a:spAutoFit/>
          </a:bodyPr>
          <a:lstStyle/>
          <a:p>
            <a:r>
              <a:rPr lang="en-US" dirty="0"/>
              <a:t>This rare disorder develops when the adrenal glands do not make enough cortisol. In most cases of Addison's disease, the body also doesn't make enough of the hormone aldosterone.</a:t>
            </a:r>
          </a:p>
          <a:p>
            <a:endParaRPr lang="en-US" dirty="0"/>
          </a:p>
          <a:p>
            <a:r>
              <a:rPr lang="en-US" dirty="0"/>
              <a:t>Addison's is an autoimmune disease—a condition in which the immune system, which is supposed to protect the body, mistakenly attacks the body's own tissues and cells. In the case of Addison's disease, this reaction results in damage to the adrenal glands.4 In the long term, this damage can get worse until eventually the adrenal glands aren't working at all.</a:t>
            </a:r>
          </a:p>
        </p:txBody>
      </p:sp>
    </p:spTree>
    <p:extLst>
      <p:ext uri="{BB962C8B-B14F-4D97-AF65-F5344CB8AC3E}">
        <p14:creationId xmlns:p14="http://schemas.microsoft.com/office/powerpoint/2010/main" val="648243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ADDISEON DISEASE</a:t>
            </a:r>
            <a:endParaRPr lang="en-US" dirty="0"/>
          </a:p>
        </p:txBody>
      </p:sp>
      <p:sp>
        <p:nvSpPr>
          <p:cNvPr id="3" name="Rectangle 2"/>
          <p:cNvSpPr/>
          <p:nvPr/>
        </p:nvSpPr>
        <p:spPr>
          <a:xfrm>
            <a:off x="0" y="1720840"/>
            <a:ext cx="8991600" cy="3139321"/>
          </a:xfrm>
          <a:prstGeom prst="rect">
            <a:avLst/>
          </a:prstGeom>
        </p:spPr>
        <p:txBody>
          <a:bodyPr wrap="square">
            <a:spAutoFit/>
          </a:bodyPr>
          <a:lstStyle/>
          <a:p>
            <a:r>
              <a:rPr lang="en-US" dirty="0"/>
              <a:t>Symptoms can vary, depending on what causes the disease. Symptoms typically include4,5:</a:t>
            </a:r>
          </a:p>
          <a:p>
            <a:endParaRPr lang="en-US" dirty="0"/>
          </a:p>
          <a:p>
            <a:r>
              <a:rPr lang="en-US" dirty="0"/>
              <a:t>Weight loss</a:t>
            </a:r>
          </a:p>
          <a:p>
            <a:r>
              <a:rPr lang="en-US" dirty="0"/>
              <a:t>Weakness</a:t>
            </a:r>
          </a:p>
          <a:p>
            <a:r>
              <a:rPr lang="en-US" dirty="0"/>
              <a:t>Extreme fatigue</a:t>
            </a:r>
          </a:p>
          <a:p>
            <a:r>
              <a:rPr lang="en-US" dirty="0"/>
              <a:t>Nausea and/or vomiting</a:t>
            </a:r>
          </a:p>
          <a:p>
            <a:r>
              <a:rPr lang="en-US" dirty="0"/>
              <a:t>Low blood pressure</a:t>
            </a:r>
          </a:p>
          <a:p>
            <a:r>
              <a:rPr lang="en-US" dirty="0"/>
              <a:t>Patches of darker skin</a:t>
            </a:r>
          </a:p>
          <a:p>
            <a:r>
              <a:rPr lang="en-US" dirty="0"/>
              <a:t>Craving for salt</a:t>
            </a:r>
          </a:p>
          <a:p>
            <a:r>
              <a:rPr lang="en-US" dirty="0"/>
              <a:t>Dizziness upon standing</a:t>
            </a:r>
          </a:p>
          <a:p>
            <a:r>
              <a:rPr lang="en-US" dirty="0"/>
              <a:t>Depression</a:t>
            </a:r>
          </a:p>
        </p:txBody>
      </p:sp>
    </p:spTree>
    <p:extLst>
      <p:ext uri="{BB962C8B-B14F-4D97-AF65-F5344CB8AC3E}">
        <p14:creationId xmlns:p14="http://schemas.microsoft.com/office/powerpoint/2010/main" val="2885381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ADRENAL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10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232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Adrenal Gland Function</a:t>
            </a:r>
            <a:br>
              <a:rPr lang="en-US" dirty="0"/>
            </a:br>
            <a:endParaRPr lang="en-US" dirty="0"/>
          </a:p>
        </p:txBody>
      </p:sp>
      <p:sp>
        <p:nvSpPr>
          <p:cNvPr id="3" name="Rectangle 2"/>
          <p:cNvSpPr/>
          <p:nvPr/>
        </p:nvSpPr>
        <p:spPr>
          <a:xfrm>
            <a:off x="381000" y="1443841"/>
            <a:ext cx="8534400" cy="4401205"/>
          </a:xfrm>
          <a:prstGeom prst="rect">
            <a:avLst/>
          </a:prstGeom>
        </p:spPr>
        <p:txBody>
          <a:bodyPr wrap="square">
            <a:spAutoFit/>
          </a:bodyPr>
          <a:lstStyle/>
          <a:p>
            <a:pPr marL="285750" indent="-285750">
              <a:buFont typeface="Arial" pitchFamily="34" charset="0"/>
              <a:buChar char="•"/>
            </a:pPr>
            <a:r>
              <a:rPr lang="en-US" sz="2800" dirty="0" smtClean="0"/>
              <a:t>One </a:t>
            </a:r>
            <a:r>
              <a:rPr lang="en-US" sz="2800" dirty="0"/>
              <a:t>of the most well-known responses – </a:t>
            </a:r>
            <a:r>
              <a:rPr lang="en-US" sz="2800" b="1" dirty="0">
                <a:solidFill>
                  <a:srgbClr val="FF0000"/>
                </a:solidFill>
              </a:rPr>
              <a:t>the Fight or Flight Response</a:t>
            </a:r>
            <a:r>
              <a:rPr lang="en-US" sz="2800" dirty="0"/>
              <a:t> is triggered by the release of stress hormones from the adrenal glands.</a:t>
            </a:r>
          </a:p>
          <a:p>
            <a:pPr marL="285750" indent="-285750">
              <a:buFont typeface="Arial" pitchFamily="34" charset="0"/>
              <a:buChar char="•"/>
            </a:pPr>
            <a:r>
              <a:rPr lang="en-US" sz="2800" dirty="0"/>
              <a:t>The adrenal glands produce a variety of hormones. These hormones are very crucial for the normal functioning of the body. For instance, the glands secrete </a:t>
            </a:r>
            <a:r>
              <a:rPr lang="en-US" sz="2800" dirty="0">
                <a:solidFill>
                  <a:srgbClr val="FF0000"/>
                </a:solidFill>
              </a:rPr>
              <a:t>cortisol, which has anti-inflammatory </a:t>
            </a:r>
            <a:r>
              <a:rPr lang="en-US" sz="2800" dirty="0"/>
              <a:t>properties and aids the immune system.</a:t>
            </a:r>
          </a:p>
          <a:p>
            <a:pPr marL="285750" indent="-285750">
              <a:buFont typeface="Arial" pitchFamily="34" charset="0"/>
              <a:buChar char="•"/>
            </a:pPr>
            <a:r>
              <a:rPr lang="en-US" sz="2800" dirty="0"/>
              <a:t>The adrenal gland also helps to </a:t>
            </a:r>
            <a:r>
              <a:rPr lang="en-US" sz="2800" dirty="0">
                <a:solidFill>
                  <a:srgbClr val="FF0000"/>
                </a:solidFill>
              </a:rPr>
              <a:t>regulate metabolism </a:t>
            </a:r>
            <a:r>
              <a:rPr lang="en-US" sz="2800" dirty="0"/>
              <a:t>and blood pressure through various other hormones.</a:t>
            </a:r>
          </a:p>
        </p:txBody>
      </p:sp>
    </p:spTree>
    <p:extLst>
      <p:ext uri="{BB962C8B-B14F-4D97-AF65-F5344CB8AC3E}">
        <p14:creationId xmlns:p14="http://schemas.microsoft.com/office/powerpoint/2010/main" val="3440847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Adrenal Gland Hormones</a:t>
            </a:r>
          </a:p>
        </p:txBody>
      </p:sp>
      <p:sp>
        <p:nvSpPr>
          <p:cNvPr id="3" name="Rectangle 2"/>
          <p:cNvSpPr/>
          <p:nvPr/>
        </p:nvSpPr>
        <p:spPr>
          <a:xfrm>
            <a:off x="203200" y="750179"/>
            <a:ext cx="8534400" cy="6124754"/>
          </a:xfrm>
          <a:prstGeom prst="rect">
            <a:avLst/>
          </a:prstGeom>
        </p:spPr>
        <p:txBody>
          <a:bodyPr wrap="square">
            <a:spAutoFit/>
          </a:bodyPr>
          <a:lstStyle/>
          <a:p>
            <a:r>
              <a:rPr lang="en-US" sz="2800" b="1" dirty="0" smtClean="0"/>
              <a:t>Epinephrine</a:t>
            </a:r>
            <a:r>
              <a:rPr lang="en-US" sz="2800" dirty="0"/>
              <a:t>: Also called </a:t>
            </a:r>
            <a:r>
              <a:rPr lang="en-US" sz="2800" dirty="0">
                <a:solidFill>
                  <a:srgbClr val="FF0000"/>
                </a:solidFill>
              </a:rPr>
              <a:t>adrenaline</a:t>
            </a:r>
            <a:r>
              <a:rPr lang="en-US" sz="2800" dirty="0"/>
              <a:t>, this hormone rapidly </a:t>
            </a:r>
            <a:r>
              <a:rPr lang="en-US" sz="2800" dirty="0">
                <a:solidFill>
                  <a:srgbClr val="00B050"/>
                </a:solidFill>
              </a:rPr>
              <a:t>responds to stress </a:t>
            </a:r>
            <a:r>
              <a:rPr lang="en-US" sz="2800" dirty="0"/>
              <a:t>by increasing the heart rate and raising blood glucose levels in the blood.</a:t>
            </a:r>
          </a:p>
          <a:p>
            <a:r>
              <a:rPr lang="en-US" sz="2800" b="1" dirty="0"/>
              <a:t>Norepinephrine</a:t>
            </a:r>
            <a:r>
              <a:rPr lang="en-US" sz="2800" dirty="0"/>
              <a:t>: Also called </a:t>
            </a:r>
            <a:r>
              <a:rPr lang="en-US" sz="2800" dirty="0">
                <a:solidFill>
                  <a:srgbClr val="FF0000"/>
                </a:solidFill>
              </a:rPr>
              <a:t>noradrenaline</a:t>
            </a:r>
            <a:r>
              <a:rPr lang="en-US" sz="2800" dirty="0"/>
              <a:t>, this hormone works with epinephrine in reacting to stress. Its primary function is to </a:t>
            </a:r>
            <a:r>
              <a:rPr lang="en-US" sz="2800" dirty="0">
                <a:solidFill>
                  <a:srgbClr val="00B050"/>
                </a:solidFill>
              </a:rPr>
              <a:t>mobilize the body and brain for action</a:t>
            </a:r>
            <a:r>
              <a:rPr lang="en-US" sz="2800" dirty="0"/>
              <a:t>.</a:t>
            </a:r>
          </a:p>
          <a:p>
            <a:r>
              <a:rPr lang="en-US" sz="2800" b="1" dirty="0"/>
              <a:t>Hydrocortisone:</a:t>
            </a:r>
            <a:r>
              <a:rPr lang="en-US" sz="2800" dirty="0"/>
              <a:t> It is commonly known as </a:t>
            </a:r>
            <a:r>
              <a:rPr lang="en-US" sz="2800" dirty="0">
                <a:solidFill>
                  <a:srgbClr val="FF0000"/>
                </a:solidFill>
              </a:rPr>
              <a:t>cortisol</a:t>
            </a:r>
            <a:r>
              <a:rPr lang="en-US" sz="2800" dirty="0"/>
              <a:t> or a steroid hormone</a:t>
            </a:r>
            <a:r>
              <a:rPr lang="en-US" sz="2800" i="1" dirty="0"/>
              <a:t>.</a:t>
            </a:r>
            <a:r>
              <a:rPr lang="en-US" sz="2800" dirty="0"/>
              <a:t> It is involved in </a:t>
            </a:r>
            <a:r>
              <a:rPr lang="en-US" sz="2800" dirty="0">
                <a:solidFill>
                  <a:srgbClr val="00B050"/>
                </a:solidFill>
              </a:rPr>
              <a:t>regulating body functions like the conversion of fats, and carbohydrates </a:t>
            </a:r>
            <a:r>
              <a:rPr lang="en-US" sz="2800" dirty="0"/>
              <a:t>to energy and also plays a vital role in other metabolic processes.</a:t>
            </a:r>
          </a:p>
          <a:p>
            <a:r>
              <a:rPr lang="en-US" sz="2800" b="1" dirty="0" err="1"/>
              <a:t>Corticosterone</a:t>
            </a:r>
            <a:r>
              <a:rPr lang="en-US" sz="2800" b="1" dirty="0"/>
              <a:t>:</a:t>
            </a:r>
            <a:r>
              <a:rPr lang="en-US" sz="2800" dirty="0"/>
              <a:t> This hormone works with hydrocortisone to </a:t>
            </a:r>
            <a:r>
              <a:rPr lang="en-US" sz="2800" dirty="0">
                <a:solidFill>
                  <a:srgbClr val="00B050"/>
                </a:solidFill>
              </a:rPr>
              <a:t>control the immune response</a:t>
            </a:r>
            <a:r>
              <a:rPr lang="en-US" sz="2800" dirty="0"/>
              <a:t> and prevents inflammatory reactions.</a:t>
            </a:r>
          </a:p>
        </p:txBody>
      </p:sp>
    </p:spTree>
    <p:extLst>
      <p:ext uri="{BB962C8B-B14F-4D97-AF65-F5344CB8AC3E}">
        <p14:creationId xmlns:p14="http://schemas.microsoft.com/office/powerpoint/2010/main" val="408785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HORMONES</a:t>
            </a:r>
            <a:endParaRPr lang="en-US"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91540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021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Adrenal Gland Disorders</a:t>
            </a:r>
            <a:br>
              <a:rPr lang="en-US" dirty="0"/>
            </a:br>
            <a:endParaRPr lang="en-US" dirty="0"/>
          </a:p>
        </p:txBody>
      </p:sp>
      <p:sp>
        <p:nvSpPr>
          <p:cNvPr id="3" name="Rectangle 2"/>
          <p:cNvSpPr/>
          <p:nvPr/>
        </p:nvSpPr>
        <p:spPr>
          <a:xfrm>
            <a:off x="304800" y="1295400"/>
            <a:ext cx="8458200" cy="4832092"/>
          </a:xfrm>
          <a:prstGeom prst="rect">
            <a:avLst/>
          </a:prstGeom>
        </p:spPr>
        <p:txBody>
          <a:bodyPr wrap="square">
            <a:spAutoFit/>
          </a:bodyPr>
          <a:lstStyle/>
          <a:p>
            <a:r>
              <a:rPr lang="en-US" sz="2800" dirty="0" smtClean="0"/>
              <a:t>Adrenal </a:t>
            </a:r>
            <a:r>
              <a:rPr lang="en-US" sz="2800" dirty="0"/>
              <a:t>Gland disorders appear when not enough hormones or inadequate hormones are produced by the adrenal glands. Even abnormal growths or </a:t>
            </a:r>
            <a:r>
              <a:rPr lang="en-US" sz="2800" dirty="0" err="1"/>
              <a:t>tumours</a:t>
            </a:r>
            <a:r>
              <a:rPr lang="en-US" sz="2800" dirty="0"/>
              <a:t> can cause certain illness.</a:t>
            </a:r>
          </a:p>
          <a:p>
            <a:r>
              <a:rPr lang="en-US" sz="2800" b="1" dirty="0"/>
              <a:t>Cushing’s Syndrome</a:t>
            </a:r>
            <a:r>
              <a:rPr lang="en-US" sz="2800" dirty="0"/>
              <a:t> is a condition where the cortisol levels in the body are very high. The cause can be a </a:t>
            </a:r>
            <a:r>
              <a:rPr lang="en-US" sz="2800" dirty="0" err="1"/>
              <a:t>tumour</a:t>
            </a:r>
            <a:r>
              <a:rPr lang="en-US" sz="2800" dirty="0"/>
              <a:t> in the adrenal gland or the pituitary gland.</a:t>
            </a:r>
          </a:p>
          <a:p>
            <a:r>
              <a:rPr lang="en-US" sz="2800" b="1" dirty="0"/>
              <a:t>Adrenocortical carcinoma</a:t>
            </a:r>
            <a:r>
              <a:rPr lang="en-US" sz="2800" dirty="0"/>
              <a:t> is a cancerous </a:t>
            </a:r>
            <a:r>
              <a:rPr lang="en-US" sz="2800" dirty="0" err="1"/>
              <a:t>tumour</a:t>
            </a:r>
            <a:r>
              <a:rPr lang="en-US" sz="2800" dirty="0"/>
              <a:t> that usually develops in the outer layer of the adrenal gland. This type of </a:t>
            </a:r>
            <a:r>
              <a:rPr lang="en-US" sz="2800" dirty="0" err="1"/>
              <a:t>tumour</a:t>
            </a:r>
            <a:r>
              <a:rPr lang="en-US" sz="2800" dirty="0"/>
              <a:t> is typically found years after they have spread to other organs in the body.</a:t>
            </a:r>
          </a:p>
        </p:txBody>
      </p:sp>
    </p:spTree>
    <p:extLst>
      <p:ext uri="{BB962C8B-B14F-4D97-AF65-F5344CB8AC3E}">
        <p14:creationId xmlns:p14="http://schemas.microsoft.com/office/powerpoint/2010/main" val="2622876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Adrenal Gland Disorders</a:t>
            </a:r>
            <a:br>
              <a:rPr lang="en-US" dirty="0"/>
            </a:br>
            <a:endParaRPr lang="en-US" dirty="0"/>
          </a:p>
        </p:txBody>
      </p:sp>
      <p:sp>
        <p:nvSpPr>
          <p:cNvPr id="3" name="Rectangle 2"/>
          <p:cNvSpPr/>
          <p:nvPr/>
        </p:nvSpPr>
        <p:spPr>
          <a:xfrm>
            <a:off x="0" y="1676400"/>
            <a:ext cx="9144000" cy="4154984"/>
          </a:xfrm>
          <a:prstGeom prst="rect">
            <a:avLst/>
          </a:prstGeom>
        </p:spPr>
        <p:txBody>
          <a:bodyPr wrap="square">
            <a:spAutoFit/>
          </a:bodyPr>
          <a:lstStyle/>
          <a:p>
            <a:r>
              <a:rPr lang="en-US" sz="2400" b="1" dirty="0"/>
              <a:t>Congenital Adrenal Hyperplasia (CAH)</a:t>
            </a:r>
            <a:r>
              <a:rPr lang="en-US" sz="2400" dirty="0"/>
              <a:t> is a genetic disorder characterized by very low levels of cortisol production. The people inflicted with this condition may also have other hormonal imbalances where their bodies may make very little aldosterone, but too much androgen.</a:t>
            </a:r>
          </a:p>
          <a:p>
            <a:r>
              <a:rPr lang="en-US" sz="2400" b="1" dirty="0"/>
              <a:t>Addison’s Disease </a:t>
            </a:r>
            <a:r>
              <a:rPr lang="en-US" sz="2400" dirty="0"/>
              <a:t>is caused when adrenal glands produce insufficient cortisol or aldosterone. It results in weakness, fatigue, low blood pressure, nausea, etc. In 70% of cases, </a:t>
            </a:r>
            <a:r>
              <a:rPr lang="en-US" sz="2400" dirty="0" err="1"/>
              <a:t>Addisone</a:t>
            </a:r>
            <a:r>
              <a:rPr lang="en-US" sz="2400" dirty="0"/>
              <a:t> disease is caused due to </a:t>
            </a:r>
            <a:r>
              <a:rPr lang="en-US" sz="2400" dirty="0">
                <a:solidFill>
                  <a:srgbClr val="00B050"/>
                </a:solidFill>
              </a:rPr>
              <a:t>autoimmune disorder, where the body mistakenly attacks the adrenal glands. As a result, the adrenal gland does not produce the hormone </a:t>
            </a:r>
            <a:r>
              <a:rPr lang="en-US" sz="2400" dirty="0"/>
              <a:t>aldosterone in sufficient quantities.</a:t>
            </a:r>
          </a:p>
        </p:txBody>
      </p:sp>
    </p:spTree>
    <p:extLst>
      <p:ext uri="{BB962C8B-B14F-4D97-AF65-F5344CB8AC3E}">
        <p14:creationId xmlns:p14="http://schemas.microsoft.com/office/powerpoint/2010/main" val="4075192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8915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168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0999"/>
            <a:ext cx="89154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156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303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763000" cy="65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796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772400"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927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76600"/>
            <a:ext cx="8229600" cy="1143000"/>
          </a:xfrm>
        </p:spPr>
        <p:txBody>
          <a:bodyPr>
            <a:normAutofit/>
          </a:bodyPr>
          <a:lstStyle/>
          <a:p>
            <a:r>
              <a:rPr lang="en-US" sz="6000" dirty="0" smtClean="0"/>
              <a:t>THANKS</a:t>
            </a:r>
            <a:endParaRPr lang="en-US" sz="6000" dirty="0"/>
          </a:p>
        </p:txBody>
      </p:sp>
    </p:spTree>
    <p:extLst>
      <p:ext uri="{BB962C8B-B14F-4D97-AF65-F5344CB8AC3E}">
        <p14:creationId xmlns:p14="http://schemas.microsoft.com/office/powerpoint/2010/main" val="400801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69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7763"/>
            <a:ext cx="9144000"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29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7763"/>
            <a:ext cx="9143999"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14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7763"/>
            <a:ext cx="8915399"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67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7763"/>
            <a:ext cx="8915400" cy="571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722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609</TotalTime>
  <Words>573</Words>
  <Application>Microsoft Office PowerPoint</Application>
  <PresentationFormat>On-screen Show (4:3)</PresentationFormat>
  <Paragraphs>57</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Apex</vt:lpstr>
      <vt:lpstr>ADRENAL GLAND DISORDER</vt:lpstr>
      <vt:lpstr>ADRENAL GLAND</vt:lpstr>
      <vt:lpstr>ADRENAL GLAND </vt:lpstr>
      <vt:lpstr>HORMONES</vt:lpstr>
      <vt:lpstr>HORMONES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CUSHING SYNDROME CAUSE</vt:lpstr>
      <vt:lpstr>SYMPTOMS OF CUSHING SYNDROME</vt:lpstr>
      <vt:lpstr>ADDISON DISEASE CAUSE</vt:lpstr>
      <vt:lpstr>ADDISEON DISEASE</vt:lpstr>
      <vt:lpstr>FUNCTIONS OF ADRENAL</vt:lpstr>
      <vt:lpstr>Adrenal Gland Function </vt:lpstr>
      <vt:lpstr>Adrenal Gland Hormones</vt:lpstr>
      <vt:lpstr>Adrenal Gland Disorders </vt:lpstr>
      <vt:lpstr>Adrenal Gland Disorders </vt:lpstr>
      <vt:lpstr>PowerPoint Presentation</vt:lpstr>
      <vt:lpstr>PowerPoint Presentation</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naradra</dc:creator>
  <cp:lastModifiedBy>naradra</cp:lastModifiedBy>
  <cp:revision>33</cp:revision>
  <dcterms:created xsi:type="dcterms:W3CDTF">2006-08-16T00:00:00Z</dcterms:created>
  <dcterms:modified xsi:type="dcterms:W3CDTF">2020-10-18T13:06:25Z</dcterms:modified>
</cp:coreProperties>
</file>