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2" d="100"/>
          <a:sy n="62" d="100"/>
        </p:scale>
        <p:origin x="-1324" y="-6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131666-31F8-4941-AA74-1068ACE61858}" type="datetimeFigureOut">
              <a:rPr lang="en-US" smtClean="0"/>
              <a:pPr/>
              <a:t>10/13/2020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08DF0B-B668-4AA0-975D-EC61F37ACD6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508DF0B-B668-4AA0-975D-EC61F37ACD61}"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10/13/2020</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cdn.biologydiscussion.com/wp-content/uploads/2015/09/image4.pn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cdn.biologydiscussion.com/wp-content/uploads/2015/09/clip_image00619.jpg"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cdn.biologydiscussion.com/wp-content/uploads/2015/09/clip_image00817.jpg" TargetMode="External"/><Relationship Id="rId2" Type="http://schemas.openxmlformats.org/officeDocument/2006/relationships/image" Target="../media/image6.jpeg"/><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Major Steps in Downstream Processing">
            <a:hlinkClick r:id="rId2"/>
          </p:cNvPr>
          <p:cNvPicPr/>
          <p:nvPr/>
        </p:nvPicPr>
        <p:blipFill>
          <a:blip r:embed="rId3"/>
          <a:srcRect b="7388"/>
          <a:stretch>
            <a:fillRect/>
          </a:stretch>
        </p:blipFill>
        <p:spPr bwMode="auto">
          <a:xfrm>
            <a:off x="4953000" y="0"/>
            <a:ext cx="3581400" cy="6858000"/>
          </a:xfrm>
          <a:prstGeom prst="rect">
            <a:avLst/>
          </a:prstGeom>
          <a:noFill/>
          <a:ln w="9525">
            <a:noFill/>
            <a:miter lim="800000"/>
            <a:headEnd/>
            <a:tailEnd/>
          </a:ln>
        </p:spPr>
      </p:pic>
      <p:sp>
        <p:nvSpPr>
          <p:cNvPr id="7" name="TextBox 6"/>
          <p:cNvSpPr txBox="1"/>
          <p:nvPr/>
        </p:nvSpPr>
        <p:spPr>
          <a:xfrm>
            <a:off x="381000" y="228600"/>
            <a:ext cx="4419600" cy="4247317"/>
          </a:xfrm>
          <a:prstGeom prst="rect">
            <a:avLst/>
          </a:prstGeom>
          <a:noFill/>
        </p:spPr>
        <p:txBody>
          <a:bodyPr wrap="square" rtlCol="0">
            <a:spAutoFit/>
          </a:bodyPr>
          <a:lstStyle/>
          <a:p>
            <a:pPr algn="ctr"/>
            <a:r>
              <a:rPr lang="en-US" sz="2800" b="1" u="sng" dirty="0" smtClean="0">
                <a:solidFill>
                  <a:srgbClr val="FF0000"/>
                </a:solidFill>
                <a:latin typeface="Times New Roman" pitchFamily="18" charset="0"/>
                <a:cs typeface="Times New Roman" pitchFamily="18" charset="0"/>
              </a:rPr>
              <a:t>Downstream Recovery</a:t>
            </a:r>
          </a:p>
          <a:p>
            <a:r>
              <a:rPr lang="en-US" sz="2800" b="1" dirty="0" smtClean="0"/>
              <a:t>The five stages are: </a:t>
            </a:r>
          </a:p>
          <a:p>
            <a:pPr marL="514350" indent="-514350">
              <a:buAutoNum type="arabicParenBoth"/>
            </a:pPr>
            <a:r>
              <a:rPr lang="en-US" sz="2800" b="1" dirty="0" smtClean="0"/>
              <a:t>Solid-Liquid Separation </a:t>
            </a:r>
          </a:p>
          <a:p>
            <a:pPr marL="514350" indent="-514350">
              <a:buAutoNum type="arabicParenBoth"/>
            </a:pPr>
            <a:r>
              <a:rPr lang="en-US" sz="2800" b="1" dirty="0" smtClean="0"/>
              <a:t>Release of Intracellular Products </a:t>
            </a:r>
          </a:p>
          <a:p>
            <a:pPr marL="514350" indent="-514350">
              <a:buAutoNum type="arabicParenBoth"/>
            </a:pPr>
            <a:r>
              <a:rPr lang="en-US" sz="2800" b="1" dirty="0" smtClean="0"/>
              <a:t>Concentration </a:t>
            </a:r>
          </a:p>
          <a:p>
            <a:pPr marL="514350" indent="-514350">
              <a:buAutoNum type="arabicParenBoth"/>
            </a:pPr>
            <a:r>
              <a:rPr lang="en-US" sz="2800" b="1" dirty="0" smtClean="0"/>
              <a:t>Purification by Chromatography </a:t>
            </a:r>
          </a:p>
          <a:p>
            <a:pPr marL="514350" indent="-514350">
              <a:buAutoNum type="arabicParenBoth"/>
            </a:pPr>
            <a:r>
              <a:rPr lang="en-US" sz="2800" b="1" dirty="0" smtClean="0"/>
              <a:t> Formulation</a:t>
            </a:r>
            <a:r>
              <a:rPr lang="en-US" b="1" dirty="0" smtClean="0"/>
              <a:t>.</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228600"/>
            <a:ext cx="8458200" cy="3477875"/>
          </a:xfrm>
          <a:prstGeom prst="rect">
            <a:avLst/>
          </a:prstGeom>
          <a:noFill/>
        </p:spPr>
        <p:txBody>
          <a:bodyPr wrap="square" rtlCol="0">
            <a:spAutoFit/>
          </a:bodyPr>
          <a:lstStyle/>
          <a:p>
            <a:r>
              <a:rPr lang="en-US" sz="2400" b="1" dirty="0" smtClean="0"/>
              <a:t>(a) Tubular bowl centrifuge</a:t>
            </a:r>
            <a:endParaRPr lang="en-US" sz="2400" dirty="0" smtClean="0"/>
          </a:p>
          <a:p>
            <a:r>
              <a:rPr lang="en-US" sz="2200" dirty="0" smtClean="0"/>
              <a:t>This is a simple and a small centrifuge, commonly used in pilot plants. </a:t>
            </a:r>
          </a:p>
          <a:p>
            <a:r>
              <a:rPr lang="en-US" sz="2200" dirty="0" smtClean="0"/>
              <a:t>Tubular bowl centrifuge can be operated at a high centrifugal speed, and can be run in both batch or continuous mode. The solids are removed manually. </a:t>
            </a:r>
          </a:p>
          <a:p>
            <a:r>
              <a:rPr lang="en-US" sz="2400" b="1" dirty="0" smtClean="0"/>
              <a:t>(b) Disc centrifuge </a:t>
            </a:r>
            <a:endParaRPr lang="en-US" sz="2400" dirty="0" smtClean="0"/>
          </a:p>
          <a:p>
            <a:r>
              <a:rPr lang="en-US" sz="2200" dirty="0" smtClean="0"/>
              <a:t>It consists of several discs that separate the bowl into settling zones. The feed/slurry is fed through a central tube. The clarified fluid moves upwards while the solids settle at the lower surface</a:t>
            </a:r>
          </a:p>
          <a:p>
            <a:endParaRPr lang="en-US" dirty="0"/>
          </a:p>
        </p:txBody>
      </p:sp>
      <p:pic>
        <p:nvPicPr>
          <p:cNvPr id="3" name="Picture 2" descr="http://cdn.biologydiscussion.com/wp-content/uploads/2015/09/clip_image01015.jpg"/>
          <p:cNvPicPr/>
          <p:nvPr/>
        </p:nvPicPr>
        <p:blipFill>
          <a:blip r:embed="rId2"/>
          <a:srcRect r="57977" b="16667"/>
          <a:stretch>
            <a:fillRect/>
          </a:stretch>
        </p:blipFill>
        <p:spPr bwMode="auto">
          <a:xfrm>
            <a:off x="3429000" y="3886200"/>
            <a:ext cx="4953000" cy="2667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7391400" cy="5109091"/>
          </a:xfrm>
          <a:prstGeom prst="rect">
            <a:avLst/>
          </a:prstGeom>
          <a:noFill/>
        </p:spPr>
        <p:txBody>
          <a:bodyPr wrap="square" rtlCol="0">
            <a:spAutoFit/>
          </a:bodyPr>
          <a:lstStyle/>
          <a:p>
            <a:r>
              <a:rPr lang="en-US" sz="2400" b="1" dirty="0" smtClean="0"/>
              <a:t>(c) Multi-chamber centrifuge</a:t>
            </a:r>
            <a:endParaRPr lang="en-US" sz="2400" dirty="0" smtClean="0"/>
          </a:p>
          <a:p>
            <a:r>
              <a:rPr lang="en-US" sz="2200" dirty="0" smtClean="0"/>
              <a:t>This is basically a modification of tubular bowl type of centrifuge. It consists of several chambers connected in such a way that the feed flows in a zigzag fashion. There is a variation in the centrifugal force in different chambers. The force is much higher in the periphery chambers, as a result smallest particles settle down in the outermost chamber. </a:t>
            </a:r>
          </a:p>
          <a:p>
            <a:r>
              <a:rPr lang="en-US" sz="2400" b="1" dirty="0" smtClean="0"/>
              <a:t>(d) Scroll centrifuge or decanter</a:t>
            </a:r>
            <a:endParaRPr lang="en-US" sz="2400" dirty="0" smtClean="0"/>
          </a:p>
          <a:p>
            <a:r>
              <a:rPr lang="en-US" sz="2200" dirty="0" smtClean="0"/>
              <a:t>It is composed of a rotating horizontal bowl tapered at one end. The decanter is generally used to concentrate fluids with high solid concentration (biomass content 5-80%). The solids are deposited on the wall of the bowl which can be scrapped and removed from the narrow end.</a:t>
            </a:r>
          </a:p>
          <a:p>
            <a:endParaRPr lang="en-US" dirty="0" smtClean="0"/>
          </a:p>
          <a:p>
            <a:endParaRPr lang="en-US" dirty="0"/>
          </a:p>
        </p:txBody>
      </p:sp>
      <p:pic>
        <p:nvPicPr>
          <p:cNvPr id="3" name="Picture 2" descr="http://cdn.biologydiscussion.com/wp-content/uploads/2015/09/clip_image01015.jpg"/>
          <p:cNvPicPr/>
          <p:nvPr/>
        </p:nvPicPr>
        <p:blipFill>
          <a:blip r:embed="rId2"/>
          <a:srcRect l="40960" t="9494" b="17089"/>
          <a:stretch>
            <a:fillRect/>
          </a:stretch>
        </p:blipFill>
        <p:spPr bwMode="auto">
          <a:xfrm>
            <a:off x="4648200" y="4419600"/>
            <a:ext cx="4495800" cy="2438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cdn.biologydiscussion.com/wp-content/uploads/2015/09/clip_image01213.jpg"/>
          <p:cNvPicPr/>
          <p:nvPr/>
        </p:nvPicPr>
        <p:blipFill>
          <a:blip r:embed="rId2"/>
          <a:srcRect/>
          <a:stretch>
            <a:fillRect/>
          </a:stretch>
        </p:blipFill>
        <p:spPr bwMode="auto">
          <a:xfrm>
            <a:off x="609600" y="381000"/>
            <a:ext cx="8001000" cy="4800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609600"/>
            <a:ext cx="8229600" cy="6186309"/>
          </a:xfrm>
          <a:prstGeom prst="rect">
            <a:avLst/>
          </a:prstGeom>
          <a:noFill/>
        </p:spPr>
        <p:txBody>
          <a:bodyPr wrap="square" rtlCol="0">
            <a:spAutoFit/>
          </a:bodyPr>
          <a:lstStyle/>
          <a:p>
            <a:r>
              <a:rPr lang="en-US" sz="2400" b="1" dirty="0" smtClean="0"/>
              <a:t>Impingement: </a:t>
            </a:r>
            <a:endParaRPr lang="en-US" sz="2400" dirty="0" smtClean="0"/>
          </a:p>
          <a:p>
            <a:pPr marL="225425" indent="-225425">
              <a:buFont typeface="Wingdings" pitchFamily="2" charset="2"/>
              <a:buChar char="Ø"/>
            </a:pPr>
            <a:r>
              <a:rPr lang="en-US" sz="2200" dirty="0" smtClean="0"/>
              <a:t>A stream of suspended cells at high velocity and pressure are forced to hit either a stationary surface or a second stream of suspended cells.</a:t>
            </a:r>
          </a:p>
          <a:p>
            <a:pPr marL="284163" indent="-284163">
              <a:buFont typeface="Wingdings" pitchFamily="2" charset="2"/>
              <a:buChar char="Ø"/>
            </a:pPr>
            <a:r>
              <a:rPr lang="en-US" sz="2200" dirty="0" smtClean="0"/>
              <a:t>The cells are disrupted by the forces created at the point of contact. Micro fluidizer is a device developed based on the principle of impingement. It has been successfully used for breaking </a:t>
            </a:r>
            <a:r>
              <a:rPr lang="en-US" sz="2200" i="1" dirty="0" smtClean="0"/>
              <a:t>E. coli </a:t>
            </a:r>
            <a:r>
              <a:rPr lang="en-US" sz="2200" dirty="0" smtClean="0"/>
              <a:t>cells. </a:t>
            </a:r>
          </a:p>
          <a:p>
            <a:pPr marL="225425" indent="-225425">
              <a:buFont typeface="Wingdings" pitchFamily="2" charset="2"/>
              <a:buChar char="Ø"/>
            </a:pPr>
            <a:r>
              <a:rPr lang="en-US" sz="2200" dirty="0" smtClean="0"/>
              <a:t>It an be effectively used for disrupting cells even at a low concentration. </a:t>
            </a:r>
          </a:p>
          <a:p>
            <a:r>
              <a:rPr lang="en-US" sz="2400" b="1" dirty="0" smtClean="0"/>
              <a:t>Grinding with glass beads: </a:t>
            </a:r>
            <a:endParaRPr lang="en-US" sz="2400" dirty="0" smtClean="0"/>
          </a:p>
          <a:p>
            <a:pPr marL="225425" indent="-225425">
              <a:buFont typeface="Wingdings" pitchFamily="2" charset="2"/>
              <a:buChar char="Ø"/>
            </a:pPr>
            <a:r>
              <a:rPr lang="en-US" sz="2200" dirty="0" smtClean="0"/>
              <a:t>The cells mixed with glass beads are subjected to a very high speed in a reaction vessel. </a:t>
            </a:r>
          </a:p>
          <a:p>
            <a:pPr marL="225425" indent="-225425">
              <a:buFont typeface="Wingdings" pitchFamily="2" charset="2"/>
              <a:buChar char="Ø"/>
            </a:pPr>
            <a:r>
              <a:rPr lang="en-US" sz="2200" dirty="0" smtClean="0"/>
              <a:t>The cells break as they are forced against the wall of the vessel by the beads. </a:t>
            </a:r>
          </a:p>
          <a:p>
            <a:pPr marL="225425" indent="-225425">
              <a:buFont typeface="Wingdings" pitchFamily="2" charset="2"/>
              <a:buChar char="Ø"/>
            </a:pPr>
            <a:r>
              <a:rPr lang="en-US" sz="2200" dirty="0" smtClean="0"/>
              <a:t>Several factors influence the cell breakage-size and quantity of the glass beads, concentration and age of cells, temperature and agitator speed. </a:t>
            </a:r>
            <a:endParaRPr lang="en-US"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915400" cy="6801862"/>
          </a:xfrm>
          <a:prstGeom prst="rect">
            <a:avLst/>
          </a:prstGeom>
        </p:spPr>
        <p:txBody>
          <a:bodyPr wrap="square">
            <a:spAutoFit/>
          </a:bodyPr>
          <a:lstStyle/>
          <a:p>
            <a:r>
              <a:rPr lang="en-US" sz="2200" b="1" dirty="0" err="1" smtClean="0"/>
              <a:t>Alkalies</a:t>
            </a:r>
            <a:r>
              <a:rPr lang="en-US" sz="2200" b="1" dirty="0" smtClean="0"/>
              <a:t>: </a:t>
            </a:r>
            <a:endParaRPr lang="en-US" sz="2200" dirty="0" smtClean="0"/>
          </a:p>
          <a:p>
            <a:r>
              <a:rPr lang="en-US" sz="2200" dirty="0" smtClean="0"/>
              <a:t>Alkali treatment has been used for the extraction of some bacterial proteins. However, the alkali stability of the desired product is very crucial for the success of this method e.g., recombinant growth hormone can be efficiently released from </a:t>
            </a:r>
            <a:r>
              <a:rPr lang="en-US" sz="2200" i="1" dirty="0" smtClean="0"/>
              <a:t>E. coli </a:t>
            </a:r>
            <a:r>
              <a:rPr lang="en-US" sz="2200" dirty="0" smtClean="0"/>
              <a:t>by treatment with sodium hydroxide at pH 11. </a:t>
            </a:r>
          </a:p>
          <a:p>
            <a:r>
              <a:rPr lang="en-US" sz="2200" b="1" dirty="0" smtClean="0"/>
              <a:t>Organic solvents: </a:t>
            </a:r>
            <a:endParaRPr lang="en-US" sz="2200" dirty="0" smtClean="0"/>
          </a:p>
          <a:p>
            <a:r>
              <a:rPr lang="en-US" sz="2200" dirty="0" smtClean="0"/>
              <a:t>Several water miscible organic solvents can be used to disrupt the cells e.g., methanol, ethanol, </a:t>
            </a:r>
            <a:r>
              <a:rPr lang="en-US" sz="2200" dirty="0" err="1" smtClean="0"/>
              <a:t>isopropanol</a:t>
            </a:r>
            <a:r>
              <a:rPr lang="en-US" sz="2200" dirty="0" smtClean="0"/>
              <a:t>, </a:t>
            </a:r>
            <a:r>
              <a:rPr lang="en-US" sz="2200" dirty="0" err="1" smtClean="0"/>
              <a:t>butanol</a:t>
            </a:r>
            <a:r>
              <a:rPr lang="en-US" sz="2200" dirty="0" smtClean="0"/>
              <a:t>. The organic solvent toluene is frequently used. It is believed that toluene dissolves membrane phospholipids and creates membrane pores for release of intracellular contents. </a:t>
            </a:r>
          </a:p>
          <a:p>
            <a:r>
              <a:rPr lang="en-US" sz="2200" b="1" dirty="0" smtClean="0"/>
              <a:t>Detergents: </a:t>
            </a:r>
            <a:endParaRPr lang="en-US" sz="2200" dirty="0" smtClean="0"/>
          </a:p>
          <a:p>
            <a:r>
              <a:rPr lang="en-US" sz="2200" dirty="0" smtClean="0"/>
              <a:t>Detergents that are ionic in nature, cationic-</a:t>
            </a:r>
            <a:r>
              <a:rPr lang="en-US" sz="2200" dirty="0" err="1" smtClean="0"/>
              <a:t>cetyl</a:t>
            </a:r>
            <a:r>
              <a:rPr lang="en-US" sz="2200" dirty="0" smtClean="0"/>
              <a:t> </a:t>
            </a:r>
            <a:r>
              <a:rPr lang="en-US" sz="2200" dirty="0" err="1" smtClean="0"/>
              <a:t>trimethyl</a:t>
            </a:r>
            <a:r>
              <a:rPr lang="en-US" sz="2200" dirty="0" smtClean="0"/>
              <a:t> ammonium bromide or anionic-sodium </a:t>
            </a:r>
            <a:r>
              <a:rPr lang="en-US" sz="2200" dirty="0" err="1" smtClean="0"/>
              <a:t>lauryl</a:t>
            </a:r>
            <a:r>
              <a:rPr lang="en-US" sz="2200" dirty="0" smtClean="0"/>
              <a:t> sulfate can denature membrane proteins and </a:t>
            </a:r>
            <a:r>
              <a:rPr lang="en-US" sz="2200" dirty="0" err="1" smtClean="0"/>
              <a:t>lyse</a:t>
            </a:r>
            <a:r>
              <a:rPr lang="en-US" sz="2200" dirty="0" smtClean="0"/>
              <a:t> the cells. </a:t>
            </a:r>
          </a:p>
          <a:p>
            <a:r>
              <a:rPr lang="en-US" sz="2200" dirty="0" smtClean="0"/>
              <a:t>Non-ionic detergents are also used to some extent e.g., Triton X-100 or </a:t>
            </a:r>
            <a:r>
              <a:rPr lang="en-US" sz="2200" dirty="0" err="1" smtClean="0"/>
              <a:t>Tween</a:t>
            </a:r>
            <a:r>
              <a:rPr lang="en-US" sz="2200" dirty="0" smtClean="0"/>
              <a:t>. </a:t>
            </a:r>
          </a:p>
          <a:p>
            <a:r>
              <a:rPr lang="en-US" sz="2200" dirty="0" smtClean="0"/>
              <a:t>Detergents affect purification steps, particularly the salt precipitation and can be overcome by using </a:t>
            </a:r>
            <a:r>
              <a:rPr lang="en-US" sz="2200" dirty="0" err="1" smtClean="0"/>
              <a:t>ultrafiltration</a:t>
            </a:r>
            <a:r>
              <a:rPr lang="en-US" sz="2200" dirty="0" smtClean="0"/>
              <a:t> or ion-exchange chromato­graphy.</a:t>
            </a:r>
          </a:p>
          <a:p>
            <a:r>
              <a:rPr lang="en-US" dirty="0" smtClean="0"/>
              <a:t> </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97346"/>
            <a:ext cx="8610600" cy="5509200"/>
          </a:xfrm>
          <a:prstGeom prst="rect">
            <a:avLst/>
          </a:prstGeom>
        </p:spPr>
        <p:txBody>
          <a:bodyPr wrap="square">
            <a:spAutoFit/>
          </a:bodyPr>
          <a:lstStyle/>
          <a:p>
            <a:endParaRPr lang="en-US" sz="2200" b="1" dirty="0" smtClean="0"/>
          </a:p>
          <a:p>
            <a:r>
              <a:rPr lang="en-US" sz="2200" b="1" dirty="0" smtClean="0"/>
              <a:t>Enzymatic methods of cell disruption</a:t>
            </a:r>
          </a:p>
          <a:p>
            <a:endParaRPr lang="en-US" sz="2200" dirty="0" smtClean="0"/>
          </a:p>
          <a:p>
            <a:pPr>
              <a:buFont typeface="Wingdings" pitchFamily="2" charset="2"/>
              <a:buChar char="Ø"/>
            </a:pPr>
            <a:r>
              <a:rPr lang="en-US" sz="2200" dirty="0" err="1" smtClean="0"/>
              <a:t>Lysis</a:t>
            </a:r>
            <a:r>
              <a:rPr lang="en-US" sz="2200" dirty="0" smtClean="0"/>
              <a:t> of cells occurs under mild conditions in a selective manner. </a:t>
            </a:r>
          </a:p>
          <a:p>
            <a:pPr>
              <a:buFont typeface="Wingdings" pitchFamily="2" charset="2"/>
              <a:buChar char="Ø"/>
            </a:pPr>
            <a:r>
              <a:rPr lang="en-US" sz="2200" dirty="0" err="1" smtClean="0"/>
              <a:t>Lysozyme</a:t>
            </a:r>
            <a:r>
              <a:rPr lang="en-US" sz="2200" dirty="0" smtClean="0"/>
              <a:t> is the most frequently used enzyme and is commercially available . </a:t>
            </a:r>
          </a:p>
          <a:p>
            <a:pPr>
              <a:buFont typeface="Wingdings" pitchFamily="2" charset="2"/>
              <a:buChar char="Ø"/>
            </a:pPr>
            <a:r>
              <a:rPr lang="en-US" sz="2200" dirty="0" smtClean="0"/>
              <a:t>It hydrolyses β-1, 4-glycosidic bonds of the </a:t>
            </a:r>
            <a:r>
              <a:rPr lang="en-US" sz="2200" dirty="0" err="1" smtClean="0"/>
              <a:t>mucopeptide</a:t>
            </a:r>
            <a:r>
              <a:rPr lang="en-US" sz="2200" dirty="0" smtClean="0"/>
              <a:t> in bacterial cell walls. </a:t>
            </a:r>
          </a:p>
          <a:p>
            <a:pPr>
              <a:buFont typeface="Wingdings" pitchFamily="2" charset="2"/>
              <a:buChar char="Ø"/>
            </a:pPr>
            <a:r>
              <a:rPr lang="en-US" sz="2200" dirty="0" smtClean="0"/>
              <a:t>The Gram- positive bacteria (high content of cell wall </a:t>
            </a:r>
            <a:r>
              <a:rPr lang="en-US" sz="2200" dirty="0" err="1" smtClean="0"/>
              <a:t>mucopeptides</a:t>
            </a:r>
            <a:r>
              <a:rPr lang="en-US" sz="2200" dirty="0" smtClean="0"/>
              <a:t>) are more susceptible for the action of </a:t>
            </a:r>
            <a:r>
              <a:rPr lang="en-US" sz="2200" dirty="0" err="1" smtClean="0"/>
              <a:t>lysozyme</a:t>
            </a:r>
            <a:r>
              <a:rPr lang="en-US" sz="2200" dirty="0" smtClean="0"/>
              <a:t>. </a:t>
            </a:r>
          </a:p>
          <a:p>
            <a:pPr>
              <a:buFont typeface="Wingdings" pitchFamily="2" charset="2"/>
              <a:buChar char="Ø"/>
            </a:pPr>
            <a:r>
              <a:rPr lang="en-US" sz="2200" dirty="0" smtClean="0"/>
              <a:t>For Gram-negative bacteria, </a:t>
            </a:r>
            <a:r>
              <a:rPr lang="en-US" sz="2200" dirty="0" err="1" smtClean="0"/>
              <a:t>lysozyme</a:t>
            </a:r>
            <a:r>
              <a:rPr lang="en-US" sz="2200" dirty="0" smtClean="0"/>
              <a:t> in association with EDTA can break the cells.</a:t>
            </a:r>
          </a:p>
          <a:p>
            <a:pPr>
              <a:buFont typeface="Wingdings" pitchFamily="2" charset="2"/>
              <a:buChar char="Ø"/>
            </a:pPr>
            <a:r>
              <a:rPr lang="en-US" sz="2200" dirty="0" smtClean="0"/>
              <a:t> As the cell wall gets digested by </a:t>
            </a:r>
            <a:r>
              <a:rPr lang="en-US" sz="2200" dirty="0" err="1" smtClean="0"/>
              <a:t>lysozyme</a:t>
            </a:r>
            <a:r>
              <a:rPr lang="en-US" sz="2200" dirty="0" smtClean="0"/>
              <a:t>, the osmotic effects break the </a:t>
            </a:r>
            <a:r>
              <a:rPr lang="en-US" sz="2200" dirty="0" err="1" smtClean="0"/>
              <a:t>periplasmic</a:t>
            </a:r>
            <a:r>
              <a:rPr lang="en-US" sz="2200" dirty="0" smtClean="0"/>
              <a:t> membrane to release the intracellular contents. </a:t>
            </a:r>
          </a:p>
          <a:p>
            <a:pPr>
              <a:buFont typeface="Wingdings" pitchFamily="2" charset="2"/>
              <a:buChar char="Ø"/>
            </a:pPr>
            <a:r>
              <a:rPr lang="en-US" sz="2200" dirty="0" smtClean="0"/>
              <a:t>For the </a:t>
            </a:r>
            <a:r>
              <a:rPr lang="en-US" sz="2200" dirty="0" err="1" smtClean="0"/>
              <a:t>lysis</a:t>
            </a:r>
            <a:r>
              <a:rPr lang="en-US" sz="2200" dirty="0" smtClean="0"/>
              <a:t> of yeast cell walls, </a:t>
            </a:r>
            <a:r>
              <a:rPr lang="en-US" sz="2200" dirty="0" err="1" smtClean="0"/>
              <a:t>glucanase</a:t>
            </a:r>
            <a:r>
              <a:rPr lang="en-US" sz="2200" dirty="0" smtClean="0"/>
              <a:t> and </a:t>
            </a:r>
            <a:r>
              <a:rPr lang="en-US" sz="2200" dirty="0" err="1" smtClean="0"/>
              <a:t>mannanase</a:t>
            </a:r>
            <a:r>
              <a:rPr lang="en-US" sz="2200" dirty="0" smtClean="0"/>
              <a:t> in combination with proteases are used.</a:t>
            </a:r>
            <a:endParaRPr lang="en-US" sz="22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10600" cy="5816977"/>
          </a:xfrm>
          <a:prstGeom prst="rect">
            <a:avLst/>
          </a:prstGeom>
        </p:spPr>
        <p:txBody>
          <a:bodyPr wrap="square">
            <a:spAutoFit/>
          </a:bodyPr>
          <a:lstStyle/>
          <a:p>
            <a:r>
              <a:rPr lang="en-US" sz="2400" b="1" dirty="0" smtClean="0"/>
              <a:t>3) Concentration</a:t>
            </a:r>
            <a:r>
              <a:rPr lang="en-US" b="1" dirty="0" smtClean="0"/>
              <a:t>: </a:t>
            </a:r>
          </a:p>
          <a:p>
            <a:pPr>
              <a:buFont typeface="Wingdings" pitchFamily="2" charset="2"/>
              <a:buChar char="Ø"/>
            </a:pPr>
            <a:r>
              <a:rPr lang="en-US" sz="2200" dirty="0" smtClean="0"/>
              <a:t>The filtrate free from suspended particles (cells, cell debris etc.) contains 80-98% of water. </a:t>
            </a:r>
          </a:p>
          <a:p>
            <a:pPr>
              <a:buFont typeface="Wingdings" pitchFamily="2" charset="2"/>
              <a:buChar char="Ø"/>
            </a:pPr>
            <a:r>
              <a:rPr lang="en-US" sz="2200" dirty="0" smtClean="0"/>
              <a:t>The water has to be removed to achieve the product concentration. </a:t>
            </a:r>
          </a:p>
          <a:p>
            <a:pPr>
              <a:buFont typeface="Wingdings" pitchFamily="2" charset="2"/>
              <a:buChar char="Ø"/>
            </a:pPr>
            <a:r>
              <a:rPr lang="en-US" sz="2200" dirty="0" smtClean="0"/>
              <a:t>The commonly used techniques for concentrating biological products are evaporation, liquid-liquid extraction, membrane filtration, precipitation and adsorption. </a:t>
            </a:r>
          </a:p>
          <a:p>
            <a:pPr>
              <a:buFont typeface="Wingdings" pitchFamily="2" charset="2"/>
              <a:buChar char="Ø"/>
            </a:pPr>
            <a:r>
              <a:rPr lang="en-US" sz="2200" dirty="0" smtClean="0"/>
              <a:t>The actual procedure adopted depends on the nature of the desired product (quality and quantity to be retained as far as possible) and the cost factor</a:t>
            </a:r>
            <a:r>
              <a:rPr lang="en-US" dirty="0" smtClean="0"/>
              <a:t>.</a:t>
            </a:r>
          </a:p>
          <a:p>
            <a:r>
              <a:rPr lang="en-US" sz="2200" b="1" dirty="0" smtClean="0"/>
              <a:t>( a) Evaporation: </a:t>
            </a:r>
          </a:p>
          <a:p>
            <a:r>
              <a:rPr lang="en-US" sz="2200" dirty="0" smtClean="0"/>
              <a:t>Water in the broth filtrate can be removed by a simple evaporation process. </a:t>
            </a:r>
          </a:p>
          <a:p>
            <a:r>
              <a:rPr lang="en-US" sz="2200" dirty="0" smtClean="0"/>
              <a:t>The evaporators have a heating device for supply of steam, and unit for the separation of concentrated product and </a:t>
            </a:r>
            <a:r>
              <a:rPr lang="en-US" sz="2200" dirty="0" err="1" smtClean="0"/>
              <a:t>vapour</a:t>
            </a:r>
            <a:r>
              <a:rPr lang="en-US" sz="2200" dirty="0" smtClean="0"/>
              <a:t>, a condenser for condensing </a:t>
            </a:r>
            <a:r>
              <a:rPr lang="en-US" sz="2200" dirty="0" err="1" smtClean="0"/>
              <a:t>vapour</a:t>
            </a:r>
            <a:r>
              <a:rPr lang="en-US" sz="2200" dirty="0" smtClean="0"/>
              <a:t>, accessories and control equipment. </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474345"/>
            <a:ext cx="8610600" cy="5170646"/>
          </a:xfrm>
          <a:prstGeom prst="rect">
            <a:avLst/>
          </a:prstGeom>
        </p:spPr>
        <p:txBody>
          <a:bodyPr wrap="square">
            <a:spAutoFit/>
          </a:bodyPr>
          <a:lstStyle/>
          <a:p>
            <a:r>
              <a:rPr lang="en-US" sz="2200" b="1" dirty="0" smtClean="0"/>
              <a:t>1. Plate evaporators: </a:t>
            </a:r>
            <a:endParaRPr lang="en-US" sz="2200" dirty="0" smtClean="0"/>
          </a:p>
          <a:p>
            <a:r>
              <a:rPr lang="en-US" sz="2200" dirty="0" smtClean="0"/>
              <a:t>The liquid to be concentrated flows over plates. As the heat is supplied, the liquid gets concentrated and becomes viscous. </a:t>
            </a:r>
          </a:p>
          <a:p>
            <a:r>
              <a:rPr lang="en-US" sz="2200" b="1" dirty="0" smtClean="0"/>
              <a:t>2. Falling film evaporators: </a:t>
            </a:r>
            <a:endParaRPr lang="en-US" sz="2200" dirty="0" smtClean="0"/>
          </a:p>
          <a:p>
            <a:r>
              <a:rPr lang="en-US" sz="2200" dirty="0" smtClean="0"/>
              <a:t>In this case, the liquid flows down long tubes which gets distributed as a thin film over the heating surface. Falling film evaporators are suitable for removing water from viscous products of fermentation. </a:t>
            </a:r>
          </a:p>
          <a:p>
            <a:r>
              <a:rPr lang="en-US" sz="2200" b="1" dirty="0" smtClean="0"/>
              <a:t>3. Forced film evaporators: </a:t>
            </a:r>
            <a:endParaRPr lang="en-US" sz="2200" dirty="0" smtClean="0"/>
          </a:p>
          <a:p>
            <a:r>
              <a:rPr lang="en-US" sz="2200" dirty="0" smtClean="0"/>
              <a:t>The liquid films are mechanically driven and these devices are suitable for producing dry product concentrates. </a:t>
            </a:r>
          </a:p>
          <a:p>
            <a:r>
              <a:rPr lang="en-US" sz="2200" b="1" dirty="0" smtClean="0"/>
              <a:t>4. Centrifugal forced film evaporators: </a:t>
            </a:r>
            <a:endParaRPr lang="en-US" sz="2200" dirty="0" smtClean="0"/>
          </a:p>
          <a:p>
            <a:r>
              <a:rPr lang="en-US" sz="2200" dirty="0" smtClean="0"/>
              <a:t>In these evaporators, a centrifugal force is used to pass on the liquid over heated plates or conical surfaces for instantaneous evaporation. These equipment evaporate the liquid very quickly (in seconds), hence suitable for concentrating even heat-labile substances. </a:t>
            </a:r>
            <a:endParaRPr lang="en-US" sz="22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56138"/>
            <a:ext cx="8686800" cy="6463308"/>
          </a:xfrm>
          <a:prstGeom prst="rect">
            <a:avLst/>
          </a:prstGeom>
        </p:spPr>
        <p:txBody>
          <a:bodyPr wrap="square">
            <a:spAutoFit/>
          </a:bodyPr>
          <a:lstStyle/>
          <a:p>
            <a:r>
              <a:rPr lang="en-US" sz="2200" b="1" dirty="0" smtClean="0"/>
              <a:t>2) Liquid-Liquid Extraction: </a:t>
            </a:r>
          </a:p>
          <a:p>
            <a:r>
              <a:rPr lang="en-US" sz="2200" dirty="0" smtClean="0"/>
              <a:t>The concentration of biological products can be achieved by transferring the desired product (solute) from one liquid phase to another liquid phase, a phenomenon referred to as liquid-liquid extraction. This technique is also useful for partial purification of a product. </a:t>
            </a:r>
          </a:p>
          <a:p>
            <a:r>
              <a:rPr lang="en-US" sz="2200" dirty="0" smtClean="0"/>
              <a:t>The efficiency of extraction is dependent on the partition coefficient i.e. the relative distribution of a substance between the two liquid phases. The process of liquid-liquid extraction may be broadly categorized as extraction of low molecular weight products and extraction of high molecular weight products. </a:t>
            </a:r>
          </a:p>
          <a:p>
            <a:r>
              <a:rPr lang="en-US" sz="2200" b="1" dirty="0" smtClean="0"/>
              <a:t>(A) Extraction of low molecular weight products: </a:t>
            </a:r>
            <a:endParaRPr lang="en-US" sz="2200" dirty="0" smtClean="0"/>
          </a:p>
          <a:p>
            <a:r>
              <a:rPr lang="en-US" sz="2200" dirty="0" smtClean="0"/>
              <a:t>By using organic solvents, the </a:t>
            </a:r>
            <a:r>
              <a:rPr lang="en-US" sz="2200" dirty="0" err="1" smtClean="0"/>
              <a:t>lipophilic</a:t>
            </a:r>
            <a:r>
              <a:rPr lang="en-US" sz="2200" dirty="0" smtClean="0"/>
              <a:t> compounds can be conveniently extracted. However, it is quite difficult to extract hydrophilic compounds. Extraction of </a:t>
            </a:r>
            <a:r>
              <a:rPr lang="en-US" sz="2200" dirty="0" err="1" smtClean="0"/>
              <a:t>lipophilic</a:t>
            </a:r>
            <a:r>
              <a:rPr lang="en-US" sz="2200" dirty="0" smtClean="0"/>
              <a:t> products can be done by the following techniques. </a:t>
            </a:r>
          </a:p>
          <a:p>
            <a:r>
              <a:rPr lang="en-US" sz="2200" b="1" dirty="0" smtClean="0"/>
              <a:t>(a) Physical extraction: </a:t>
            </a:r>
            <a:endParaRPr lang="en-US" sz="2200" dirty="0" smtClean="0"/>
          </a:p>
          <a:p>
            <a:r>
              <a:rPr lang="en-US" sz="2200" dirty="0" smtClean="0"/>
              <a:t>Based on the physical properties the compound gets itself distributed between two liquid phases. This technique is used for extraction of non-</a:t>
            </a:r>
            <a:r>
              <a:rPr lang="en-US" sz="2200" dirty="0" err="1" smtClean="0"/>
              <a:t>ionising</a:t>
            </a:r>
            <a:r>
              <a:rPr lang="en-US" sz="2200" dirty="0" smtClean="0"/>
              <a:t> compounds</a:t>
            </a:r>
            <a:r>
              <a:rPr lang="en-US" dirty="0" smtClean="0"/>
              <a:t>. </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04800"/>
            <a:ext cx="8915400" cy="5509200"/>
          </a:xfrm>
          <a:prstGeom prst="rect">
            <a:avLst/>
          </a:prstGeom>
        </p:spPr>
        <p:txBody>
          <a:bodyPr wrap="square">
            <a:spAutoFit/>
          </a:bodyPr>
          <a:lstStyle/>
          <a:p>
            <a:r>
              <a:rPr lang="en-US" sz="2200" b="1" dirty="0" smtClean="0"/>
              <a:t>(b) Dissociation extraction: </a:t>
            </a:r>
            <a:endParaRPr lang="en-US" sz="2200" dirty="0" smtClean="0"/>
          </a:p>
          <a:p>
            <a:r>
              <a:rPr lang="en-US" sz="2200" dirty="0" smtClean="0"/>
              <a:t>This technique is suitable for the extraction of </a:t>
            </a:r>
            <a:r>
              <a:rPr lang="en-US" sz="2200" dirty="0" err="1" smtClean="0"/>
              <a:t>ionisable</a:t>
            </a:r>
            <a:r>
              <a:rPr lang="en-US" sz="2200" dirty="0" smtClean="0"/>
              <a:t> compounds. Certain antibiotics can be extracted by this procedure. </a:t>
            </a:r>
          </a:p>
          <a:p>
            <a:r>
              <a:rPr lang="en-US" sz="2200" b="1" dirty="0" smtClean="0"/>
              <a:t>(c) Reactive extraction: </a:t>
            </a:r>
            <a:endParaRPr lang="en-US" sz="2200" dirty="0" smtClean="0"/>
          </a:p>
          <a:p>
            <a:r>
              <a:rPr lang="en-US" sz="2200" dirty="0" smtClean="0"/>
              <a:t>In this case, the desired product is made to react with a carrier molecule (e.g., phosphorus compound, aliphatic amine) and extracted into organic solvent. Reactive extraction procedure is quite useful for the extraction of certain compounds that are highly soluble in water (aqueous phase) e.g., organic acids. </a:t>
            </a:r>
          </a:p>
          <a:p>
            <a:r>
              <a:rPr lang="en-US" sz="2200" b="1" dirty="0" smtClean="0"/>
              <a:t>(d) Supercritical fluid extraction: </a:t>
            </a:r>
            <a:endParaRPr lang="en-US" sz="2200" dirty="0" smtClean="0"/>
          </a:p>
          <a:p>
            <a:r>
              <a:rPr lang="en-US" sz="2200" dirty="0" smtClean="0"/>
              <a:t>SCFs are intermediates between gases and liquids and exist as fluids above their critical temperature and pressure. Supercritical CO</a:t>
            </a:r>
            <a:r>
              <a:rPr lang="en-US" sz="2200" baseline="-25000" dirty="0" smtClean="0"/>
              <a:t>2</a:t>
            </a:r>
            <a:r>
              <a:rPr lang="en-US" sz="2200" dirty="0" smtClean="0"/>
              <a:t>, with a low critical temperature and pressure is commonly used in the extraction. Supercritical fluid extraction is rather expensive, hence not widely used </a:t>
            </a:r>
          </a:p>
          <a:p>
            <a:r>
              <a:rPr lang="en-US" sz="2200" dirty="0" smtClean="0"/>
              <a:t>It  has been used for the extraction of caffeine from coffee beans, and pigments and flavor ingredients from biological materials</a:t>
            </a:r>
            <a:endParaRPr lang="en-US" sz="2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228600"/>
            <a:ext cx="8610600" cy="7540526"/>
          </a:xfrm>
          <a:prstGeom prst="rect">
            <a:avLst/>
          </a:prstGeom>
          <a:noFill/>
        </p:spPr>
        <p:txBody>
          <a:bodyPr wrap="square" rtlCol="0">
            <a:spAutoFit/>
          </a:bodyPr>
          <a:lstStyle/>
          <a:p>
            <a:r>
              <a:rPr lang="en-US" sz="2800" b="1" dirty="0" smtClean="0"/>
              <a:t>1. Solid-Liquid Separation: </a:t>
            </a:r>
          </a:p>
          <a:p>
            <a:pPr marL="120650" indent="-120650">
              <a:buFont typeface="Arial" pitchFamily="34" charset="0"/>
              <a:buChar char="•"/>
            </a:pPr>
            <a:r>
              <a:rPr lang="en-US" sz="2200" dirty="0" smtClean="0"/>
              <a:t>The first step in product recovery is the separation of whole cells (cell biomass) and other insoluble ingredients from the culture broth. </a:t>
            </a:r>
          </a:p>
          <a:p>
            <a:pPr>
              <a:buFont typeface="Arial" pitchFamily="34" charset="0"/>
              <a:buChar char="•"/>
            </a:pPr>
            <a:r>
              <a:rPr lang="en-US" sz="2200" dirty="0" smtClean="0"/>
              <a:t>Several methods are in use for solid-liquid separation. </a:t>
            </a:r>
          </a:p>
          <a:p>
            <a:pPr>
              <a:buFont typeface="Arial" pitchFamily="34" charset="0"/>
              <a:buChar char="•"/>
            </a:pPr>
            <a:r>
              <a:rPr lang="en-US" sz="2200" dirty="0" smtClean="0"/>
              <a:t>These include flotation, flocculation, filtration and centrifugation.</a:t>
            </a:r>
          </a:p>
          <a:p>
            <a:pPr marL="457200" indent="-457200">
              <a:buFont typeface="+mj-lt"/>
              <a:buAutoNum type="alphaLcParenR"/>
            </a:pPr>
            <a:r>
              <a:rPr lang="en-US" sz="2200" b="1" dirty="0" smtClean="0"/>
              <a:t>Flotation: </a:t>
            </a:r>
          </a:p>
          <a:p>
            <a:pPr>
              <a:buFont typeface="Arial" pitchFamily="34" charset="0"/>
              <a:buChar char="•"/>
            </a:pPr>
            <a:r>
              <a:rPr lang="en-US" sz="2200" dirty="0" smtClean="0"/>
              <a:t>The cells and other solid particles get adsorbed on gas bubbles. </a:t>
            </a:r>
          </a:p>
          <a:p>
            <a:pPr>
              <a:buFont typeface="Arial" pitchFamily="34" charset="0"/>
              <a:buChar char="•"/>
            </a:pPr>
            <a:r>
              <a:rPr lang="en-US" sz="2200" dirty="0" smtClean="0"/>
              <a:t>These bubbles rise to the foam layer which can be collected and removed. </a:t>
            </a:r>
          </a:p>
          <a:p>
            <a:pPr>
              <a:buFont typeface="Arial" pitchFamily="34" charset="0"/>
              <a:buChar char="•"/>
            </a:pPr>
            <a:r>
              <a:rPr lang="en-US" sz="2200" dirty="0" smtClean="0"/>
              <a:t>The presence of certain substances, referred to as collector substances, facilitates stable foam formation e.g., long chain fatty acids, amines.</a:t>
            </a:r>
          </a:p>
          <a:p>
            <a:r>
              <a:rPr lang="en-US" sz="2200" b="1" dirty="0" smtClean="0"/>
              <a:t>b) Flocculation:</a:t>
            </a:r>
          </a:p>
          <a:p>
            <a:pPr>
              <a:buFont typeface="Arial" pitchFamily="34" charset="0"/>
              <a:buChar char="•"/>
            </a:pPr>
            <a:r>
              <a:rPr lang="en-US" sz="2200" dirty="0" smtClean="0"/>
              <a:t>The cells (or cell debris) form large aggregates to settle down for easy removal. </a:t>
            </a:r>
          </a:p>
          <a:p>
            <a:pPr>
              <a:buFont typeface="Arial" pitchFamily="34" charset="0"/>
              <a:buChar char="•"/>
            </a:pPr>
            <a:r>
              <a:rPr lang="en-US" sz="2200" dirty="0" smtClean="0"/>
              <a:t>The process of flocculation depends on the nature of cells and the ionic constituents of the medium.</a:t>
            </a:r>
          </a:p>
          <a:p>
            <a:pPr>
              <a:buFont typeface="Arial" pitchFamily="34" charset="0"/>
              <a:buChar char="•"/>
            </a:pPr>
            <a:r>
              <a:rPr lang="en-US" sz="2200" dirty="0" smtClean="0"/>
              <a:t> Addition of flocculating agents (inorganic salt, organic polyelectrolyte, mineral hydrocolloid) is often necessary to achieve appropriate flocculation.</a:t>
            </a:r>
          </a:p>
          <a:p>
            <a:pPr>
              <a:buFont typeface="Arial" pitchFamily="34" charset="0"/>
              <a:buChar char="•"/>
            </a:pPr>
            <a:endParaRPr lang="en-US" sz="2400"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474344"/>
            <a:ext cx="8610600" cy="5509200"/>
          </a:xfrm>
          <a:prstGeom prst="rect">
            <a:avLst/>
          </a:prstGeom>
        </p:spPr>
        <p:txBody>
          <a:bodyPr wrap="square">
            <a:spAutoFit/>
          </a:bodyPr>
          <a:lstStyle/>
          <a:p>
            <a:r>
              <a:rPr lang="en-US" sz="2200" b="1" dirty="0" smtClean="0"/>
              <a:t>(B) Extraction of high molecular weight compounds: </a:t>
            </a:r>
            <a:endParaRPr lang="en-US" sz="2200" dirty="0" smtClean="0"/>
          </a:p>
          <a:p>
            <a:r>
              <a:rPr lang="en-US" sz="2200" dirty="0" smtClean="0"/>
              <a:t>Proteins are the most predominant high molecular weight products produced in fermentation industries. Organic solvents cannot be used for protein extraction, as they lose their biological activities. They are extracted by using an aqueous two-phase systems or reverse micelles formation. </a:t>
            </a:r>
          </a:p>
          <a:p>
            <a:r>
              <a:rPr lang="en-US" sz="2200" b="1" dirty="0" smtClean="0"/>
              <a:t>(a) Aqueous two-phase systems (ATPS): </a:t>
            </a:r>
            <a:endParaRPr lang="en-US" sz="2200" dirty="0" smtClean="0"/>
          </a:p>
          <a:p>
            <a:pPr>
              <a:buFont typeface="Wingdings" pitchFamily="2" charset="2"/>
              <a:buChar char="Ø"/>
            </a:pPr>
            <a:r>
              <a:rPr lang="en-US" sz="2200" dirty="0" smtClean="0"/>
              <a:t>The distribution of the desired product is based on its surface and ionic character and the nature of phases. The separation takes much longer time by ATPS. </a:t>
            </a:r>
          </a:p>
          <a:p>
            <a:pPr>
              <a:buFont typeface="Wingdings" pitchFamily="2" charset="2"/>
              <a:buChar char="Ø"/>
            </a:pPr>
            <a:r>
              <a:rPr lang="en-US" sz="2200" dirty="0" smtClean="0"/>
              <a:t>They can be prepared by mixing a polymer (e.g., polyethylene glycol) and a salt solution (ammonium sulfate) or two different polymers. </a:t>
            </a:r>
          </a:p>
          <a:p>
            <a:pPr>
              <a:buFont typeface="Wingdings" pitchFamily="2" charset="2"/>
              <a:buChar char="Ø"/>
            </a:pPr>
            <a:r>
              <a:rPr lang="en-US" sz="2200" dirty="0" smtClean="0"/>
              <a:t>Water is the main component in ATPS, but the two phases are not miscible.</a:t>
            </a:r>
          </a:p>
          <a:p>
            <a:pPr>
              <a:buFont typeface="Wingdings" pitchFamily="2" charset="2"/>
              <a:buChar char="Ø"/>
            </a:pPr>
            <a:r>
              <a:rPr lang="en-US" sz="2200" dirty="0" smtClean="0"/>
              <a:t> Cells and other solids remain in one phase while the proteins are transferred to other phase. </a:t>
            </a:r>
            <a:endParaRPr lang="en-US" sz="22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915400" cy="5847755"/>
          </a:xfrm>
          <a:prstGeom prst="rect">
            <a:avLst/>
          </a:prstGeom>
        </p:spPr>
        <p:txBody>
          <a:bodyPr wrap="square">
            <a:spAutoFit/>
          </a:bodyPr>
          <a:lstStyle/>
          <a:p>
            <a:r>
              <a:rPr lang="en-US" b="1" dirty="0" smtClean="0"/>
              <a:t>(</a:t>
            </a:r>
            <a:r>
              <a:rPr lang="en-US" sz="2200" b="1" dirty="0" smtClean="0"/>
              <a:t>b)Reverse </a:t>
            </a:r>
            <a:r>
              <a:rPr lang="en-US" sz="2200" b="1" dirty="0" err="1" smtClean="0"/>
              <a:t>miceller</a:t>
            </a:r>
            <a:r>
              <a:rPr lang="en-US" sz="2200" b="1" dirty="0" smtClean="0"/>
              <a:t> systems: </a:t>
            </a:r>
            <a:endParaRPr lang="en-US" sz="2200" dirty="0" smtClean="0"/>
          </a:p>
          <a:p>
            <a:r>
              <a:rPr lang="en-US" sz="2200" dirty="0" smtClean="0"/>
              <a:t>Reverse micelles are stable aggregates of surfactant molecules and water in organic solvents. The proteins and enzymes can be extracted</a:t>
            </a:r>
          </a:p>
          <a:p>
            <a:endParaRPr lang="en-US" sz="2200" dirty="0" smtClean="0"/>
          </a:p>
          <a:p>
            <a:r>
              <a:rPr lang="en-US" sz="2200" b="1" dirty="0" smtClean="0"/>
              <a:t>(c)Membrane Filtration: </a:t>
            </a:r>
          </a:p>
          <a:p>
            <a:r>
              <a:rPr lang="en-US" sz="2200" dirty="0" smtClean="0"/>
              <a:t>Common separation technique in industrial biotechnology. It can be conveniently used for the separation of </a:t>
            </a:r>
            <a:r>
              <a:rPr lang="en-US" sz="2200" dirty="0" err="1" smtClean="0"/>
              <a:t>biomolecules</a:t>
            </a:r>
            <a:r>
              <a:rPr lang="en-US" sz="2200" dirty="0" smtClean="0"/>
              <a:t> and particles, and for the concentration of fluids. </a:t>
            </a:r>
          </a:p>
          <a:p>
            <a:pPr>
              <a:buFont typeface="Wingdings" pitchFamily="2" charset="2"/>
              <a:buChar char="Ø"/>
            </a:pPr>
            <a:r>
              <a:rPr lang="en-US" sz="2200" dirty="0" smtClean="0"/>
              <a:t>The membrane filtration technique basically involves the use of a </a:t>
            </a:r>
            <a:r>
              <a:rPr lang="en-US" sz="2200" dirty="0" err="1" smtClean="0"/>
              <a:t>semi­permeable</a:t>
            </a:r>
            <a:r>
              <a:rPr lang="en-US" sz="2200" dirty="0" smtClean="0"/>
              <a:t> membrane that selectively retains the particles/molecules that are bigger than the pore size while the smaller molecules pass through the membrane pores. </a:t>
            </a:r>
          </a:p>
          <a:p>
            <a:pPr>
              <a:buFont typeface="Wingdings" pitchFamily="2" charset="2"/>
              <a:buChar char="Ø"/>
            </a:pPr>
            <a:r>
              <a:rPr lang="en-US" sz="2200" dirty="0" smtClean="0"/>
              <a:t>Membranes used in filtration are made up of polymeric materials such as </a:t>
            </a:r>
            <a:r>
              <a:rPr lang="en-US" sz="2200" dirty="0" err="1" smtClean="0"/>
              <a:t>polyethersulfone</a:t>
            </a:r>
            <a:r>
              <a:rPr lang="en-US" sz="2200" dirty="0" smtClean="0"/>
              <a:t> and polyvinyl </a:t>
            </a:r>
            <a:r>
              <a:rPr lang="en-US" sz="2200" dirty="0" err="1" smtClean="0"/>
              <a:t>di</a:t>
            </a:r>
            <a:r>
              <a:rPr lang="en-US" sz="2200" dirty="0" smtClean="0"/>
              <a:t>-fluoride. </a:t>
            </a:r>
          </a:p>
          <a:p>
            <a:pPr>
              <a:buFont typeface="Wingdings" pitchFamily="2" charset="2"/>
              <a:buChar char="Ø"/>
            </a:pPr>
            <a:r>
              <a:rPr lang="en-US" sz="2200" dirty="0" smtClean="0"/>
              <a:t>It is rather difficult to sterilize membrane filters. In recent years, micro-filters and </a:t>
            </a:r>
            <a:r>
              <a:rPr lang="en-US" sz="2200" dirty="0" err="1" smtClean="0"/>
              <a:t>ultrafiIters</a:t>
            </a:r>
            <a:r>
              <a:rPr lang="en-US" sz="2200" dirty="0" smtClean="0"/>
              <a:t> composed of ceramics and steel are available. Cleaning and sterilization of such filters are easy. </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97346"/>
            <a:ext cx="8686800" cy="5847755"/>
          </a:xfrm>
          <a:prstGeom prst="rect">
            <a:avLst/>
          </a:prstGeom>
        </p:spPr>
        <p:txBody>
          <a:bodyPr wrap="square">
            <a:spAutoFit/>
          </a:bodyPr>
          <a:lstStyle/>
          <a:p>
            <a:r>
              <a:rPr lang="en-US" sz="2200" b="1" dirty="0" smtClean="0"/>
              <a:t>(d)Membrane </a:t>
            </a:r>
            <a:r>
              <a:rPr lang="en-US" sz="2200" b="1" dirty="0" err="1" smtClean="0"/>
              <a:t>adsorbers</a:t>
            </a:r>
            <a:r>
              <a:rPr lang="en-US" sz="2200" b="1" dirty="0" smtClean="0"/>
              <a:t>: </a:t>
            </a:r>
            <a:endParaRPr lang="en-US" sz="2200" dirty="0" smtClean="0"/>
          </a:p>
          <a:p>
            <a:r>
              <a:rPr lang="en-US" sz="2200" dirty="0" smtClean="0"/>
              <a:t>They are micro- or macro porous membranes with ion exchange groups and/or affinity </a:t>
            </a:r>
            <a:r>
              <a:rPr lang="en-US" sz="2200" dirty="0" err="1" smtClean="0"/>
              <a:t>ligands</a:t>
            </a:r>
            <a:r>
              <a:rPr lang="en-US" sz="2200" dirty="0" smtClean="0"/>
              <a:t>. Membrane </a:t>
            </a:r>
            <a:r>
              <a:rPr lang="en-US" sz="2200" dirty="0" err="1" smtClean="0"/>
              <a:t>adsorbers</a:t>
            </a:r>
            <a:r>
              <a:rPr lang="en-US" sz="2200" dirty="0" smtClean="0"/>
              <a:t> can bind to proteins and retain them. Such proteins can be eluted by employing solutions in chromatography. </a:t>
            </a:r>
          </a:p>
          <a:p>
            <a:r>
              <a:rPr lang="en-US" sz="2200" b="1" dirty="0" smtClean="0"/>
              <a:t>(e)</a:t>
            </a:r>
            <a:r>
              <a:rPr lang="en-US" sz="2200" b="1" dirty="0" err="1" smtClean="0"/>
              <a:t>Pervaporation</a:t>
            </a:r>
            <a:r>
              <a:rPr lang="en-US" sz="2200" b="1" dirty="0" smtClean="0"/>
              <a:t>: </a:t>
            </a:r>
            <a:endParaRPr lang="en-US" sz="2200" dirty="0" smtClean="0"/>
          </a:p>
          <a:p>
            <a:pPr>
              <a:buFont typeface="Wingdings" pitchFamily="2" charset="2"/>
              <a:buChar char="Ø"/>
            </a:pPr>
            <a:r>
              <a:rPr lang="en-US" sz="2200" dirty="0" smtClean="0"/>
              <a:t>This is a technique is combination of permeation and evaporation.</a:t>
            </a:r>
          </a:p>
          <a:p>
            <a:pPr>
              <a:buFont typeface="Wingdings" pitchFamily="2" charset="2"/>
              <a:buChar char="Ø"/>
            </a:pPr>
            <a:r>
              <a:rPr lang="en-US" sz="2200" dirty="0" smtClean="0"/>
              <a:t>Volatile products can be separated by a process of permeation through a membrane coupled with evaporation. </a:t>
            </a:r>
          </a:p>
          <a:p>
            <a:pPr>
              <a:buFont typeface="Wingdings" pitchFamily="2" charset="2"/>
              <a:buChar char="Ø"/>
            </a:pPr>
            <a:r>
              <a:rPr lang="en-US" sz="2200" dirty="0" err="1" smtClean="0"/>
              <a:t>Pervaporation</a:t>
            </a:r>
            <a:r>
              <a:rPr lang="en-US" sz="2200" dirty="0" smtClean="0"/>
              <a:t> is quite useful for the extraction, recovery and concentration of volatile products.</a:t>
            </a:r>
          </a:p>
          <a:p>
            <a:pPr>
              <a:buFont typeface="Wingdings" pitchFamily="2" charset="2"/>
              <a:buChar char="Ø"/>
            </a:pPr>
            <a:r>
              <a:rPr lang="en-US" sz="2200" dirty="0" smtClean="0"/>
              <a:t> However, this procedure has a limitation since it cannot be used for large scale separation of volatile products due to cost factor. </a:t>
            </a:r>
          </a:p>
          <a:p>
            <a:r>
              <a:rPr lang="en-US" sz="2200" b="1" dirty="0" smtClean="0"/>
              <a:t>(f) </a:t>
            </a:r>
            <a:r>
              <a:rPr lang="en-US" sz="2200" b="1" dirty="0" err="1" smtClean="0"/>
              <a:t>Perstraction</a:t>
            </a:r>
            <a:r>
              <a:rPr lang="en-US" sz="2200" b="1" dirty="0" smtClean="0"/>
              <a:t>: </a:t>
            </a:r>
            <a:endParaRPr lang="en-US" sz="2200" dirty="0" smtClean="0"/>
          </a:p>
          <a:p>
            <a:r>
              <a:rPr lang="en-US" sz="2200" dirty="0" smtClean="0"/>
              <a:t>This is an advanced technique working on the principle of membrane filtration coupled with solvent extraction. The hydrophobic compounds can be recovered/ concentrated by this method.</a:t>
            </a:r>
            <a:endParaRPr lang="en-US" sz="22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0"/>
            <a:ext cx="8686800" cy="6524863"/>
          </a:xfrm>
          <a:prstGeom prst="rect">
            <a:avLst/>
          </a:prstGeom>
        </p:spPr>
        <p:txBody>
          <a:bodyPr wrap="square">
            <a:spAutoFit/>
          </a:bodyPr>
          <a:lstStyle/>
          <a:p>
            <a:r>
              <a:rPr lang="en-US" sz="2200" b="1" dirty="0" smtClean="0"/>
              <a:t>3) Precipitation:</a:t>
            </a:r>
          </a:p>
          <a:p>
            <a:r>
              <a:rPr lang="en-US" sz="2200" dirty="0" smtClean="0"/>
              <a:t>Precipitation is the most commonly used technique in industry for the concentration of macromolecules such as proteins and polysaccharides. Precipitation technique can also be employed for the removal of certain unwanted byproducts e.g. nucleic acids, pigments. </a:t>
            </a:r>
          </a:p>
          <a:p>
            <a:r>
              <a:rPr lang="en-US" sz="2200" b="1" dirty="0" smtClean="0"/>
              <a:t>(a) Neutral salts  </a:t>
            </a:r>
          </a:p>
          <a:p>
            <a:r>
              <a:rPr lang="en-US" sz="2400" dirty="0" smtClean="0"/>
              <a:t>The most commonly used salt is ammonium sulfate, since it is highly soluble, non­toxic to proteins and low-priced. Ammonium sulfate increases hydrophobic interactions between protein molecules that result in their precipitation. The precipitation of proteins is dependent on several factors such as protein concentration, pH and temperature</a:t>
            </a:r>
          </a:p>
          <a:p>
            <a:r>
              <a:rPr lang="en-US" sz="2400" b="1" dirty="0" smtClean="0"/>
              <a:t>(b) Organic solvents: </a:t>
            </a:r>
            <a:endParaRPr lang="en-US" sz="2400" dirty="0" smtClean="0"/>
          </a:p>
          <a:p>
            <a:r>
              <a:rPr lang="en-US" sz="2400" dirty="0" smtClean="0"/>
              <a:t>They reduce the dielectric constant of the medium and enhance electrostatic interaction between protein molecules that lead to precipitation. Since proteins are denatured by organic solvents, the precipitation process has to be carried out below 0°C. </a:t>
            </a:r>
          </a:p>
          <a:p>
            <a:endParaRPr lang="en-US" sz="22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28600"/>
            <a:ext cx="8763000" cy="6063198"/>
          </a:xfrm>
          <a:prstGeom prst="rect">
            <a:avLst/>
          </a:prstGeom>
        </p:spPr>
        <p:txBody>
          <a:bodyPr wrap="square">
            <a:spAutoFit/>
          </a:bodyPr>
          <a:lstStyle/>
          <a:p>
            <a:r>
              <a:rPr lang="en-US" sz="2200" b="1" dirty="0" smtClean="0"/>
              <a:t>(c)Non-ionic polymers: </a:t>
            </a:r>
            <a:endParaRPr lang="en-US" sz="2200" dirty="0" smtClean="0"/>
          </a:p>
          <a:p>
            <a:r>
              <a:rPr lang="en-US" sz="2200" dirty="0" smtClean="0"/>
              <a:t>Polyethylene glycol (PEG) is a high molecular weight non-ionic polymer that can precipitate proteins. It reduces the quantity of water available for protein </a:t>
            </a:r>
            <a:r>
              <a:rPr lang="en-US" sz="2200" dirty="0" err="1" smtClean="0"/>
              <a:t>solvation</a:t>
            </a:r>
            <a:r>
              <a:rPr lang="en-US" sz="2200" dirty="0" smtClean="0"/>
              <a:t> and precipitates protein. PEG does not denature proteins, and is non-toxic. </a:t>
            </a:r>
          </a:p>
          <a:p>
            <a:r>
              <a:rPr lang="en-US" sz="2200" b="1" dirty="0" smtClean="0"/>
              <a:t>(d) Ionic polymers: </a:t>
            </a:r>
            <a:endParaRPr lang="en-US" sz="2200" dirty="0" smtClean="0"/>
          </a:p>
          <a:p>
            <a:r>
              <a:rPr lang="en-US" sz="2200" dirty="0" smtClean="0"/>
              <a:t>The charged polymers such as </a:t>
            </a:r>
            <a:r>
              <a:rPr lang="en-US" sz="2200" dirty="0" err="1" smtClean="0"/>
              <a:t>polyacrylic</a:t>
            </a:r>
            <a:r>
              <a:rPr lang="en-US" sz="2200" dirty="0" smtClean="0"/>
              <a:t> acid and </a:t>
            </a:r>
            <a:r>
              <a:rPr lang="en-US" sz="2200" dirty="0" err="1" smtClean="0"/>
              <a:t>polyethyleneimine</a:t>
            </a:r>
            <a:r>
              <a:rPr lang="en-US" sz="2200" dirty="0" smtClean="0"/>
              <a:t> are used. They form complexes with oppositely charged protein molecules that causes charge </a:t>
            </a:r>
            <a:r>
              <a:rPr lang="en-US" sz="2200" dirty="0" err="1" smtClean="0"/>
              <a:t>neutralisation</a:t>
            </a:r>
            <a:r>
              <a:rPr lang="en-US" sz="2200" dirty="0" smtClean="0"/>
              <a:t> and </a:t>
            </a:r>
            <a:r>
              <a:rPr lang="en-US" sz="2200" dirty="0" err="1" smtClean="0"/>
              <a:t>precepitation</a:t>
            </a:r>
            <a:r>
              <a:rPr lang="en-US" sz="2200" dirty="0" smtClean="0"/>
              <a:t>.</a:t>
            </a:r>
          </a:p>
          <a:p>
            <a:r>
              <a:rPr lang="en-US" sz="2400" b="1" dirty="0" smtClean="0"/>
              <a:t>(e) Increase in temperature: </a:t>
            </a:r>
            <a:endParaRPr lang="en-US" sz="2400" dirty="0" smtClean="0"/>
          </a:p>
          <a:p>
            <a:r>
              <a:rPr lang="en-US" sz="2400" dirty="0" smtClean="0"/>
              <a:t>The heat sensitive proteins can be precipitated by increasing the temperature. </a:t>
            </a:r>
          </a:p>
          <a:p>
            <a:r>
              <a:rPr lang="en-US" sz="2400" b="1" dirty="0" smtClean="0"/>
              <a:t>(f) Change in pH: </a:t>
            </a:r>
            <a:endParaRPr lang="en-US" sz="2400" dirty="0" smtClean="0"/>
          </a:p>
          <a:p>
            <a:r>
              <a:rPr lang="en-US" sz="2400" dirty="0" smtClean="0"/>
              <a:t>Alterations in pH can also lead to protein precipitation. </a:t>
            </a:r>
          </a:p>
          <a:p>
            <a:r>
              <a:rPr lang="en-US" sz="2400" b="1" dirty="0" smtClean="0"/>
              <a:t>(g) Affinity precipitation: </a:t>
            </a:r>
            <a:endParaRPr lang="en-US" sz="2400" dirty="0" smtClean="0"/>
          </a:p>
          <a:p>
            <a:r>
              <a:rPr lang="en-US" sz="2400" dirty="0" smtClean="0"/>
              <a:t>The affinity interaction is exploited for precipitation of proteins. </a:t>
            </a:r>
          </a:p>
          <a:p>
            <a:endParaRPr lang="en-US" sz="22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474345"/>
            <a:ext cx="8610600" cy="4832092"/>
          </a:xfrm>
          <a:prstGeom prst="rect">
            <a:avLst/>
          </a:prstGeom>
        </p:spPr>
        <p:txBody>
          <a:bodyPr wrap="square">
            <a:spAutoFit/>
          </a:bodyPr>
          <a:lstStyle/>
          <a:p>
            <a:r>
              <a:rPr lang="en-US" sz="2200" b="1" dirty="0" smtClean="0"/>
              <a:t>(h) Precipitation by </a:t>
            </a:r>
            <a:r>
              <a:rPr lang="en-US" sz="2200" b="1" dirty="0" err="1" smtClean="0"/>
              <a:t>ligands</a:t>
            </a:r>
            <a:r>
              <a:rPr lang="en-US" sz="2200" b="1" dirty="0" smtClean="0"/>
              <a:t>: </a:t>
            </a:r>
            <a:endParaRPr lang="en-US" sz="2200" dirty="0" smtClean="0"/>
          </a:p>
          <a:p>
            <a:r>
              <a:rPr lang="en-US" sz="2200" dirty="0" err="1" smtClean="0"/>
              <a:t>Ligands</a:t>
            </a:r>
            <a:r>
              <a:rPr lang="en-US" sz="2200" dirty="0" smtClean="0"/>
              <a:t> with specific binding sites for proteins have been successfully used for selective precipitation.</a:t>
            </a:r>
          </a:p>
          <a:p>
            <a:r>
              <a:rPr lang="en-US" sz="2200" dirty="0" smtClean="0"/>
              <a:t> </a:t>
            </a:r>
          </a:p>
          <a:p>
            <a:r>
              <a:rPr lang="en-US" sz="2200" dirty="0" smtClean="0"/>
              <a:t>(</a:t>
            </a:r>
            <a:r>
              <a:rPr lang="en-US" sz="2200" b="1" dirty="0" err="1" smtClean="0"/>
              <a:t>i</a:t>
            </a:r>
            <a:r>
              <a:rPr lang="en-US" sz="2200" b="1" dirty="0" smtClean="0"/>
              <a:t>) Adsorption: </a:t>
            </a:r>
          </a:p>
          <a:p>
            <a:pPr>
              <a:buFont typeface="Wingdings" pitchFamily="2" charset="2"/>
              <a:buChar char="Ø"/>
            </a:pPr>
            <a:r>
              <a:rPr lang="en-US" sz="2200" dirty="0" smtClean="0"/>
              <a:t>The biological products of fermentation can be concentrated by using solid adsorbent particles. activated charcoal and cellulose-based adsorbents are employed for protein concentration. </a:t>
            </a:r>
          </a:p>
          <a:p>
            <a:pPr>
              <a:buFont typeface="Wingdings" pitchFamily="2" charset="2"/>
              <a:buChar char="Ø"/>
            </a:pPr>
            <a:r>
              <a:rPr lang="en-US" sz="2200" dirty="0" smtClean="0"/>
              <a:t> Concentration of low molecular weight compounds (vitamins, antibiotics, peptides) polystyrene, </a:t>
            </a:r>
            <a:r>
              <a:rPr lang="en-US" sz="2200" dirty="0" err="1" smtClean="0"/>
              <a:t>methacrylate</a:t>
            </a:r>
            <a:r>
              <a:rPr lang="en-US" sz="2200" dirty="0" smtClean="0"/>
              <a:t> and </a:t>
            </a:r>
            <a:r>
              <a:rPr lang="en-US" sz="2200" dirty="0" err="1" smtClean="0"/>
              <a:t>acrylate</a:t>
            </a:r>
            <a:r>
              <a:rPr lang="en-US" sz="2200" dirty="0" smtClean="0"/>
              <a:t> based matrices are used. </a:t>
            </a:r>
          </a:p>
          <a:p>
            <a:pPr>
              <a:buFont typeface="Wingdings" pitchFamily="2" charset="2"/>
              <a:buChar char="Ø"/>
            </a:pPr>
            <a:r>
              <a:rPr lang="en-US" sz="2200" dirty="0" smtClean="0"/>
              <a:t>The process of adsorption can be carried out by making a bed of adsorbent column and passing the culture broth through it. The desired product, held by the adsorbent, can be eluted.</a:t>
            </a:r>
            <a:endParaRPr lang="en-US" sz="22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p:cNvSpPr>
          <p:nvPr/>
        </p:nvSpPr>
        <p:spPr bwMode="auto">
          <a:xfrm>
            <a:off x="0" y="0"/>
            <a:ext cx="9144000" cy="57554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200" b="1" dirty="0" smtClean="0"/>
              <a:t>4) </a:t>
            </a:r>
            <a:r>
              <a:rPr lang="en-US" sz="2400" b="1" dirty="0" smtClean="0"/>
              <a:t>Purification by Chromatography</a:t>
            </a:r>
            <a:endParaRPr lang="en-US" sz="2200" b="1" dirty="0" smtClean="0"/>
          </a:p>
          <a:p>
            <a:r>
              <a:rPr lang="en-US" sz="2200" b="1" dirty="0" smtClean="0"/>
              <a:t> </a:t>
            </a:r>
            <a:endParaRPr lang="en-US" sz="2200" dirty="0" smtClean="0"/>
          </a:p>
          <a:p>
            <a:pPr>
              <a:buFont typeface="Wingdings" pitchFamily="2" charset="2"/>
              <a:buChar char="Ø"/>
            </a:pPr>
            <a:r>
              <a:rPr lang="en-US" sz="2200" dirty="0" smtClean="0"/>
              <a:t>The biological products of fermentation (proteins, pharmaceuticals, diagnostic compounds and research materials) are very effectively purified by chromatography. </a:t>
            </a:r>
          </a:p>
          <a:p>
            <a:pPr>
              <a:buFont typeface="Wingdings" pitchFamily="2" charset="2"/>
              <a:buChar char="Ø"/>
            </a:pPr>
            <a:r>
              <a:rPr lang="en-US" sz="2200" dirty="0" smtClean="0"/>
              <a:t>Chromatography usually consists of a stationary phase and mobile phase.</a:t>
            </a:r>
          </a:p>
          <a:p>
            <a:pPr>
              <a:buFont typeface="Wingdings" pitchFamily="2" charset="2"/>
              <a:buChar char="Ø"/>
            </a:pPr>
            <a:r>
              <a:rPr lang="en-US" sz="2200" dirty="0" smtClean="0"/>
              <a:t>The stationary phase is the porous solid matrix packed in a column (equilibrated with a suitable solvent) on to which the mixture of compounds to be separated is loaded. </a:t>
            </a:r>
          </a:p>
          <a:p>
            <a:pPr>
              <a:buFont typeface="Wingdings" pitchFamily="2" charset="2"/>
              <a:buChar char="Ø"/>
            </a:pPr>
            <a:r>
              <a:rPr lang="en-US" sz="2200" dirty="0" smtClean="0"/>
              <a:t>The compounds are eluted by a mobile phase. </a:t>
            </a:r>
          </a:p>
          <a:p>
            <a:pPr>
              <a:buFont typeface="Wingdings" pitchFamily="2" charset="2"/>
              <a:buChar char="Ø"/>
            </a:pPr>
            <a:r>
              <a:rPr lang="en-US" sz="2200" dirty="0" smtClean="0"/>
              <a:t>The </a:t>
            </a:r>
            <a:r>
              <a:rPr lang="en-US" sz="2200" dirty="0" err="1" smtClean="0"/>
              <a:t>eluate</a:t>
            </a:r>
            <a:r>
              <a:rPr lang="en-US" sz="2200" dirty="0" smtClean="0"/>
              <a:t> from the column can be monitored continuously and collected in fractions of definite volumes. </a:t>
            </a:r>
          </a:p>
          <a:p>
            <a:pPr>
              <a:buFont typeface="Wingdings" pitchFamily="2" charset="2"/>
              <a:buChar char="Ø"/>
            </a:pPr>
            <a:r>
              <a:rPr lang="en-US" sz="2200" dirty="0" smtClean="0"/>
              <a:t>A large number of matrices are commercially available for purification of proteins e.g., </a:t>
            </a:r>
            <a:r>
              <a:rPr lang="en-US" sz="2200" dirty="0" err="1" smtClean="0"/>
              <a:t>agarose</a:t>
            </a:r>
            <a:r>
              <a:rPr lang="en-US" sz="2200" dirty="0" smtClean="0"/>
              <a:t>, cellulose, </a:t>
            </a:r>
            <a:r>
              <a:rPr lang="en-US" sz="2200" dirty="0" err="1" smtClean="0"/>
              <a:t>polyacrylamide</a:t>
            </a:r>
            <a:r>
              <a:rPr lang="en-US" sz="2200" dirty="0" smtClean="0"/>
              <a:t>, porous silica, cross- linked </a:t>
            </a:r>
            <a:r>
              <a:rPr lang="en-US" sz="2200" dirty="0" err="1" smtClean="0"/>
              <a:t>dextran</a:t>
            </a:r>
            <a:r>
              <a:rPr lang="en-US" sz="2200" dirty="0" smtClean="0"/>
              <a:t>, polystyrene</a:t>
            </a:r>
            <a:r>
              <a:rPr lang="en-US" dirty="0" smtClean="0"/>
              <a:t>. </a:t>
            </a:r>
          </a:p>
          <a:p>
            <a:endParaRPr lang="en-US" dirty="0" smtClean="0"/>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28600"/>
            <a:ext cx="8915400" cy="5232202"/>
          </a:xfrm>
          <a:prstGeom prst="rect">
            <a:avLst/>
          </a:prstGeom>
        </p:spPr>
        <p:txBody>
          <a:bodyPr wrap="square">
            <a:spAutoFit/>
          </a:bodyPr>
          <a:lstStyle/>
          <a:p>
            <a:pPr marL="457200" indent="-457200">
              <a:buAutoNum type="alphaUcParenBoth"/>
            </a:pPr>
            <a:r>
              <a:rPr lang="en-US" sz="2400" b="1" dirty="0" smtClean="0"/>
              <a:t>Gel-filtration chromatography </a:t>
            </a:r>
          </a:p>
          <a:p>
            <a:pPr marL="457200" indent="-457200"/>
            <a:endParaRPr lang="en-US" sz="2400" dirty="0" smtClean="0"/>
          </a:p>
          <a:p>
            <a:pPr>
              <a:buFont typeface="Wingdings" pitchFamily="2" charset="2"/>
              <a:buChar char="Ø"/>
            </a:pPr>
            <a:r>
              <a:rPr lang="en-US" sz="2200" dirty="0" smtClean="0"/>
              <a:t>This is also referred to as size-exclusion chromatography. </a:t>
            </a:r>
          </a:p>
          <a:p>
            <a:pPr>
              <a:buFont typeface="Wingdings" pitchFamily="2" charset="2"/>
              <a:buChar char="Ø"/>
            </a:pPr>
            <a:r>
              <a:rPr lang="en-US" sz="2200" dirty="0" smtClean="0"/>
              <a:t>The separation of molecules is based on the size, shape and molecular weight. </a:t>
            </a:r>
          </a:p>
          <a:p>
            <a:pPr>
              <a:buFont typeface="Wingdings" pitchFamily="2" charset="2"/>
              <a:buChar char="Ø"/>
            </a:pPr>
            <a:r>
              <a:rPr lang="en-US" sz="2200" dirty="0" smtClean="0"/>
              <a:t>The sponge-like gel beads with pores serve as molecular sieves for separation of smaller and bigger molecules.</a:t>
            </a:r>
          </a:p>
          <a:p>
            <a:pPr>
              <a:buFont typeface="Wingdings" pitchFamily="2" charset="2"/>
              <a:buChar char="Ø"/>
            </a:pPr>
            <a:r>
              <a:rPr lang="en-US" sz="2200" dirty="0" smtClean="0"/>
              <a:t> A solution mixture containing molecules of different sizes (e.g. different proteins) is applied to the column and eluted. </a:t>
            </a:r>
          </a:p>
          <a:p>
            <a:pPr>
              <a:buFont typeface="Wingdings" pitchFamily="2" charset="2"/>
              <a:buChar char="Ø"/>
            </a:pPr>
            <a:r>
              <a:rPr lang="en-US" sz="2200" dirty="0" smtClean="0"/>
              <a:t>The smaller molecules enter the gel beads through their pores and get trapped. </a:t>
            </a:r>
          </a:p>
          <a:p>
            <a:pPr>
              <a:buFont typeface="Wingdings" pitchFamily="2" charset="2"/>
              <a:buChar char="Ø"/>
            </a:pPr>
            <a:r>
              <a:rPr lang="en-US" sz="2200" dirty="0" smtClean="0"/>
              <a:t>On the other hand, the larger molecules cannot pass through the pores and therefore come out first with the mobile liquid. </a:t>
            </a:r>
          </a:p>
          <a:p>
            <a:pPr>
              <a:buFont typeface="Wingdings" pitchFamily="2" charset="2"/>
              <a:buChar char="Ø"/>
            </a:pPr>
            <a:r>
              <a:rPr lang="en-US" sz="2200" dirty="0" smtClean="0"/>
              <a:t>At the industrial scale, gel-filtration is particularly useful to remove salts and low molecular weight compounds from high molecular weight products. </a:t>
            </a:r>
            <a:endParaRPr lang="en-US" sz="22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35846"/>
            <a:ext cx="8610600" cy="5847755"/>
          </a:xfrm>
          <a:prstGeom prst="rect">
            <a:avLst/>
          </a:prstGeom>
        </p:spPr>
        <p:txBody>
          <a:bodyPr wrap="square">
            <a:spAutoFit/>
          </a:bodyPr>
          <a:lstStyle/>
          <a:p>
            <a:r>
              <a:rPr lang="en-US" sz="2200" b="1" dirty="0" smtClean="0"/>
              <a:t>(b)Ion-exchange chromatography</a:t>
            </a:r>
            <a:endParaRPr lang="en-US" dirty="0" smtClean="0"/>
          </a:p>
          <a:p>
            <a:pPr>
              <a:buFont typeface="Wingdings" pitchFamily="2" charset="2"/>
              <a:buChar char="Ø"/>
            </a:pPr>
            <a:r>
              <a:rPr lang="en-US" sz="2200" dirty="0" smtClean="0"/>
              <a:t>It involves the separation of molecules based on their surface charges. </a:t>
            </a:r>
          </a:p>
          <a:p>
            <a:pPr>
              <a:buFont typeface="Wingdings" pitchFamily="2" charset="2"/>
              <a:buChar char="Ø"/>
            </a:pPr>
            <a:r>
              <a:rPr lang="en-US" sz="2200" dirty="0" smtClean="0"/>
              <a:t>Ion-exchangers are of two types </a:t>
            </a:r>
          </a:p>
          <a:p>
            <a:pPr>
              <a:buFont typeface="Wingdings" pitchFamily="2" charset="2"/>
              <a:buChar char="Ø"/>
            </a:pPr>
            <a:r>
              <a:rPr lang="en-US" sz="2200" dirty="0" err="1" smtClean="0"/>
              <a:t>cation</a:t>
            </a:r>
            <a:r>
              <a:rPr lang="en-US" sz="2200" dirty="0" smtClean="0"/>
              <a:t>- exchangers which have negatively charged groups like </a:t>
            </a:r>
            <a:r>
              <a:rPr lang="en-US" sz="2200" dirty="0" err="1" smtClean="0"/>
              <a:t>carboxymethyl</a:t>
            </a:r>
            <a:r>
              <a:rPr lang="en-US" sz="2200" dirty="0" smtClean="0"/>
              <a:t> and </a:t>
            </a:r>
            <a:r>
              <a:rPr lang="en-US" sz="2200" dirty="0" err="1" smtClean="0"/>
              <a:t>sulfonate</a:t>
            </a:r>
            <a:endParaRPr lang="en-US" sz="2200" dirty="0" smtClean="0"/>
          </a:p>
          <a:p>
            <a:pPr>
              <a:buFont typeface="Wingdings" pitchFamily="2" charset="2"/>
              <a:buChar char="Ø"/>
            </a:pPr>
            <a:r>
              <a:rPr lang="en-US" sz="2200" dirty="0" smtClean="0"/>
              <a:t> anion- exchangers with positively charged groups like </a:t>
            </a:r>
            <a:r>
              <a:rPr lang="en-US" sz="2200" dirty="0" err="1" smtClean="0"/>
              <a:t>diethylaminoethyl</a:t>
            </a:r>
            <a:r>
              <a:rPr lang="en-US" sz="2200" dirty="0" smtClean="0"/>
              <a:t> (DEAE). </a:t>
            </a:r>
          </a:p>
          <a:p>
            <a:pPr>
              <a:buFont typeface="Wingdings" pitchFamily="2" charset="2"/>
              <a:buChar char="Ø"/>
            </a:pPr>
            <a:r>
              <a:rPr lang="en-US" sz="2200" dirty="0" smtClean="0"/>
              <a:t>The most commonly used </a:t>
            </a:r>
            <a:r>
              <a:rPr lang="en-US" sz="2200" dirty="0" err="1" smtClean="0"/>
              <a:t>cation</a:t>
            </a:r>
            <a:r>
              <a:rPr lang="en-US" sz="2200" dirty="0" smtClean="0"/>
              <a:t>-exchangers are </a:t>
            </a:r>
            <a:r>
              <a:rPr lang="en-US" sz="2200" dirty="0" err="1" smtClean="0"/>
              <a:t>Dowex</a:t>
            </a:r>
            <a:r>
              <a:rPr lang="en-US" sz="2200" dirty="0" smtClean="0"/>
              <a:t> HCR and </a:t>
            </a:r>
            <a:r>
              <a:rPr lang="en-US" sz="2200" dirty="0" err="1" smtClean="0"/>
              <a:t>Amberlite</a:t>
            </a:r>
            <a:r>
              <a:rPr lang="en-US" sz="2200" dirty="0" smtClean="0"/>
              <a:t> IR, the anion-exchangers are </a:t>
            </a:r>
            <a:r>
              <a:rPr lang="en-US" sz="2200" dirty="0" err="1" smtClean="0"/>
              <a:t>Dowex</a:t>
            </a:r>
            <a:r>
              <a:rPr lang="en-US" sz="2200" dirty="0" smtClean="0"/>
              <a:t> SAR and </a:t>
            </a:r>
            <a:r>
              <a:rPr lang="en-US" sz="2200" dirty="0" err="1" smtClean="0"/>
              <a:t>Amberlite</a:t>
            </a:r>
            <a:r>
              <a:rPr lang="en-US" sz="2200" dirty="0" smtClean="0"/>
              <a:t> IRA. </a:t>
            </a:r>
          </a:p>
          <a:p>
            <a:pPr>
              <a:buFont typeface="Wingdings" pitchFamily="2" charset="2"/>
              <a:buChar char="Ø"/>
            </a:pPr>
            <a:r>
              <a:rPr lang="en-US" sz="2200" dirty="0" smtClean="0"/>
              <a:t>In ion-exchange chromatography, the pH of the medium is very crucial, since the net charge varies with </a:t>
            </a:r>
            <a:r>
              <a:rPr lang="en-US" sz="2200" dirty="0" err="1" smtClean="0"/>
              <a:t>pH.</a:t>
            </a:r>
            <a:r>
              <a:rPr lang="en-US" sz="2200" dirty="0" smtClean="0"/>
              <a:t> </a:t>
            </a:r>
          </a:p>
          <a:p>
            <a:pPr>
              <a:buFont typeface="Wingdings" pitchFamily="2" charset="2"/>
              <a:buChar char="Ø"/>
            </a:pPr>
            <a:r>
              <a:rPr lang="en-US" sz="2200" dirty="0" smtClean="0"/>
              <a:t>The pH determines the effective charge on both the target molecule and the ion-exchanger. The ionic bound molecules can be eluted from the matrix by changing the pH of the </a:t>
            </a:r>
            <a:r>
              <a:rPr lang="en-US" sz="2200" dirty="0" err="1" smtClean="0"/>
              <a:t>eluant</a:t>
            </a:r>
            <a:r>
              <a:rPr lang="en-US" sz="2200" dirty="0" smtClean="0"/>
              <a:t> or by increasing the concentration of salt solution. </a:t>
            </a:r>
          </a:p>
          <a:p>
            <a:pPr>
              <a:buFont typeface="Wingdings" pitchFamily="2" charset="2"/>
              <a:buChar char="Ø"/>
            </a:pPr>
            <a:r>
              <a:rPr lang="en-US" sz="2200" dirty="0" smtClean="0"/>
              <a:t>Ion-exchange chromatography is useful for the purification of antibiotics, besides the purification of proteins</a:t>
            </a:r>
            <a:endParaRPr lang="en-US" sz="22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28600"/>
            <a:ext cx="8610600" cy="5447645"/>
          </a:xfrm>
          <a:prstGeom prst="rect">
            <a:avLst/>
          </a:prstGeom>
        </p:spPr>
        <p:txBody>
          <a:bodyPr wrap="square">
            <a:spAutoFit/>
          </a:bodyPr>
          <a:lstStyle/>
          <a:p>
            <a:r>
              <a:rPr lang="en-US" sz="2200" b="1" dirty="0" smtClean="0"/>
              <a:t>(c) Affinity chromatography</a:t>
            </a:r>
          </a:p>
          <a:p>
            <a:endParaRPr lang="en-US" sz="2200" dirty="0" smtClean="0"/>
          </a:p>
          <a:p>
            <a:pPr>
              <a:buFont typeface="Wingdings" pitchFamily="2" charset="2"/>
              <a:buChar char="Ø"/>
            </a:pPr>
            <a:r>
              <a:rPr lang="en-US" sz="2200" dirty="0" smtClean="0"/>
              <a:t>This is an elegant method for the purification of proteins from a complex mixture. </a:t>
            </a:r>
          </a:p>
          <a:p>
            <a:pPr>
              <a:buFont typeface="Wingdings" pitchFamily="2" charset="2"/>
              <a:buChar char="Ø"/>
            </a:pPr>
            <a:r>
              <a:rPr lang="en-US" sz="2200" dirty="0" smtClean="0"/>
              <a:t>Affinity chromatography is based on an interaction of a protein with an immobilized </a:t>
            </a:r>
            <a:r>
              <a:rPr lang="en-US" sz="2200" dirty="0" err="1" smtClean="0"/>
              <a:t>ligand</a:t>
            </a:r>
            <a:r>
              <a:rPr lang="en-US" sz="2200" dirty="0" smtClean="0"/>
              <a:t>. </a:t>
            </a:r>
          </a:p>
          <a:p>
            <a:pPr>
              <a:buFont typeface="Wingdings" pitchFamily="2" charset="2"/>
              <a:buChar char="Ø"/>
            </a:pPr>
            <a:r>
              <a:rPr lang="en-US" sz="2200" dirty="0" smtClean="0"/>
              <a:t>The </a:t>
            </a:r>
            <a:r>
              <a:rPr lang="en-US" sz="2200" dirty="0" err="1" smtClean="0"/>
              <a:t>ligand</a:t>
            </a:r>
            <a:r>
              <a:rPr lang="en-US" sz="2200" dirty="0" smtClean="0"/>
              <a:t> can be a specific antibody, substrate, substrate analogue or an inhibitor. </a:t>
            </a:r>
            <a:r>
              <a:rPr lang="en-US" sz="2200" dirty="0" err="1" smtClean="0"/>
              <a:t>Eg</a:t>
            </a:r>
            <a:r>
              <a:rPr lang="en-US" sz="2200" dirty="0" smtClean="0"/>
              <a:t>. </a:t>
            </a:r>
            <a:r>
              <a:rPr lang="en-US" sz="2200" dirty="0" err="1" smtClean="0"/>
              <a:t>Ab</a:t>
            </a:r>
            <a:r>
              <a:rPr lang="en-US" sz="2200" dirty="0" smtClean="0"/>
              <a:t>-Ag, </a:t>
            </a:r>
            <a:r>
              <a:rPr lang="en-US" sz="2200" dirty="0" err="1" smtClean="0"/>
              <a:t>Cof</a:t>
            </a:r>
            <a:r>
              <a:rPr lang="en-US" sz="2200" dirty="0" smtClean="0"/>
              <a:t>-Enzyme, Receptor-Hormone, Inhibitor –Enzyme etc.</a:t>
            </a:r>
          </a:p>
          <a:p>
            <a:pPr>
              <a:buFont typeface="Wingdings" pitchFamily="2" charset="2"/>
              <a:buChar char="Ø"/>
            </a:pPr>
            <a:r>
              <a:rPr lang="en-US" sz="2200" dirty="0" smtClean="0"/>
              <a:t> The immobilized </a:t>
            </a:r>
            <a:r>
              <a:rPr lang="en-US" sz="2200" dirty="0" err="1" smtClean="0"/>
              <a:t>ligand</a:t>
            </a:r>
            <a:r>
              <a:rPr lang="en-US" sz="2200" dirty="0" smtClean="0"/>
              <a:t> on a solid matrix can be effectively used to study complementary structures. </a:t>
            </a:r>
          </a:p>
          <a:p>
            <a:pPr>
              <a:buFont typeface="Wingdings" pitchFamily="2" charset="2"/>
              <a:buChar char="Ø"/>
            </a:pPr>
            <a:r>
              <a:rPr lang="en-US" sz="2200" dirty="0" smtClean="0"/>
              <a:t>The protein bound to the </a:t>
            </a:r>
            <a:r>
              <a:rPr lang="en-US" sz="2200" dirty="0" err="1" smtClean="0"/>
              <a:t>ligand</a:t>
            </a:r>
            <a:r>
              <a:rPr lang="en-US" sz="2200" dirty="0" smtClean="0"/>
              <a:t> can be eluted by reducing their interaction.</a:t>
            </a:r>
          </a:p>
          <a:p>
            <a:pPr>
              <a:buFont typeface="Wingdings" pitchFamily="2" charset="2"/>
              <a:buChar char="Ø"/>
            </a:pPr>
            <a:r>
              <a:rPr lang="en-US" sz="2200" dirty="0" smtClean="0"/>
              <a:t> This can be achieved by changing the pH of the buffer, altering the ionic strength or by using another free </a:t>
            </a:r>
            <a:r>
              <a:rPr lang="en-US" sz="2200" dirty="0" err="1" smtClean="0"/>
              <a:t>ligand</a:t>
            </a:r>
            <a:r>
              <a:rPr lang="en-US" sz="2200" dirty="0" smtClean="0"/>
              <a:t> molecule.</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0" y="228600"/>
            <a:ext cx="8686800" cy="7909858"/>
          </a:xfrm>
          <a:prstGeom prst="rect">
            <a:avLst/>
          </a:prstGeom>
          <a:noFill/>
        </p:spPr>
        <p:txBody>
          <a:bodyPr wrap="square" rtlCol="0">
            <a:spAutoFit/>
          </a:bodyPr>
          <a:lstStyle/>
          <a:p>
            <a:r>
              <a:rPr lang="en-US" sz="2400" b="1" dirty="0" smtClean="0"/>
              <a:t>c) Filtration:</a:t>
            </a:r>
          </a:p>
          <a:p>
            <a:pPr>
              <a:buFont typeface="Arial" pitchFamily="34" charset="0"/>
              <a:buChar char="•"/>
            </a:pPr>
            <a:r>
              <a:rPr lang="en-US" sz="2200" dirty="0" smtClean="0"/>
              <a:t>Filtration is the most commonly used technique for separating the biomass and culture filtrate. </a:t>
            </a:r>
          </a:p>
          <a:p>
            <a:pPr>
              <a:buFont typeface="Arial" pitchFamily="34" charset="0"/>
              <a:buChar char="•"/>
            </a:pPr>
            <a:r>
              <a:rPr lang="en-US" sz="2200" dirty="0" smtClean="0"/>
              <a:t>The efficiency of filtration depends on many factors— the size of the organism, presence of other organisms, viscosity of the medium, and temperature. </a:t>
            </a:r>
          </a:p>
          <a:p>
            <a:pPr>
              <a:buFont typeface="Arial" pitchFamily="34" charset="0"/>
              <a:buChar char="•"/>
            </a:pPr>
            <a:r>
              <a:rPr lang="en-US" sz="2200" dirty="0" smtClean="0"/>
              <a:t>Several filters such as depth filters, absolute filters, rotary drum vacuum filters and membrane filters are in use</a:t>
            </a:r>
            <a:r>
              <a:rPr lang="en-US" dirty="0" smtClean="0"/>
              <a:t>.</a:t>
            </a:r>
          </a:p>
          <a:p>
            <a:endParaRPr lang="en-US" sz="2400" b="1" dirty="0" smtClean="0"/>
          </a:p>
          <a:p>
            <a:r>
              <a:rPr lang="en-US" sz="2400" b="1" dirty="0" smtClean="0"/>
              <a:t>(A)</a:t>
            </a:r>
            <a:r>
              <a:rPr lang="en-US" sz="2400" b="1" dirty="0" err="1" smtClean="0"/>
              <a:t>Continous</a:t>
            </a:r>
            <a:r>
              <a:rPr lang="en-US" sz="2400" b="1" dirty="0" smtClean="0"/>
              <a:t> Filtration</a:t>
            </a:r>
          </a:p>
          <a:p>
            <a:r>
              <a:rPr lang="en-US" sz="2400" b="1" dirty="0" smtClean="0"/>
              <a:t>(</a:t>
            </a:r>
            <a:r>
              <a:rPr lang="en-US" sz="2400" b="1" dirty="0" err="1" smtClean="0"/>
              <a:t>i</a:t>
            </a:r>
            <a:r>
              <a:rPr lang="en-US" sz="2400" b="1" dirty="0" smtClean="0"/>
              <a:t>) Depth Filters</a:t>
            </a:r>
            <a:endParaRPr lang="en-US" sz="2400" dirty="0" smtClean="0"/>
          </a:p>
          <a:p>
            <a:pPr>
              <a:buFont typeface="Wingdings" pitchFamily="2" charset="2"/>
              <a:buChar char="Ø"/>
            </a:pPr>
            <a:r>
              <a:rPr lang="en-US" sz="2200" dirty="0" smtClean="0"/>
              <a:t>They are composed of a filamentous matrix such as glass wool, asbestos or filter paper. </a:t>
            </a:r>
          </a:p>
          <a:p>
            <a:pPr>
              <a:buFont typeface="Wingdings" pitchFamily="2" charset="2"/>
              <a:buChar char="Ø"/>
            </a:pPr>
            <a:r>
              <a:rPr lang="en-US" sz="2200" dirty="0" smtClean="0"/>
              <a:t>The particles are trapped within the matrix and the fluid passes out. Filamentous fungi can be removed by using depth filters. </a:t>
            </a:r>
          </a:p>
          <a:p>
            <a:r>
              <a:rPr lang="en-US" sz="2400" b="1" dirty="0" smtClean="0"/>
              <a:t>(ii) Absolute Filters: </a:t>
            </a:r>
            <a:endParaRPr lang="en-US" sz="2400" dirty="0" smtClean="0"/>
          </a:p>
          <a:p>
            <a:pPr>
              <a:buFont typeface="Wingdings" pitchFamily="2" charset="2"/>
              <a:buChar char="Ø"/>
            </a:pPr>
            <a:r>
              <a:rPr lang="en-US" sz="2200" dirty="0" smtClean="0"/>
              <a:t>These filters are with specific pore sizes that are smaller than the particles to be removed. </a:t>
            </a:r>
          </a:p>
          <a:p>
            <a:pPr>
              <a:buFont typeface="Wingdings" pitchFamily="2" charset="2"/>
              <a:buChar char="Ø"/>
            </a:pPr>
            <a:r>
              <a:rPr lang="en-US" sz="2200" dirty="0" smtClean="0"/>
              <a:t>Bacteria from culture medium can be removed by absolute filters. </a:t>
            </a:r>
          </a:p>
          <a:p>
            <a:endParaRPr lang="en-US" sz="2200" dirty="0" smtClean="0"/>
          </a:p>
          <a:p>
            <a:endParaRPr lang="en-US" sz="2200" dirty="0" smtClean="0"/>
          </a:p>
          <a:p>
            <a:r>
              <a:rPr lang="en-US" dirty="0" smtClean="0"/>
              <a:t> </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
            <a:ext cx="8686800" cy="3139321"/>
          </a:xfrm>
          <a:prstGeom prst="rect">
            <a:avLst/>
          </a:prstGeom>
        </p:spPr>
        <p:txBody>
          <a:bodyPr wrap="square">
            <a:spAutoFit/>
          </a:bodyPr>
          <a:lstStyle/>
          <a:p>
            <a:r>
              <a:rPr lang="en-US" sz="2200" b="1" dirty="0" smtClean="0"/>
              <a:t>(c) Hydrophobic interaction chromatography </a:t>
            </a:r>
          </a:p>
          <a:p>
            <a:endParaRPr lang="en-US" sz="2200" dirty="0" smtClean="0"/>
          </a:p>
          <a:p>
            <a:pPr>
              <a:buFont typeface="Wingdings" pitchFamily="2" charset="2"/>
              <a:buChar char="Ø"/>
            </a:pPr>
            <a:r>
              <a:rPr lang="en-US" sz="2200" dirty="0" smtClean="0"/>
              <a:t>This is based on the principle of weak hydrophobic interactions between the hydrophobic </a:t>
            </a:r>
            <a:r>
              <a:rPr lang="en-US" sz="2200" dirty="0" err="1" smtClean="0"/>
              <a:t>ligands</a:t>
            </a:r>
            <a:r>
              <a:rPr lang="en-US" sz="2200" dirty="0" smtClean="0"/>
              <a:t> (alkyl, aryl side chains on matrix) and hydrophobic amino acids of proteins.</a:t>
            </a:r>
          </a:p>
          <a:p>
            <a:pPr>
              <a:buFont typeface="Wingdings" pitchFamily="2" charset="2"/>
              <a:buChar char="Ø"/>
            </a:pPr>
            <a:r>
              <a:rPr lang="en-US" sz="2200" dirty="0" smtClean="0"/>
              <a:t> The differences in the composition of hydrophobic amino acids in proteins can be used for their separation. </a:t>
            </a:r>
          </a:p>
          <a:p>
            <a:pPr>
              <a:buFont typeface="Wingdings" pitchFamily="2" charset="2"/>
              <a:buChar char="Ø"/>
            </a:pPr>
            <a:r>
              <a:rPr lang="en-US" sz="2200" dirty="0" smtClean="0"/>
              <a:t>The elution of proteins can be done by lowering the salt concentration, decreasing the polarity of the medium or reducing the temperature. </a:t>
            </a:r>
            <a:endParaRPr lang="en-US" sz="22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10600" cy="5847755"/>
          </a:xfrm>
          <a:prstGeom prst="rect">
            <a:avLst/>
          </a:prstGeom>
        </p:spPr>
        <p:txBody>
          <a:bodyPr wrap="square">
            <a:spAutoFit/>
          </a:bodyPr>
          <a:lstStyle/>
          <a:p>
            <a:r>
              <a:rPr lang="en-US" sz="2200" b="1" dirty="0" smtClean="0"/>
              <a:t>5) Formulation</a:t>
            </a:r>
          </a:p>
          <a:p>
            <a:endParaRPr lang="en-US" sz="2200" b="1" dirty="0" smtClean="0"/>
          </a:p>
          <a:p>
            <a:pPr>
              <a:buFont typeface="Wingdings" pitchFamily="2" charset="2"/>
              <a:buChar char="Ø"/>
            </a:pPr>
            <a:r>
              <a:rPr lang="en-US" sz="2200" dirty="0" smtClean="0"/>
              <a:t>It refers to the maintenance of activity and stability of a biotechnological products during storage and distribution. </a:t>
            </a:r>
          </a:p>
          <a:p>
            <a:pPr>
              <a:buFont typeface="Wingdings" pitchFamily="2" charset="2"/>
              <a:buChar char="Ø"/>
            </a:pPr>
            <a:r>
              <a:rPr lang="en-US" sz="2200" dirty="0" smtClean="0"/>
              <a:t>The formulation of low molecular weight products (solvents, organic acids) can be achieved by concentrating them with removal of most of the water. </a:t>
            </a:r>
          </a:p>
          <a:p>
            <a:pPr>
              <a:buFont typeface="Wingdings" pitchFamily="2" charset="2"/>
              <a:buChar char="Ø"/>
            </a:pPr>
            <a:r>
              <a:rPr lang="en-US" sz="2200" dirty="0" smtClean="0"/>
              <a:t>For certain small molecules, (antibiotics, citric acid), formulation can be done by crystallization by adding salts. </a:t>
            </a:r>
          </a:p>
          <a:p>
            <a:pPr>
              <a:buFont typeface="Wingdings" pitchFamily="2" charset="2"/>
              <a:buChar char="Ø"/>
            </a:pPr>
            <a:r>
              <a:rPr lang="en-US" sz="2200" dirty="0" smtClean="0"/>
              <a:t>Proteins are highly susceptible for loss of biological activity; hence their formulation requires special care. Certain stabilizing additives are added to prolong the shelf life of protein.</a:t>
            </a:r>
          </a:p>
          <a:p>
            <a:pPr>
              <a:buFont typeface="Wingdings" pitchFamily="2" charset="2"/>
              <a:buChar char="Ø"/>
            </a:pPr>
            <a:r>
              <a:rPr lang="en-US" sz="2200" dirty="0" smtClean="0"/>
              <a:t> The stabilizers of protein formulation include sugars (sucrose, lactose), salts (sodium chloride, ammonium sulfate), polymers (polyethylene glycol) and polyhydric alcohols (glycerol). </a:t>
            </a:r>
          </a:p>
          <a:p>
            <a:pPr>
              <a:buFont typeface="Wingdings" pitchFamily="2" charset="2"/>
              <a:buChar char="Ø"/>
            </a:pPr>
            <a:r>
              <a:rPr lang="en-US" sz="2200" dirty="0" smtClean="0"/>
              <a:t>Proteins may be formulated in the form of solutions, suspensions or dry powders. </a:t>
            </a:r>
            <a:endParaRPr lang="en-US" sz="22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28600"/>
            <a:ext cx="8686800" cy="5386090"/>
          </a:xfrm>
          <a:prstGeom prst="rect">
            <a:avLst/>
          </a:prstGeom>
        </p:spPr>
        <p:txBody>
          <a:bodyPr wrap="square">
            <a:spAutoFit/>
          </a:bodyPr>
          <a:lstStyle/>
          <a:p>
            <a:r>
              <a:rPr lang="en-US" sz="2200" b="1" dirty="0" smtClean="0"/>
              <a:t>(a) Drying:</a:t>
            </a:r>
            <a:r>
              <a:rPr lang="en-US" sz="2200" dirty="0" smtClean="0"/>
              <a:t> </a:t>
            </a:r>
          </a:p>
          <a:p>
            <a:r>
              <a:rPr lang="en-US" sz="2200" dirty="0" smtClean="0"/>
              <a:t>Drying is an essential component of product formulation. </a:t>
            </a:r>
          </a:p>
          <a:p>
            <a:r>
              <a:rPr lang="en-US" sz="2200" dirty="0" smtClean="0"/>
              <a:t>It basically involves the transfer of heat to a wet product for removal of moisture. </a:t>
            </a:r>
          </a:p>
          <a:p>
            <a:r>
              <a:rPr lang="en-US" sz="2200" dirty="0" smtClean="0"/>
              <a:t>Most of the biological products of fermentation are sensitive to heat, and therefore require gentle drying methods. </a:t>
            </a:r>
          </a:p>
          <a:p>
            <a:r>
              <a:rPr lang="en-US" sz="2200" dirty="0" smtClean="0"/>
              <a:t>Based on the method of heat transfer, drying devices may be categorized as contact, convection, radiation dryers.</a:t>
            </a:r>
          </a:p>
          <a:p>
            <a:endParaRPr lang="en-US" sz="2200" b="1" dirty="0" smtClean="0"/>
          </a:p>
          <a:p>
            <a:r>
              <a:rPr lang="en-US" sz="2200" b="1" dirty="0" smtClean="0"/>
              <a:t>(b)Spray drying </a:t>
            </a:r>
            <a:endParaRPr lang="en-US" sz="2200" dirty="0" smtClean="0"/>
          </a:p>
          <a:p>
            <a:r>
              <a:rPr lang="en-US" sz="2200" dirty="0" smtClean="0"/>
              <a:t>Spray drying is used for drying large volumes of liquids.</a:t>
            </a:r>
          </a:p>
          <a:p>
            <a:r>
              <a:rPr lang="en-US" sz="2200" dirty="0" smtClean="0"/>
              <a:t>Small droplets of liquid containing the product are passed through a nozzle directing it over a stream of hot gas. </a:t>
            </a:r>
          </a:p>
          <a:p>
            <a:r>
              <a:rPr lang="en-US" sz="2200" dirty="0" smtClean="0"/>
              <a:t>The water evaporates and the solid particles are left behind.</a:t>
            </a:r>
          </a:p>
          <a:p>
            <a:endParaRPr lang="en-US" dirty="0" smtClean="0"/>
          </a:p>
          <a:p>
            <a:r>
              <a:rPr lang="en-US" dirty="0" smtClean="0"/>
              <a:t> </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915400" cy="4154984"/>
          </a:xfrm>
          <a:prstGeom prst="rect">
            <a:avLst/>
          </a:prstGeom>
        </p:spPr>
        <p:txBody>
          <a:bodyPr wrap="square">
            <a:spAutoFit/>
          </a:bodyPr>
          <a:lstStyle/>
          <a:p>
            <a:r>
              <a:rPr lang="en-US" sz="2200" b="1" dirty="0" smtClean="0"/>
              <a:t>(c) Freeze-drying</a:t>
            </a:r>
            <a:endParaRPr lang="en-US" sz="2200" dirty="0" smtClean="0"/>
          </a:p>
          <a:p>
            <a:pPr>
              <a:buFont typeface="Wingdings" pitchFamily="2" charset="2"/>
              <a:buChar char="Ø"/>
            </a:pPr>
            <a:r>
              <a:rPr lang="en-US" sz="2200" dirty="0" smtClean="0"/>
              <a:t>Freeze-drying or </a:t>
            </a:r>
            <a:r>
              <a:rPr lang="en-US" sz="2200" dirty="0" err="1" smtClean="0"/>
              <a:t>lyophilization</a:t>
            </a:r>
            <a:r>
              <a:rPr lang="en-US" sz="2200" dirty="0" smtClean="0"/>
              <a:t> is the most preferred method for drying and formulation of a wide-range of products like pharmaceuticals, foodstuffs, diagnostics, bacteria, viruses. </a:t>
            </a:r>
          </a:p>
          <a:p>
            <a:pPr>
              <a:buFont typeface="Wingdings" pitchFamily="2" charset="2"/>
              <a:buChar char="Ø"/>
            </a:pPr>
            <a:r>
              <a:rPr lang="en-US" sz="2200" dirty="0" smtClean="0"/>
              <a:t>Freeze-drying usually does not cause loss of biological activity of the desired product.</a:t>
            </a:r>
          </a:p>
          <a:p>
            <a:pPr>
              <a:buFont typeface="Wingdings" pitchFamily="2" charset="2"/>
              <a:buChar char="Ø"/>
            </a:pPr>
            <a:r>
              <a:rPr lang="en-US" sz="2200" dirty="0" err="1" smtClean="0"/>
              <a:t>Lyophilization</a:t>
            </a:r>
            <a:r>
              <a:rPr lang="en-US" sz="2200" dirty="0" smtClean="0"/>
              <a:t> is based on the principle of sublimation of a liquid from a frozen state. </a:t>
            </a:r>
          </a:p>
          <a:p>
            <a:pPr>
              <a:buFont typeface="Wingdings" pitchFamily="2" charset="2"/>
              <a:buChar char="Ø"/>
            </a:pPr>
            <a:r>
              <a:rPr lang="en-US" sz="2200" dirty="0" smtClean="0"/>
              <a:t>In the actual technique, the liquid containing the product is frozen and then dried in a freeze-dryer under vacuum. </a:t>
            </a:r>
          </a:p>
          <a:p>
            <a:pPr>
              <a:buFont typeface="Wingdings" pitchFamily="2" charset="2"/>
              <a:buChar char="Ø"/>
            </a:pPr>
            <a:r>
              <a:rPr lang="en-US" sz="2200" dirty="0" smtClean="0"/>
              <a:t>The vacuum can now be released and the product containing vials can be sealed e.g., penicillin can be freeze dried directly in </a:t>
            </a:r>
            <a:r>
              <a:rPr lang="en-US" sz="2200" dirty="0" err="1" smtClean="0"/>
              <a:t>ampules</a:t>
            </a:r>
            <a:r>
              <a:rPr lang="en-US" sz="2200" dirty="0" smtClean="0"/>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228600"/>
            <a:ext cx="8610600" cy="4462760"/>
          </a:xfrm>
          <a:prstGeom prst="rect">
            <a:avLst/>
          </a:prstGeom>
          <a:noFill/>
        </p:spPr>
        <p:txBody>
          <a:bodyPr wrap="square" rtlCol="0">
            <a:spAutoFit/>
          </a:bodyPr>
          <a:lstStyle/>
          <a:p>
            <a:r>
              <a:rPr lang="en-US" sz="2400" b="1" dirty="0" smtClean="0"/>
              <a:t>(iii) Rotary Drum Vacuum Filters: </a:t>
            </a:r>
            <a:endParaRPr lang="en-US" sz="2400" dirty="0" smtClean="0"/>
          </a:p>
          <a:p>
            <a:pPr>
              <a:buFont typeface="Wingdings" pitchFamily="2" charset="2"/>
              <a:buChar char="Ø"/>
            </a:pPr>
            <a:r>
              <a:rPr lang="en-US" sz="2200" dirty="0" smtClean="0"/>
              <a:t>These filters are frequently used for separation of broth containing 10-40% solids (by volume) and particles in the size of 0.5-10µm.</a:t>
            </a:r>
          </a:p>
          <a:p>
            <a:pPr>
              <a:buFont typeface="Wingdings" pitchFamily="2" charset="2"/>
              <a:buChar char="Ø"/>
            </a:pPr>
            <a:r>
              <a:rPr lang="en-US" sz="2200" dirty="0" smtClean="0"/>
              <a:t> Rotary drum vacuum filters have been successfully used for filtration of yeast cells and filamentous fungi. </a:t>
            </a:r>
          </a:p>
          <a:p>
            <a:pPr>
              <a:buFont typeface="Wingdings" pitchFamily="2" charset="2"/>
              <a:buChar char="Ø"/>
            </a:pPr>
            <a:r>
              <a:rPr lang="en-US" sz="2200" dirty="0" smtClean="0"/>
              <a:t>The equipment is simple with low power consumption and is easy to operate. </a:t>
            </a:r>
          </a:p>
          <a:p>
            <a:pPr>
              <a:buFont typeface="Wingdings" pitchFamily="2" charset="2"/>
              <a:buChar char="Ø"/>
            </a:pPr>
            <a:r>
              <a:rPr lang="en-US" sz="2200" dirty="0" smtClean="0"/>
              <a:t>The filtration unit consists of a rotating drum partially immersed in a tank of broth. As the drum rotates, it picks up the biomass which gets deposited as a cake on the drum surface. This filter cake can be easily removed. </a:t>
            </a:r>
          </a:p>
          <a:p>
            <a:endParaRPr lang="en-US" sz="2200" dirty="0" smtClean="0"/>
          </a:p>
          <a:p>
            <a:endParaRPr lang="en-US" dirty="0"/>
          </a:p>
        </p:txBody>
      </p:sp>
      <p:pic>
        <p:nvPicPr>
          <p:cNvPr id="3" name="Picture 2" descr="Rotary Drum Vaccum Filter"/>
          <p:cNvPicPr/>
          <p:nvPr/>
        </p:nvPicPr>
        <p:blipFill>
          <a:blip r:embed="rId2"/>
          <a:srcRect b="20508"/>
          <a:stretch>
            <a:fillRect/>
          </a:stretch>
        </p:blipFill>
        <p:spPr bwMode="auto">
          <a:xfrm>
            <a:off x="5715000" y="3962400"/>
            <a:ext cx="3006948" cy="2590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52400"/>
            <a:ext cx="8686800" cy="3108543"/>
          </a:xfrm>
          <a:prstGeom prst="rect">
            <a:avLst/>
          </a:prstGeom>
          <a:noFill/>
        </p:spPr>
        <p:txBody>
          <a:bodyPr wrap="square" rtlCol="0">
            <a:spAutoFit/>
          </a:bodyPr>
          <a:lstStyle/>
          <a:p>
            <a:r>
              <a:rPr lang="en-US" sz="2400" b="1" dirty="0" smtClean="0"/>
              <a:t>(iv) Membrane Filters: </a:t>
            </a:r>
            <a:endParaRPr lang="en-US" sz="2400" dirty="0" smtClean="0"/>
          </a:p>
          <a:p>
            <a:pPr>
              <a:buFont typeface="Wingdings" pitchFamily="2" charset="2"/>
              <a:buChar char="Ø"/>
            </a:pPr>
            <a:r>
              <a:rPr lang="en-US" sz="2200" dirty="0" smtClean="0"/>
              <a:t>In this type of filtration, membranes with specific pore sizes can be used. </a:t>
            </a:r>
          </a:p>
          <a:p>
            <a:pPr>
              <a:buFont typeface="Wingdings" pitchFamily="2" charset="2"/>
              <a:buChar char="Ø"/>
            </a:pPr>
            <a:r>
              <a:rPr lang="en-US" sz="2200" dirty="0" smtClean="0"/>
              <a:t>A major limitation is clogging of filters. </a:t>
            </a:r>
          </a:p>
          <a:p>
            <a:pPr>
              <a:buFont typeface="Wingdings" pitchFamily="2" charset="2"/>
              <a:buChar char="Ø"/>
            </a:pPr>
            <a:r>
              <a:rPr lang="en-US" sz="2200" dirty="0" smtClean="0"/>
              <a:t>There are two types of membrane filtrations—static filtration and cross-flow filtration. In cross-flow filtration, the culture broth is pumped in a crosswise fashion ( across the membrane. </a:t>
            </a:r>
          </a:p>
          <a:p>
            <a:pPr>
              <a:buFont typeface="Wingdings" pitchFamily="2" charset="2"/>
              <a:buChar char="Ø"/>
            </a:pPr>
            <a:r>
              <a:rPr lang="en-US" sz="2200" dirty="0" smtClean="0"/>
              <a:t>This reduces the clogging process and hence better than the static filtration. </a:t>
            </a:r>
          </a:p>
          <a:p>
            <a:endParaRPr lang="en-US" dirty="0"/>
          </a:p>
        </p:txBody>
      </p:sp>
      <p:pic>
        <p:nvPicPr>
          <p:cNvPr id="3" name="Picture 2" descr="Filter Systems">
            <a:hlinkClick r:id="rId2"/>
          </p:cNvPr>
          <p:cNvPicPr/>
          <p:nvPr/>
        </p:nvPicPr>
        <p:blipFill>
          <a:blip r:embed="rId3"/>
          <a:srcRect/>
          <a:stretch>
            <a:fillRect/>
          </a:stretch>
        </p:blipFill>
        <p:spPr bwMode="auto">
          <a:xfrm>
            <a:off x="762000" y="3657600"/>
            <a:ext cx="7239000" cy="3200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228600"/>
            <a:ext cx="8229600" cy="1569660"/>
          </a:xfrm>
          <a:prstGeom prst="rect">
            <a:avLst/>
          </a:prstGeom>
          <a:noFill/>
        </p:spPr>
        <p:txBody>
          <a:bodyPr wrap="square" rtlCol="0">
            <a:spAutoFit/>
          </a:bodyPr>
          <a:lstStyle/>
          <a:p>
            <a:r>
              <a:rPr lang="en-US" sz="2400" b="1" dirty="0" smtClean="0"/>
              <a:t>(B)Batch Filters</a:t>
            </a:r>
          </a:p>
          <a:p>
            <a:pPr marL="514350" indent="-514350">
              <a:buAutoNum type="romanLcParenBoth"/>
            </a:pPr>
            <a:r>
              <a:rPr lang="en-US" sz="2200" b="1" dirty="0" smtClean="0"/>
              <a:t>Plate and Frame Filters</a:t>
            </a:r>
          </a:p>
          <a:p>
            <a:pPr marL="514350" indent="-514350"/>
            <a:r>
              <a:rPr lang="en-US" sz="2400" dirty="0" smtClean="0"/>
              <a:t> Plates and frames assembled and held together by screw</a:t>
            </a:r>
          </a:p>
          <a:p>
            <a:endParaRPr lang="en-US" sz="2400" b="1" dirty="0"/>
          </a:p>
        </p:txBody>
      </p:sp>
      <p:pic>
        <p:nvPicPr>
          <p:cNvPr id="3" name="Picture 2" descr="Image result for plate and frame filter press animation"/>
          <p:cNvPicPr/>
          <p:nvPr/>
        </p:nvPicPr>
        <p:blipFill>
          <a:blip r:embed="rId2"/>
          <a:srcRect/>
          <a:stretch>
            <a:fillRect/>
          </a:stretch>
        </p:blipFill>
        <p:spPr bwMode="auto">
          <a:xfrm>
            <a:off x="533400" y="1752600"/>
            <a:ext cx="8077200" cy="4191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457200"/>
            <a:ext cx="7620000" cy="3816429"/>
          </a:xfrm>
          <a:prstGeom prst="rect">
            <a:avLst/>
          </a:prstGeom>
          <a:noFill/>
        </p:spPr>
        <p:txBody>
          <a:bodyPr wrap="square" rtlCol="0">
            <a:spAutoFit/>
          </a:bodyPr>
          <a:lstStyle/>
          <a:p>
            <a:r>
              <a:rPr lang="en-US" sz="2400" b="1" dirty="0" smtClean="0"/>
              <a:t>(ii) Pressure leaf filters</a:t>
            </a:r>
          </a:p>
          <a:p>
            <a:pPr>
              <a:buFont typeface="Wingdings" pitchFamily="2" charset="2"/>
              <a:buChar char="Ø"/>
            </a:pPr>
            <a:r>
              <a:rPr lang="en-US" sz="2200" dirty="0" smtClean="0"/>
              <a:t>Incorporate number of leaves consisting of metal framework of grooved plates covered by fine mesh /cloth/ layer of cellulose </a:t>
            </a:r>
            <a:r>
              <a:rPr lang="en-US" sz="2200" dirty="0" err="1" smtClean="0"/>
              <a:t>fibres</a:t>
            </a:r>
            <a:r>
              <a:rPr lang="en-US" sz="2200" dirty="0" smtClean="0"/>
              <a:t>. </a:t>
            </a:r>
          </a:p>
          <a:p>
            <a:pPr>
              <a:buFont typeface="Wingdings" pitchFamily="2" charset="2"/>
              <a:buChar char="Ø"/>
            </a:pPr>
            <a:r>
              <a:rPr lang="en-US" sz="2200" dirty="0" smtClean="0"/>
              <a:t>Slurry fed to the filter is operated under pressure/vacuum</a:t>
            </a:r>
          </a:p>
          <a:p>
            <a:endParaRPr lang="en-US" dirty="0" smtClean="0"/>
          </a:p>
          <a:p>
            <a:r>
              <a:rPr lang="en-US" sz="2400" b="1" dirty="0" smtClean="0"/>
              <a:t>(iii) Vertical metal leaf filter/horizontal metal leaf filter</a:t>
            </a:r>
          </a:p>
          <a:p>
            <a:pPr>
              <a:buFont typeface="Wingdings" pitchFamily="2" charset="2"/>
              <a:buChar char="Ø"/>
            </a:pPr>
            <a:r>
              <a:rPr lang="en-US" sz="2200" dirty="0" smtClean="0"/>
              <a:t>Consist of vertical porous metal leaves mounted on a hollow shaft </a:t>
            </a:r>
          </a:p>
          <a:p>
            <a:pPr>
              <a:buFont typeface="Wingdings" pitchFamily="2" charset="2"/>
              <a:buChar char="Ø"/>
            </a:pPr>
            <a:r>
              <a:rPr lang="en-US" sz="2200" dirty="0" smtClean="0"/>
              <a:t>Slurry built on surface of leaves and filtrate removed by horizontal hollow shaft</a:t>
            </a:r>
            <a:endParaRPr lang="en-US" sz="2200" dirty="0"/>
          </a:p>
        </p:txBody>
      </p:sp>
      <p:pic>
        <p:nvPicPr>
          <p:cNvPr id="3" name="Picture 2" descr="Image result for pressure leaf filter"/>
          <p:cNvPicPr/>
          <p:nvPr/>
        </p:nvPicPr>
        <p:blipFill>
          <a:blip r:embed="rId2"/>
          <a:srcRect/>
          <a:stretch>
            <a:fillRect/>
          </a:stretch>
        </p:blipFill>
        <p:spPr bwMode="auto">
          <a:xfrm>
            <a:off x="914400" y="4191000"/>
            <a:ext cx="7010400" cy="24660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458200" cy="4893647"/>
          </a:xfrm>
          <a:prstGeom prst="rect">
            <a:avLst/>
          </a:prstGeom>
          <a:noFill/>
        </p:spPr>
        <p:txBody>
          <a:bodyPr wrap="square" rtlCol="0">
            <a:spAutoFit/>
          </a:bodyPr>
          <a:lstStyle/>
          <a:p>
            <a:r>
              <a:rPr lang="en-US" sz="2400" b="1" dirty="0" smtClean="0"/>
              <a:t>(iv) Stacked disc filter (</a:t>
            </a:r>
            <a:r>
              <a:rPr lang="en-US" sz="2400" b="1" dirty="0" err="1" smtClean="0"/>
              <a:t>Metafilters</a:t>
            </a:r>
            <a:r>
              <a:rPr lang="en-US" sz="2400" b="1" dirty="0" smtClean="0"/>
              <a:t>)</a:t>
            </a:r>
          </a:p>
          <a:p>
            <a:pPr>
              <a:buFont typeface="Wingdings" pitchFamily="2" charset="2"/>
              <a:buChar char="Ø"/>
            </a:pPr>
            <a:r>
              <a:rPr lang="en-US" sz="2200" dirty="0" smtClean="0"/>
              <a:t>Consist of a number of precision made rings which are stacked on a fluted rod</a:t>
            </a:r>
          </a:p>
          <a:p>
            <a:pPr>
              <a:buFont typeface="Wingdings" pitchFamily="2" charset="2"/>
              <a:buChar char="Ø"/>
            </a:pPr>
            <a:r>
              <a:rPr lang="en-US" sz="2200" dirty="0" smtClean="0"/>
              <a:t>Filtrate passes between disc and is removed through grooves</a:t>
            </a:r>
          </a:p>
          <a:p>
            <a:pPr>
              <a:buFont typeface="Wingdings" pitchFamily="2" charset="2"/>
              <a:buChar char="Ø"/>
            </a:pPr>
            <a:r>
              <a:rPr lang="en-US" sz="2200" dirty="0" smtClean="0"/>
              <a:t>Solids deposited on filter coating </a:t>
            </a:r>
          </a:p>
          <a:p>
            <a:pPr>
              <a:buFont typeface="Wingdings" pitchFamily="2" charset="2"/>
              <a:buChar char="Ø"/>
            </a:pPr>
            <a:r>
              <a:rPr lang="en-US" sz="2200" dirty="0" smtClean="0"/>
              <a:t>Commonly used in polishing liquids like beer</a:t>
            </a:r>
          </a:p>
          <a:p>
            <a:pPr>
              <a:buFont typeface="Wingdings" pitchFamily="2" charset="2"/>
              <a:buChar char="Ø"/>
            </a:pPr>
            <a:endParaRPr lang="en-US" sz="2200" dirty="0" smtClean="0"/>
          </a:p>
          <a:p>
            <a:pPr>
              <a:buFont typeface="Wingdings" pitchFamily="2" charset="2"/>
              <a:buChar char="Ø"/>
            </a:pPr>
            <a:endParaRPr lang="en-US" sz="2200" dirty="0" smtClean="0"/>
          </a:p>
          <a:p>
            <a:pPr>
              <a:buFont typeface="Wingdings" pitchFamily="2" charset="2"/>
              <a:buChar char="Ø"/>
            </a:pPr>
            <a:endParaRPr lang="en-US" sz="2200" dirty="0" smtClean="0"/>
          </a:p>
          <a:p>
            <a:pPr>
              <a:buFont typeface="Wingdings" pitchFamily="2" charset="2"/>
              <a:buChar char="Ø"/>
            </a:pPr>
            <a:endParaRPr lang="en-US" sz="2200" dirty="0" smtClean="0"/>
          </a:p>
          <a:p>
            <a:pPr>
              <a:buFont typeface="Wingdings" pitchFamily="2" charset="2"/>
              <a:buChar char="Ø"/>
            </a:pPr>
            <a:endParaRPr lang="en-US" sz="2200" dirty="0" smtClean="0"/>
          </a:p>
          <a:p>
            <a:pPr>
              <a:buFont typeface="Wingdings" pitchFamily="2" charset="2"/>
              <a:buChar char="Ø"/>
            </a:pPr>
            <a:endParaRPr lang="en-US" sz="2200" dirty="0" smtClean="0"/>
          </a:p>
          <a:p>
            <a:pPr>
              <a:buFont typeface="Wingdings" pitchFamily="2" charset="2"/>
              <a:buChar char="Ø"/>
            </a:pPr>
            <a:r>
              <a:rPr lang="en-US" sz="2200" dirty="0" smtClean="0"/>
              <a:t>Three major types of industrial filtration are as follows:</a:t>
            </a:r>
          </a:p>
          <a:p>
            <a:endParaRPr lang="en-US" sz="2400" b="1" dirty="0"/>
          </a:p>
        </p:txBody>
      </p:sp>
      <p:pic>
        <p:nvPicPr>
          <p:cNvPr id="3" name="Picture 2" descr="Image result for stacked disc filter"/>
          <p:cNvPicPr/>
          <p:nvPr/>
        </p:nvPicPr>
        <p:blipFill>
          <a:blip r:embed="rId2"/>
          <a:srcRect/>
          <a:stretch>
            <a:fillRect/>
          </a:stretch>
        </p:blipFill>
        <p:spPr bwMode="auto">
          <a:xfrm>
            <a:off x="5617210" y="1752600"/>
            <a:ext cx="3526790" cy="2280920"/>
          </a:xfrm>
          <a:prstGeom prst="rect">
            <a:avLst/>
          </a:prstGeom>
          <a:noFill/>
          <a:ln w="9525">
            <a:noFill/>
            <a:miter lim="800000"/>
            <a:headEnd/>
            <a:tailEnd/>
          </a:ln>
        </p:spPr>
      </p:pic>
      <p:pic>
        <p:nvPicPr>
          <p:cNvPr id="4" name="Picture 3" descr="Filtration Processes">
            <a:hlinkClick r:id="rId3"/>
          </p:cNvPr>
          <p:cNvPicPr/>
          <p:nvPr/>
        </p:nvPicPr>
        <p:blipFill>
          <a:blip r:embed="rId4"/>
          <a:srcRect t="23077"/>
          <a:stretch>
            <a:fillRect/>
          </a:stretch>
        </p:blipFill>
        <p:spPr bwMode="auto">
          <a:xfrm>
            <a:off x="457200" y="4953000"/>
            <a:ext cx="8229600" cy="1905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381000"/>
            <a:ext cx="8458200" cy="3754874"/>
          </a:xfrm>
          <a:prstGeom prst="rect">
            <a:avLst/>
          </a:prstGeom>
          <a:noFill/>
        </p:spPr>
        <p:txBody>
          <a:bodyPr wrap="square" rtlCol="0">
            <a:spAutoFit/>
          </a:bodyPr>
          <a:lstStyle/>
          <a:p>
            <a:r>
              <a:rPr lang="en-US" sz="2400" b="1" dirty="0" smtClean="0"/>
              <a:t>(d) Centrifugation: </a:t>
            </a:r>
          </a:p>
          <a:p>
            <a:endParaRPr lang="en-US" sz="2400" b="1" dirty="0" smtClean="0"/>
          </a:p>
          <a:p>
            <a:pPr marL="225425" indent="-225425">
              <a:buFont typeface="Wingdings" pitchFamily="2" charset="2"/>
              <a:buChar char="Ø"/>
            </a:pPr>
            <a:r>
              <a:rPr lang="en-US" sz="2200" dirty="0" smtClean="0"/>
              <a:t>The technique of centrifugation is based on the principle of density differences between the particles to be separated and the medium. </a:t>
            </a:r>
          </a:p>
          <a:p>
            <a:pPr marL="225425" indent="-225425">
              <a:buFont typeface="Wingdings" pitchFamily="2" charset="2"/>
              <a:buChar char="Ø"/>
            </a:pPr>
            <a:r>
              <a:rPr lang="en-US" sz="2200" dirty="0" smtClean="0"/>
              <a:t>Centrifugation is mostly used for separating solid particles from liquid phase (fluid/particle separation). </a:t>
            </a:r>
          </a:p>
          <a:p>
            <a:pPr>
              <a:buFont typeface="Wingdings" pitchFamily="2" charset="2"/>
              <a:buChar char="Ø"/>
            </a:pPr>
            <a:r>
              <a:rPr lang="en-US" sz="2200" dirty="0" smtClean="0"/>
              <a:t>Continuous flow industrial centrifuges are used in industrial scale. </a:t>
            </a:r>
          </a:p>
          <a:p>
            <a:pPr marL="225425" indent="-225425">
              <a:buFont typeface="Wingdings" pitchFamily="2" charset="2"/>
              <a:buChar char="Ø"/>
            </a:pPr>
            <a:r>
              <a:rPr lang="en-US" sz="2200" dirty="0" smtClean="0"/>
              <a:t>There is a continuous feeding of the slurry and collection of clarified fluid, while the solids deposited can be removed intermittently. </a:t>
            </a:r>
          </a:p>
          <a:p>
            <a:pPr>
              <a:buFont typeface="Wingdings" pitchFamily="2" charset="2"/>
              <a:buChar char="Ø"/>
            </a:pPr>
            <a:endParaRPr lang="en-US" dirty="0" smtClean="0"/>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320</TotalTime>
  <Words>3798</Words>
  <Application>Microsoft Office PowerPoint</Application>
  <PresentationFormat>On-screen Show (4:3)</PresentationFormat>
  <Paragraphs>252</Paragraphs>
  <Slides>33</Slides>
  <Notes>1</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Hema Pillai</dc:creator>
  <cp:lastModifiedBy>Harshada Joshi</cp:lastModifiedBy>
  <cp:revision>23</cp:revision>
  <dcterms:created xsi:type="dcterms:W3CDTF">2006-08-16T00:00:00Z</dcterms:created>
  <dcterms:modified xsi:type="dcterms:W3CDTF">2020-10-13T16:19:39Z</dcterms:modified>
</cp:coreProperties>
</file>