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2"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C87654C-C80D-4103-A83C-4C1B26A7569D}"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C927E48-73F5-408C-BC88-31C82EBFF92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771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7DA73E-C60C-4A53-BA68-C7D008E36AF6}"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B2277B2-9F15-481A-9F1A-59AED22D843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84693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8460D6-4E64-4F72-988D-3E81FBAE8BB9}"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18B701D-EBF5-4592-B097-DECF61521E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4522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5E132B-F689-40E4-BF50-07CDDD89EED2}"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0A4540-02CD-498F-91F4-DFCCFC8BEA5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793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FBF4A08-1FCB-44DD-8C0E-64DF30A67257}"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60338E1-0B86-412C-B004-1689C533F9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2313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55D72F2-ABA1-45ED-82B7-DECBCDCCC71F}" type="datetime1">
              <a:rPr lang="en-US" smtClean="0">
                <a:solidFill>
                  <a:prstClr val="black">
                    <a:tint val="75000"/>
                  </a:prstClr>
                </a:solidFill>
              </a:rPr>
              <a:pPr>
                <a:defRPr/>
              </a:pPr>
              <a:t>20-May-13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EC53B74-0D91-4470-B367-CD62961AEA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0290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D1EF038-3060-4241-ADEF-236135746FE8}" type="datetime1">
              <a:rPr lang="en-US" smtClean="0">
                <a:solidFill>
                  <a:prstClr val="black">
                    <a:tint val="75000"/>
                  </a:prstClr>
                </a:solidFill>
              </a:rPr>
              <a:pPr>
                <a:defRPr/>
              </a:pPr>
              <a:t>20-May-13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74F295-EDFF-47B3-A783-2D616750AEA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443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4C5207-580F-408C-98F6-5476BD63C263}" type="datetime1">
              <a:rPr lang="en-US" smtClean="0">
                <a:solidFill>
                  <a:prstClr val="black">
                    <a:tint val="75000"/>
                  </a:prstClr>
                </a:solidFill>
              </a:rPr>
              <a:pPr>
                <a:defRPr/>
              </a:pPr>
              <a:t>20-May-13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9314BE9E-605B-4B17-86AC-CFF724EFA0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820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76FBF78-DACF-4ADF-AF75-98F8501BB294}" type="datetime1">
              <a:rPr lang="en-US" smtClean="0">
                <a:solidFill>
                  <a:prstClr val="black">
                    <a:tint val="75000"/>
                  </a:prstClr>
                </a:solidFill>
              </a:rPr>
              <a:pPr>
                <a:defRPr/>
              </a:pPr>
              <a:t>20-May-13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A956EDD-FC91-4C4B-A26A-979C7F4EA05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2998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B878D3-AA6D-420F-ADF0-4936CFEFE311}" type="datetime1">
              <a:rPr lang="en-US" smtClean="0">
                <a:solidFill>
                  <a:prstClr val="black">
                    <a:tint val="75000"/>
                  </a:prstClr>
                </a:solidFill>
              </a:rPr>
              <a:pPr>
                <a:defRPr/>
              </a:pPr>
              <a:t>20-May-13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2D7F489-9B19-4CE5-BAE1-B503E395197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8135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5B3A91-B4B6-40FA-AE9C-488865C266BE}" type="datetime1">
              <a:rPr lang="en-US" smtClean="0">
                <a:solidFill>
                  <a:prstClr val="black">
                    <a:tint val="75000"/>
                  </a:prstClr>
                </a:solidFill>
              </a:rPr>
              <a:pPr>
                <a:defRPr/>
              </a:pPr>
              <a:t>20-May-13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072C0F0-CF3A-42B2-9230-0742EA63CA8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4970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C426235-C22A-47F3-82F8-AE1C4A18948B}" type="datetime1">
              <a:rPr lang="en-US" smtClean="0">
                <a:solidFill>
                  <a:prstClr val="black">
                    <a:tint val="75000"/>
                  </a:prstClr>
                </a:solidFill>
              </a:rPr>
              <a:pPr>
                <a:defRPr/>
              </a:pPr>
              <a:t>20-May-13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476C886-C46B-4A86-96ED-3D4C83F48B2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75909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Bioreactor" TargetMode="External"/><Relationship Id="rId2" Type="http://schemas.openxmlformats.org/officeDocument/2006/relationships/hyperlink" Target="http://en.wikipedia.org/wiki/Batch_production" TargetMode="External"/><Relationship Id="rId1" Type="http://schemas.openxmlformats.org/officeDocument/2006/relationships/slideLayout" Target="../slideLayouts/slideLayout7.xml"/><Relationship Id="rId4" Type="http://schemas.openxmlformats.org/officeDocument/2006/relationships/hyperlink" Target="http://en.wikipedia.org/wiki/Crabtree_effec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76200"/>
            <a:ext cx="1444625"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Rectangle 3"/>
          <p:cNvSpPr>
            <a:spLocks noChangeArrowheads="1"/>
          </p:cNvSpPr>
          <p:nvPr/>
        </p:nvSpPr>
        <p:spPr bwMode="auto">
          <a:xfrm>
            <a:off x="457200" y="1799858"/>
            <a:ext cx="815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fontAlgn="base">
              <a:spcBef>
                <a:spcPct val="0"/>
              </a:spcBef>
              <a:spcAft>
                <a:spcPct val="0"/>
              </a:spcAft>
            </a:pPr>
            <a:r>
              <a:rPr lang="en-US" sz="2400" b="1" dirty="0" smtClean="0">
                <a:solidFill>
                  <a:srgbClr val="000000"/>
                </a:solidFill>
                <a:latin typeface="Times New Roman" pitchFamily="18" charset="0"/>
                <a:ea typeface="SimSun" pitchFamily="2" charset="-122"/>
                <a:cs typeface="Times New Roman" pitchFamily="18" charset="0"/>
              </a:rPr>
              <a:t>PPT 206  Instrumentation, Measurement and Control</a:t>
            </a:r>
            <a:endParaRPr lang="en-US" sz="2400" b="1" dirty="0" smtClean="0">
              <a:solidFill>
                <a:prstClr val="black"/>
              </a:solidFill>
              <a:latin typeface="Times New Roman" pitchFamily="18" charset="0"/>
              <a:ea typeface="SimSun" pitchFamily="2" charset="-122"/>
              <a:cs typeface="Times New Roman" pitchFamily="18" charset="0"/>
            </a:endParaRPr>
          </a:p>
          <a:p>
            <a:pPr algn="ctr" eaLnBrk="0" fontAlgn="base" hangingPunct="0">
              <a:spcBef>
                <a:spcPct val="0"/>
              </a:spcBef>
              <a:spcAft>
                <a:spcPct val="0"/>
              </a:spcAft>
            </a:pPr>
            <a:r>
              <a:rPr lang="en-US" sz="2400" b="1" dirty="0" smtClean="0">
                <a:solidFill>
                  <a:srgbClr val="000000"/>
                </a:solidFill>
                <a:latin typeface="Times New Roman" pitchFamily="18" charset="0"/>
                <a:ea typeface="SimSun" pitchFamily="2" charset="-122"/>
                <a:cs typeface="Times New Roman" pitchFamily="18" charset="0"/>
              </a:rPr>
              <a:t>SEM 2 </a:t>
            </a:r>
            <a:r>
              <a:rPr lang="en-US" sz="2400" b="1" dirty="0">
                <a:solidFill>
                  <a:srgbClr val="000000"/>
                </a:solidFill>
                <a:latin typeface="Times New Roman" pitchFamily="18" charset="0"/>
                <a:ea typeface="SimSun" pitchFamily="2" charset="-122"/>
                <a:cs typeface="Times New Roman" pitchFamily="18" charset="0"/>
              </a:rPr>
              <a:t>(2012/2013)</a:t>
            </a:r>
          </a:p>
        </p:txBody>
      </p:sp>
      <p:sp>
        <p:nvSpPr>
          <p:cNvPr id="6" name="Rectangle 5"/>
          <p:cNvSpPr/>
          <p:nvPr/>
        </p:nvSpPr>
        <p:spPr>
          <a:xfrm>
            <a:off x="285720" y="3201650"/>
            <a:ext cx="8451352" cy="1446550"/>
          </a:xfrm>
          <a:prstGeom prst="rect">
            <a:avLst/>
          </a:prstGeom>
          <a:noFill/>
          <a:ln>
            <a:noFill/>
          </a:ln>
        </p:spPr>
        <p:txBody>
          <a:bodyPr>
            <a:spAutoFit/>
            <a:scene3d>
              <a:camera prst="orthographicFront"/>
              <a:lightRig rig="soft" dir="tl">
                <a:rot lat="0" lon="0" rev="0"/>
              </a:lightRig>
            </a:scene3d>
            <a:sp3d extrusionH="57150" contourW="25400" prstMaterial="matte">
              <a:bevelT w="25400" h="55880" prst="slope"/>
              <a:contourClr>
                <a:schemeClr val="accent2">
                  <a:tint val="20000"/>
                </a:schemeClr>
              </a:contourClr>
            </a:sp3d>
          </a:bodyPr>
          <a:lstStyle/>
          <a:p>
            <a:pPr algn="ctr" eaLnBrk="0" hangingPunct="0">
              <a:defRPr/>
            </a:pPr>
            <a:r>
              <a:rPr lang="en-US" sz="4400" b="1" spc="50" dirty="0">
                <a:ln w="11430">
                  <a:solidFill>
                    <a:srgbClr val="C00000"/>
                  </a:solidFill>
                </a:ln>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Franklin Gothic Demi Cond" pitchFamily="34" charset="0"/>
                <a:cs typeface="Arial" charset="0"/>
              </a:rPr>
              <a:t>Optimal Control of Fed-Batch Fermentation Processes </a:t>
            </a:r>
          </a:p>
        </p:txBody>
      </p:sp>
      <p:sp>
        <p:nvSpPr>
          <p:cNvPr id="2053" name="Rectangle 3"/>
          <p:cNvSpPr>
            <a:spLocks noChangeArrowheads="1"/>
          </p:cNvSpPr>
          <p:nvPr/>
        </p:nvSpPr>
        <p:spPr bwMode="auto">
          <a:xfrm>
            <a:off x="609600" y="5410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fontAlgn="base">
              <a:spcBef>
                <a:spcPct val="0"/>
              </a:spcBef>
              <a:spcAft>
                <a:spcPct val="0"/>
              </a:spcAft>
            </a:pPr>
            <a:r>
              <a:rPr lang="en-US" sz="2400">
                <a:solidFill>
                  <a:srgbClr val="000000"/>
                </a:solidFill>
                <a:latin typeface="Times New Roman" pitchFamily="18" charset="0"/>
                <a:ea typeface="SimSun" pitchFamily="2" charset="-122"/>
                <a:cs typeface="Times New Roman" pitchFamily="18" charset="0"/>
              </a:rPr>
              <a:t>Dr. Hayder Kh. Q. Ali</a:t>
            </a:r>
          </a:p>
          <a:p>
            <a:pPr algn="ctr" fontAlgn="base">
              <a:spcBef>
                <a:spcPct val="0"/>
              </a:spcBef>
              <a:spcAft>
                <a:spcPct val="0"/>
              </a:spcAft>
            </a:pPr>
            <a:r>
              <a:rPr lang="en-US" sz="2400">
                <a:solidFill>
                  <a:srgbClr val="000000"/>
                </a:solidFill>
                <a:latin typeface="Times New Roman" pitchFamily="18" charset="0"/>
                <a:ea typeface="SimSun" pitchFamily="2" charset="-122"/>
                <a:cs typeface="Times New Roman" pitchFamily="18" charset="0"/>
              </a:rPr>
              <a:t>hayderali@unimap.edu.my</a:t>
            </a:r>
          </a:p>
        </p:txBody>
      </p:sp>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a:t>
            </a:fld>
            <a:endParaRPr lang="en-US">
              <a:solidFill>
                <a:prstClr val="black">
                  <a:tint val="75000"/>
                </a:prstClr>
              </a:solidFill>
            </a:endParaRPr>
          </a:p>
        </p:txBody>
      </p:sp>
    </p:spTree>
    <p:extLst>
      <p:ext uri="{BB962C8B-B14F-4D97-AF65-F5344CB8AC3E}">
        <p14:creationId xmlns:p14="http://schemas.microsoft.com/office/powerpoint/2010/main" val="3201762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10</a:t>
            </a:fld>
            <a:endParaRPr lang="en-US">
              <a:solidFill>
                <a:prstClr val="black">
                  <a:tint val="75000"/>
                </a:prstClr>
              </a:solidFill>
            </a:endParaRPr>
          </a:p>
        </p:txBody>
      </p:sp>
      <p:sp>
        <p:nvSpPr>
          <p:cNvPr id="3" name="Rectangle 2"/>
          <p:cNvSpPr/>
          <p:nvPr/>
        </p:nvSpPr>
        <p:spPr>
          <a:xfrm>
            <a:off x="762000" y="733485"/>
            <a:ext cx="7543800" cy="4524315"/>
          </a:xfrm>
          <a:prstGeom prst="rect">
            <a:avLst/>
          </a:prstGeom>
        </p:spPr>
        <p:txBody>
          <a:bodyPr wrap="square">
            <a:spAutoFit/>
          </a:bodyPr>
          <a:lstStyle/>
          <a:p>
            <a:pPr marL="342900" lvl="0" indent="-342900" algn="just">
              <a:lnSpc>
                <a:spcPct val="200000"/>
              </a:lnSpc>
              <a:buSzPts val="1000"/>
              <a:buFont typeface="Symbol"/>
              <a:buChar char=""/>
              <a:tabLst>
                <a:tab pos="457200" algn="l"/>
              </a:tabLst>
            </a:pPr>
            <a:r>
              <a:rPr lang="en-US" sz="2400" dirty="0" smtClean="0">
                <a:solidFill>
                  <a:prstClr val="black"/>
                </a:solidFill>
                <a:latin typeface="Times New Roman" pitchFamily="18" charset="0"/>
                <a:ea typeface="Calibri"/>
                <a:cs typeface="Times New Roman" pitchFamily="18" charset="0"/>
              </a:rPr>
              <a:t>allows </a:t>
            </a:r>
            <a:r>
              <a:rPr lang="en-US" sz="2400" dirty="0">
                <a:solidFill>
                  <a:prstClr val="black"/>
                </a:solidFill>
                <a:latin typeface="Times New Roman" pitchFamily="18" charset="0"/>
                <a:ea typeface="Calibri"/>
                <a:cs typeface="Times New Roman" pitchFamily="18" charset="0"/>
              </a:rPr>
              <a:t>the replacement of water loss by evaporation </a:t>
            </a:r>
          </a:p>
          <a:p>
            <a:pPr marL="342900" lvl="0" indent="-342900" algn="just">
              <a:lnSpc>
                <a:spcPct val="200000"/>
              </a:lnSpc>
              <a:buSzPts val="1000"/>
              <a:buFont typeface="Symbol"/>
              <a:buChar char=""/>
              <a:tabLst>
                <a:tab pos="457200" algn="l"/>
              </a:tabLst>
            </a:pPr>
            <a:r>
              <a:rPr lang="en-US" sz="2400" dirty="0">
                <a:solidFill>
                  <a:prstClr val="black"/>
                </a:solidFill>
                <a:latin typeface="Times New Roman" pitchFamily="18" charset="0"/>
                <a:ea typeface="Calibri"/>
                <a:cs typeface="Times New Roman" pitchFamily="18" charset="0"/>
              </a:rPr>
              <a:t>alternative mode of operation for fermentations leading with toxic substrates (cells can only metabolize a certain quantity at a time) or low solubility compounds </a:t>
            </a:r>
          </a:p>
          <a:p>
            <a:pPr marL="342900" lvl="0" indent="-342900" algn="just">
              <a:lnSpc>
                <a:spcPct val="200000"/>
              </a:lnSpc>
              <a:buSzPts val="1000"/>
              <a:buFont typeface="Symbol"/>
              <a:buChar char=""/>
              <a:tabLst>
                <a:tab pos="457200" algn="l"/>
              </a:tabLst>
            </a:pPr>
            <a:r>
              <a:rPr lang="en-US" sz="2400" dirty="0" smtClean="0">
                <a:solidFill>
                  <a:prstClr val="black"/>
                </a:solidFill>
                <a:latin typeface="Times New Roman" pitchFamily="18" charset="0"/>
                <a:ea typeface="Calibri"/>
                <a:cs typeface="Times New Roman" pitchFamily="18" charset="0"/>
              </a:rPr>
              <a:t>no </a:t>
            </a:r>
            <a:r>
              <a:rPr lang="en-US" sz="2400" dirty="0">
                <a:solidFill>
                  <a:prstClr val="black"/>
                </a:solidFill>
                <a:latin typeface="Times New Roman" pitchFamily="18" charset="0"/>
                <a:ea typeface="Calibri"/>
                <a:cs typeface="Times New Roman" pitchFamily="18" charset="0"/>
              </a:rPr>
              <a:t>additional special piece of equipment is required as compared with the batch fermentation mode of operation </a:t>
            </a:r>
          </a:p>
        </p:txBody>
      </p:sp>
    </p:spTree>
    <p:extLst>
      <p:ext uri="{BB962C8B-B14F-4D97-AF65-F5344CB8AC3E}">
        <p14:creationId xmlns:p14="http://schemas.microsoft.com/office/powerpoint/2010/main" val="232197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11</a:t>
            </a:fld>
            <a:endParaRPr lang="en-US">
              <a:solidFill>
                <a:prstClr val="black">
                  <a:tint val="75000"/>
                </a:prstClr>
              </a:solidFill>
            </a:endParaRPr>
          </a:p>
        </p:txBody>
      </p:sp>
      <p:sp>
        <p:nvSpPr>
          <p:cNvPr id="3" name="Rectangle 2"/>
          <p:cNvSpPr/>
          <p:nvPr/>
        </p:nvSpPr>
        <p:spPr>
          <a:xfrm>
            <a:off x="533400" y="279225"/>
            <a:ext cx="8001000" cy="6426375"/>
          </a:xfrm>
          <a:prstGeom prst="rect">
            <a:avLst/>
          </a:prstGeom>
        </p:spPr>
        <p:txBody>
          <a:bodyPr wrap="square">
            <a:spAutoFit/>
          </a:bodyPr>
          <a:lstStyle/>
          <a:p>
            <a:pPr algn="just">
              <a:lnSpc>
                <a:spcPct val="115000"/>
              </a:lnSpc>
            </a:pPr>
            <a:r>
              <a:rPr lang="en-US" sz="2400" b="1" i="1" u="sng" dirty="0">
                <a:latin typeface="Times New Roman"/>
                <a:ea typeface="Calibri"/>
                <a:cs typeface="Arial"/>
              </a:rPr>
              <a:t>Disadvantages:</a:t>
            </a:r>
            <a:r>
              <a:rPr lang="en-US" sz="2400" b="1" i="1" dirty="0">
                <a:latin typeface="Times New Roman"/>
                <a:ea typeface="Calibri"/>
                <a:cs typeface="Arial"/>
              </a:rPr>
              <a:t> </a:t>
            </a:r>
            <a:endParaRPr lang="en-US" sz="2400" b="1" i="1" dirty="0">
              <a:ea typeface="Calibri"/>
              <a:cs typeface="Arial"/>
            </a:endParaRPr>
          </a:p>
          <a:p>
            <a:pPr marL="342900" marR="0" lvl="0" indent="-342900" algn="just">
              <a:lnSpc>
                <a:spcPct val="200000"/>
              </a:lnSpc>
              <a:spcBef>
                <a:spcPts val="0"/>
              </a:spcBef>
              <a:spcAft>
                <a:spcPts val="0"/>
              </a:spcAft>
              <a:buSzPts val="1000"/>
              <a:buFont typeface="Symbol"/>
              <a:buChar char=""/>
              <a:tabLst>
                <a:tab pos="457200" algn="l"/>
              </a:tabLst>
            </a:pPr>
            <a:r>
              <a:rPr lang="en-US" sz="2400" dirty="0">
                <a:latin typeface="Times New Roman"/>
                <a:ea typeface="Calibri"/>
                <a:cs typeface="Arial"/>
              </a:rPr>
              <a:t>it requires previous analysis of the microorganism, its requirements and the understanding of its physiology with the productivity </a:t>
            </a:r>
            <a:endParaRPr lang="en-US" sz="2400" dirty="0">
              <a:ea typeface="Calibri"/>
              <a:cs typeface="Arial"/>
            </a:endParaRPr>
          </a:p>
          <a:p>
            <a:pPr marL="342900" marR="0" lvl="0" indent="-342900" algn="just">
              <a:lnSpc>
                <a:spcPct val="200000"/>
              </a:lnSpc>
              <a:spcBef>
                <a:spcPts val="0"/>
              </a:spcBef>
              <a:spcAft>
                <a:spcPts val="0"/>
              </a:spcAft>
              <a:buSzPts val="1000"/>
              <a:buFont typeface="Symbol"/>
              <a:buChar char=""/>
              <a:tabLst>
                <a:tab pos="457200" algn="l"/>
              </a:tabLst>
            </a:pPr>
            <a:r>
              <a:rPr lang="en-US" sz="2400" dirty="0">
                <a:latin typeface="Times New Roman"/>
                <a:ea typeface="Calibri"/>
                <a:cs typeface="Arial"/>
              </a:rPr>
              <a:t>it requires a substantial amount of operator </a:t>
            </a:r>
            <a:r>
              <a:rPr lang="en-US" sz="2400" dirty="0" smtClean="0">
                <a:latin typeface="Times New Roman"/>
                <a:ea typeface="Calibri"/>
                <a:cs typeface="Arial"/>
              </a:rPr>
              <a:t>skill </a:t>
            </a:r>
            <a:r>
              <a:rPr lang="en-US" sz="2400" dirty="0">
                <a:latin typeface="Times New Roman"/>
                <a:ea typeface="Calibri"/>
                <a:cs typeface="Arial"/>
              </a:rPr>
              <a:t>for the set-up, definition and development of the process </a:t>
            </a:r>
            <a:endParaRPr lang="en-US" sz="2400" dirty="0">
              <a:ea typeface="Calibri"/>
              <a:cs typeface="Arial"/>
            </a:endParaRPr>
          </a:p>
          <a:p>
            <a:pPr marL="342900" marR="0" lvl="0" indent="-342900" algn="just">
              <a:lnSpc>
                <a:spcPct val="200000"/>
              </a:lnSpc>
              <a:spcBef>
                <a:spcPts val="0"/>
              </a:spcBef>
              <a:spcAft>
                <a:spcPts val="0"/>
              </a:spcAft>
              <a:buSzPts val="1000"/>
              <a:buFont typeface="Symbol"/>
              <a:buChar char=""/>
              <a:tabLst>
                <a:tab pos="457200" algn="l"/>
              </a:tabLst>
            </a:pPr>
            <a:r>
              <a:rPr lang="en-US" sz="2400" dirty="0">
                <a:latin typeface="Times New Roman"/>
                <a:ea typeface="Calibri"/>
                <a:cs typeface="Arial"/>
              </a:rPr>
              <a:t>in a cyclic fed-batch culture, care should be taken in the design of the process to ensure that toxins do not accumulate to inhibitory </a:t>
            </a:r>
            <a:r>
              <a:rPr lang="en-US" sz="2400" dirty="0" smtClean="0">
                <a:latin typeface="Times New Roman"/>
                <a:ea typeface="Calibri"/>
                <a:cs typeface="Arial"/>
              </a:rPr>
              <a:t>levels.</a:t>
            </a:r>
            <a:endParaRPr lang="en-US" sz="2400" dirty="0">
              <a:ea typeface="Calibri"/>
              <a:cs typeface="Arial"/>
            </a:endParaRPr>
          </a:p>
        </p:txBody>
      </p:sp>
    </p:spTree>
    <p:extLst>
      <p:ext uri="{BB962C8B-B14F-4D97-AF65-F5344CB8AC3E}">
        <p14:creationId xmlns:p14="http://schemas.microsoft.com/office/powerpoint/2010/main" val="208433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1143000" y="1447800"/>
            <a:ext cx="6858000" cy="3477875"/>
          </a:xfrm>
          <a:prstGeom prst="rect">
            <a:avLst/>
          </a:prstGeom>
        </p:spPr>
        <p:txBody>
          <a:bodyPr wrap="square">
            <a:spAutoFit/>
          </a:bodyPr>
          <a:lstStyle/>
          <a:p>
            <a:pPr algn="just"/>
            <a:r>
              <a:rPr lang="en-US" sz="2800" b="1" i="1" dirty="0">
                <a:latin typeface="Times New Roman"/>
                <a:ea typeface="Times New Roman"/>
              </a:rPr>
              <a:t>Equipment </a:t>
            </a:r>
          </a:p>
          <a:p>
            <a:pPr algn="just">
              <a:lnSpc>
                <a:spcPct val="200000"/>
              </a:lnSpc>
            </a:pPr>
            <a:r>
              <a:rPr lang="en-US" sz="2400" dirty="0">
                <a:latin typeface="Times New Roman"/>
                <a:ea typeface="Times New Roman"/>
              </a:rPr>
              <a:t>No special piece of equipment is required over the equipment required for </a:t>
            </a:r>
            <a:r>
              <a:rPr lang="en-US" sz="2400" dirty="0" smtClean="0">
                <a:latin typeface="Times New Roman"/>
                <a:ea typeface="Times New Roman"/>
              </a:rPr>
              <a:t>batch. </a:t>
            </a:r>
            <a:r>
              <a:rPr lang="en-US" sz="2400" dirty="0">
                <a:latin typeface="Times New Roman"/>
                <a:ea typeface="Times New Roman"/>
              </a:rPr>
              <a:t>However, some considerations should be made over the equipment used for a fed-batch fermentation. </a:t>
            </a:r>
            <a:endParaRPr lang="en-US" sz="2400" dirty="0">
              <a:effectLst/>
              <a:latin typeface="Times New Roman"/>
              <a:ea typeface="Times New Roman"/>
            </a:endParaRPr>
          </a:p>
        </p:txBody>
      </p:sp>
    </p:spTree>
    <p:extLst>
      <p:ext uri="{BB962C8B-B14F-4D97-AF65-F5344CB8AC3E}">
        <p14:creationId xmlns:p14="http://schemas.microsoft.com/office/powerpoint/2010/main" val="3867995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14400" y="1094125"/>
            <a:ext cx="7315200" cy="3477875"/>
          </a:xfrm>
          <a:prstGeom prst="rect">
            <a:avLst/>
          </a:prstGeom>
        </p:spPr>
        <p:txBody>
          <a:bodyPr wrap="square">
            <a:spAutoFit/>
          </a:bodyPr>
          <a:lstStyle/>
          <a:p>
            <a:pPr algn="just"/>
            <a:r>
              <a:rPr lang="en-US" sz="2800" b="1" i="1" dirty="0">
                <a:latin typeface="Times New Roman"/>
                <a:ea typeface="Times New Roman"/>
              </a:rPr>
              <a:t>1. Vessels </a:t>
            </a:r>
          </a:p>
          <a:p>
            <a:pPr algn="just">
              <a:lnSpc>
                <a:spcPct val="200000"/>
              </a:lnSpc>
            </a:pPr>
            <a:r>
              <a:rPr lang="en-US" sz="2400" dirty="0">
                <a:latin typeface="Times New Roman"/>
                <a:ea typeface="Times New Roman"/>
              </a:rPr>
              <a:t>The vessels, particularly those used for the acid and base control, must be constructed from a non-toxic, corrosion-resistant material which is capable of withstanding repeated sterilization </a:t>
            </a:r>
            <a:r>
              <a:rPr lang="en-US" sz="2400" dirty="0" smtClean="0">
                <a:latin typeface="Times New Roman"/>
                <a:ea typeface="Times New Roman"/>
              </a:rPr>
              <a:t>cycles. </a:t>
            </a:r>
            <a:endParaRPr lang="en-US" sz="2400" dirty="0">
              <a:effectLst/>
              <a:latin typeface="Times New Roman"/>
              <a:ea typeface="Times New Roman"/>
            </a:endParaRPr>
          </a:p>
        </p:txBody>
      </p:sp>
    </p:spTree>
    <p:extLst>
      <p:ext uri="{BB962C8B-B14F-4D97-AF65-F5344CB8AC3E}">
        <p14:creationId xmlns:p14="http://schemas.microsoft.com/office/powerpoint/2010/main" val="313172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14</a:t>
            </a:fld>
            <a:endParaRPr lang="en-US">
              <a:solidFill>
                <a:prstClr val="black">
                  <a:tint val="75000"/>
                </a:prstClr>
              </a:solidFill>
            </a:endParaRPr>
          </a:p>
        </p:txBody>
      </p:sp>
      <p:sp>
        <p:nvSpPr>
          <p:cNvPr id="3" name="Rectangle 2"/>
          <p:cNvSpPr/>
          <p:nvPr/>
        </p:nvSpPr>
        <p:spPr>
          <a:xfrm>
            <a:off x="762000" y="888861"/>
            <a:ext cx="7543800" cy="4216539"/>
          </a:xfrm>
          <a:prstGeom prst="rect">
            <a:avLst/>
          </a:prstGeom>
        </p:spPr>
        <p:txBody>
          <a:bodyPr wrap="square">
            <a:spAutoFit/>
          </a:bodyPr>
          <a:lstStyle/>
          <a:p>
            <a:pPr algn="just"/>
            <a:r>
              <a:rPr lang="en-US" sz="2800" b="1" i="1" dirty="0">
                <a:latin typeface="Times New Roman"/>
                <a:ea typeface="Times New Roman"/>
              </a:rPr>
              <a:t>2. Pumps </a:t>
            </a:r>
          </a:p>
          <a:p>
            <a:pPr algn="just">
              <a:lnSpc>
                <a:spcPct val="200000"/>
              </a:lnSpc>
            </a:pPr>
            <a:r>
              <a:rPr lang="en-US" sz="2400" dirty="0" smtClean="0">
                <a:latin typeface="Times New Roman"/>
                <a:ea typeface="Times New Roman"/>
              </a:rPr>
              <a:t>	There </a:t>
            </a:r>
            <a:r>
              <a:rPr lang="en-US" sz="2400" dirty="0">
                <a:latin typeface="Times New Roman"/>
                <a:ea typeface="Times New Roman"/>
              </a:rPr>
              <a:t>are two types of pumps which are suitable for the aseptic pumping of small volumes of culture media: the peristaltic pump and the diaphragm-dosing pump. Other pumps are unsuitable because they are difficult to sterilize and cannot be used for pumping small volumes.</a:t>
            </a:r>
            <a:endParaRPr lang="en-US" sz="2400" dirty="0">
              <a:effectLst/>
              <a:latin typeface="Times New Roman"/>
              <a:ea typeface="Times New Roman"/>
            </a:endParaRPr>
          </a:p>
        </p:txBody>
      </p:sp>
    </p:spTree>
    <p:extLst>
      <p:ext uri="{BB962C8B-B14F-4D97-AF65-F5344CB8AC3E}">
        <p14:creationId xmlns:p14="http://schemas.microsoft.com/office/powerpoint/2010/main" val="1630457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15</a:t>
            </a:fld>
            <a:endParaRPr lang="en-US">
              <a:solidFill>
                <a:prstClr val="black">
                  <a:tint val="75000"/>
                </a:prstClr>
              </a:solidFill>
            </a:endParaRPr>
          </a:p>
        </p:txBody>
      </p:sp>
      <p:sp>
        <p:nvSpPr>
          <p:cNvPr id="3" name="Rectangle 2"/>
          <p:cNvSpPr/>
          <p:nvPr/>
        </p:nvSpPr>
        <p:spPr>
          <a:xfrm>
            <a:off x="685800" y="390162"/>
            <a:ext cx="8001000" cy="5573834"/>
          </a:xfrm>
          <a:prstGeom prst="rect">
            <a:avLst/>
          </a:prstGeom>
        </p:spPr>
        <p:txBody>
          <a:bodyPr wrap="square">
            <a:spAutoFit/>
          </a:bodyPr>
          <a:lstStyle/>
          <a:p>
            <a:pPr algn="just">
              <a:lnSpc>
                <a:spcPct val="115000"/>
              </a:lnSpc>
            </a:pPr>
            <a:r>
              <a:rPr lang="en-US" sz="2800" b="1" dirty="0">
                <a:latin typeface="Times New Roman"/>
                <a:ea typeface="Times New Roman"/>
                <a:cs typeface="Arial"/>
              </a:rPr>
              <a:t>Control techniques for fed-batch fermentation </a:t>
            </a:r>
            <a:endParaRPr lang="en-US" sz="2800" b="1" dirty="0">
              <a:ea typeface="Calibri"/>
              <a:cs typeface="Arial"/>
            </a:endParaRPr>
          </a:p>
          <a:p>
            <a:pPr algn="just">
              <a:lnSpc>
                <a:spcPct val="150000"/>
              </a:lnSpc>
              <a:spcAft>
                <a:spcPts val="1000"/>
              </a:spcAft>
            </a:pPr>
            <a:r>
              <a:rPr lang="en-US" sz="2400" dirty="0">
                <a:latin typeface="Times New Roman"/>
                <a:ea typeface="Times New Roman"/>
                <a:cs typeface="Arial"/>
              </a:rPr>
              <a:t>Adaptive control is the name given to a control system in which the controller learns about the process by acquiring data from a certain process and keeps on updating a control model. A parameter estimator monitors the process and estimates the process dynamics in terms of the parameters of a previously defined mathematical model of the process. A control design algorithm is then used to generate controller coefficients from those estimates, and a controller sets up the required control signals to the devices controlling the process. </a:t>
            </a:r>
            <a:endParaRPr lang="en-US" sz="2000" dirty="0">
              <a:ea typeface="Calibri"/>
              <a:cs typeface="Arial"/>
            </a:endParaRPr>
          </a:p>
        </p:txBody>
      </p:sp>
    </p:spTree>
    <p:extLst>
      <p:ext uri="{BB962C8B-B14F-4D97-AF65-F5344CB8AC3E}">
        <p14:creationId xmlns:p14="http://schemas.microsoft.com/office/powerpoint/2010/main" val="1475287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16</a:t>
            </a:fld>
            <a:endParaRPr lang="en-US">
              <a:solidFill>
                <a:prstClr val="black">
                  <a:tint val="75000"/>
                </a:prstClr>
              </a:solidFill>
            </a:endParaRPr>
          </a:p>
        </p:txBody>
      </p:sp>
      <p:sp>
        <p:nvSpPr>
          <p:cNvPr id="3" name="Rectangle 2"/>
          <p:cNvSpPr/>
          <p:nvPr/>
        </p:nvSpPr>
        <p:spPr>
          <a:xfrm>
            <a:off x="914400" y="762000"/>
            <a:ext cx="7391400" cy="3046988"/>
          </a:xfrm>
          <a:prstGeom prst="rect">
            <a:avLst/>
          </a:prstGeom>
        </p:spPr>
        <p:txBody>
          <a:bodyPr wrap="square">
            <a:spAutoFit/>
          </a:bodyPr>
          <a:lstStyle/>
          <a:p>
            <a:pPr lvl="0" algn="just">
              <a:lnSpc>
                <a:spcPct val="200000"/>
              </a:lnSpc>
              <a:spcAft>
                <a:spcPts val="1000"/>
              </a:spcAft>
            </a:pPr>
            <a:r>
              <a:rPr lang="en-US" sz="2400" dirty="0">
                <a:solidFill>
                  <a:prstClr val="black"/>
                </a:solidFill>
                <a:latin typeface="Times New Roman"/>
                <a:ea typeface="Times New Roman"/>
                <a:cs typeface="Arial"/>
              </a:rPr>
              <a:t>An extremely important feature of an adaptive controller is the structure of the model used by the parameter estimator to analyze estimates of process </a:t>
            </a:r>
            <a:r>
              <a:rPr lang="en-US" sz="2400" dirty="0" smtClean="0">
                <a:solidFill>
                  <a:prstClr val="black"/>
                </a:solidFill>
                <a:latin typeface="Times New Roman"/>
                <a:ea typeface="Times New Roman"/>
                <a:cs typeface="Arial"/>
              </a:rPr>
              <a:t>dynamics. </a:t>
            </a:r>
            <a:r>
              <a:rPr lang="en-US" sz="2400" dirty="0">
                <a:solidFill>
                  <a:prstClr val="black"/>
                </a:solidFill>
                <a:latin typeface="Times New Roman"/>
                <a:ea typeface="Times New Roman"/>
                <a:cs typeface="Arial"/>
              </a:rPr>
              <a:t>Figure </a:t>
            </a:r>
            <a:r>
              <a:rPr lang="en-US" sz="2400" dirty="0" smtClean="0">
                <a:solidFill>
                  <a:prstClr val="black"/>
                </a:solidFill>
                <a:latin typeface="Times New Roman"/>
                <a:ea typeface="Times New Roman"/>
                <a:cs typeface="Arial"/>
              </a:rPr>
              <a:t>1</a:t>
            </a:r>
            <a:r>
              <a:rPr lang="en-US" sz="2400" dirty="0">
                <a:solidFill>
                  <a:prstClr val="black"/>
                </a:solidFill>
                <a:latin typeface="Times New Roman"/>
                <a:ea typeface="Times New Roman"/>
                <a:cs typeface="Arial"/>
              </a:rPr>
              <a:t>. describes schematically the concept.</a:t>
            </a:r>
            <a:endParaRPr lang="en-US" sz="2000" dirty="0">
              <a:solidFill>
                <a:prstClr val="black"/>
              </a:solidFill>
              <a:ea typeface="Calibri"/>
              <a:cs typeface="Arial"/>
            </a:endParaRPr>
          </a:p>
        </p:txBody>
      </p:sp>
    </p:spTree>
    <p:extLst>
      <p:ext uri="{BB962C8B-B14F-4D97-AF65-F5344CB8AC3E}">
        <p14:creationId xmlns:p14="http://schemas.microsoft.com/office/powerpoint/2010/main" val="166723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17</a:t>
            </a:fld>
            <a:endParaRPr lang="en-US">
              <a:solidFill>
                <a:prstClr val="black">
                  <a:tint val="75000"/>
                </a:prstClr>
              </a:solidFill>
            </a:endParaRPr>
          </a:p>
        </p:txBody>
      </p:sp>
      <p:sp>
        <p:nvSpPr>
          <p:cNvPr id="5"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1" descr="sche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3" y="152400"/>
            <a:ext cx="8383137" cy="4800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p:cNvSpPr>
            <a:spLocks noChangeArrowheads="1"/>
          </p:cNvSpPr>
          <p:nvPr/>
        </p:nvSpPr>
        <p:spPr bwMode="auto">
          <a:xfrm>
            <a:off x="0" y="3819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34411" y="4957643"/>
            <a:ext cx="8935065" cy="1508105"/>
          </a:xfrm>
          <a:prstGeom prst="rect">
            <a:avLst/>
          </a:prstGeom>
        </p:spPr>
        <p:txBody>
          <a:bodyPr wrap="square">
            <a:spAutoFit/>
          </a:bodyPr>
          <a:lstStyle/>
          <a:p>
            <a:pPr algn="just">
              <a:lnSpc>
                <a:spcPct val="115000"/>
              </a:lnSpc>
            </a:pPr>
            <a:r>
              <a:rPr lang="en-US" sz="2000" dirty="0">
                <a:latin typeface="Times New Roman"/>
                <a:ea typeface="Calibri"/>
                <a:cs typeface="Arial"/>
              </a:rPr>
              <a:t>Figure </a:t>
            </a:r>
            <a:r>
              <a:rPr lang="en-US" sz="2000" dirty="0" smtClean="0">
                <a:latin typeface="Times New Roman"/>
                <a:ea typeface="Calibri"/>
                <a:cs typeface="Arial"/>
              </a:rPr>
              <a:t>1</a:t>
            </a:r>
            <a:r>
              <a:rPr lang="en-US" sz="2000" dirty="0">
                <a:latin typeface="Times New Roman"/>
                <a:ea typeface="Calibri"/>
                <a:cs typeface="Arial"/>
              </a:rPr>
              <a:t>. Adaptive control: the controller compares the estimates from a mathematical model applied to the system to the readings obtained from the fermentation process. The controller then sends the signal to the device controlling the fermentation, for example, by increasing or decreasing a flow rate</a:t>
            </a:r>
            <a:endParaRPr lang="en-US" sz="2000" dirty="0">
              <a:ea typeface="Calibri"/>
              <a:cs typeface="Arial"/>
            </a:endParaRPr>
          </a:p>
        </p:txBody>
      </p:sp>
    </p:spTree>
    <p:extLst>
      <p:ext uri="{BB962C8B-B14F-4D97-AF65-F5344CB8AC3E}">
        <p14:creationId xmlns:p14="http://schemas.microsoft.com/office/powerpoint/2010/main" val="1556305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18</a:t>
            </a:fld>
            <a:endParaRPr lang="en-US">
              <a:solidFill>
                <a:prstClr val="black">
                  <a:tint val="75000"/>
                </a:prstClr>
              </a:solidFill>
            </a:endParaRPr>
          </a:p>
        </p:txBody>
      </p:sp>
      <p:sp>
        <p:nvSpPr>
          <p:cNvPr id="3" name="Rectangle 2"/>
          <p:cNvSpPr/>
          <p:nvPr/>
        </p:nvSpPr>
        <p:spPr>
          <a:xfrm>
            <a:off x="990600" y="609600"/>
            <a:ext cx="7239000" cy="5157630"/>
          </a:xfrm>
          <a:prstGeom prst="rect">
            <a:avLst/>
          </a:prstGeom>
        </p:spPr>
        <p:txBody>
          <a:bodyPr wrap="square">
            <a:spAutoFit/>
          </a:bodyPr>
          <a:lstStyle/>
          <a:p>
            <a:pPr algn="just">
              <a:lnSpc>
                <a:spcPct val="200000"/>
              </a:lnSpc>
            </a:pPr>
            <a:r>
              <a:rPr lang="en-US" sz="2400" dirty="0">
                <a:latin typeface="Times New Roman"/>
                <a:ea typeface="Calibri"/>
                <a:cs typeface="Arial"/>
              </a:rPr>
              <a:t>The optimal strategy for the fed-batch fermentation of most organisms is to feed the growth-limiting substrate at the same rate that the organism utilizes the substrate, this is, to match the feed rate with demand for the substrate.</a:t>
            </a:r>
            <a:endParaRPr lang="en-US" sz="2400" dirty="0">
              <a:ea typeface="Calibri"/>
              <a:cs typeface="Arial"/>
            </a:endParaRPr>
          </a:p>
          <a:p>
            <a:pPr algn="just">
              <a:lnSpc>
                <a:spcPct val="200000"/>
              </a:lnSpc>
            </a:pPr>
            <a:r>
              <a:rPr lang="en-US" sz="2400" dirty="0">
                <a:latin typeface="Times New Roman"/>
                <a:ea typeface="Calibri"/>
                <a:cs typeface="Arial"/>
              </a:rPr>
              <a:t>Four basic approaches have been used in attempts to balance substrate feed with demand (listed in order of increasing accuracy and/or complexity):</a:t>
            </a:r>
            <a:endParaRPr lang="en-US" sz="2400" dirty="0">
              <a:ea typeface="Calibri"/>
              <a:cs typeface="Arial"/>
            </a:endParaRPr>
          </a:p>
        </p:txBody>
      </p:sp>
    </p:spTree>
    <p:extLst>
      <p:ext uri="{BB962C8B-B14F-4D97-AF65-F5344CB8AC3E}">
        <p14:creationId xmlns:p14="http://schemas.microsoft.com/office/powerpoint/2010/main" val="2290207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19</a:t>
            </a:fld>
            <a:endParaRPr lang="en-US">
              <a:solidFill>
                <a:prstClr val="black">
                  <a:tint val="75000"/>
                </a:prstClr>
              </a:solidFill>
            </a:endParaRPr>
          </a:p>
        </p:txBody>
      </p:sp>
      <p:sp>
        <p:nvSpPr>
          <p:cNvPr id="3" name="Rectangle 2"/>
          <p:cNvSpPr/>
          <p:nvPr/>
        </p:nvSpPr>
        <p:spPr>
          <a:xfrm>
            <a:off x="914400" y="533400"/>
            <a:ext cx="7391400" cy="5632311"/>
          </a:xfrm>
          <a:prstGeom prst="rect">
            <a:avLst/>
          </a:prstGeom>
        </p:spPr>
        <p:txBody>
          <a:bodyPr wrap="square">
            <a:spAutoFit/>
          </a:bodyPr>
          <a:lstStyle/>
          <a:p>
            <a:pPr algn="just">
              <a:lnSpc>
                <a:spcPct val="150000"/>
              </a:lnSpc>
            </a:pPr>
            <a:r>
              <a:rPr lang="en-US" sz="2400" dirty="0">
                <a:latin typeface="Times New Roman"/>
                <a:ea typeface="Calibri"/>
                <a:cs typeface="Arial"/>
              </a:rPr>
              <a:t>(</a:t>
            </a:r>
            <a:r>
              <a:rPr lang="en-US" sz="2400" dirty="0" err="1">
                <a:latin typeface="Times New Roman"/>
                <a:ea typeface="Calibri"/>
                <a:cs typeface="Arial"/>
              </a:rPr>
              <a:t>i</a:t>
            </a:r>
            <a:r>
              <a:rPr lang="en-US" sz="2400" dirty="0">
                <a:latin typeface="Times New Roman"/>
                <a:ea typeface="Calibri"/>
                <a:cs typeface="Arial"/>
              </a:rPr>
              <a:t>) open-loop control schemes in which feed is added according to historical data or predicted data;</a:t>
            </a:r>
            <a:endParaRPr lang="en-US" sz="2400" dirty="0">
              <a:ea typeface="Calibri"/>
              <a:cs typeface="Arial"/>
            </a:endParaRPr>
          </a:p>
          <a:p>
            <a:pPr algn="just">
              <a:lnSpc>
                <a:spcPct val="150000"/>
              </a:lnSpc>
            </a:pPr>
            <a:r>
              <a:rPr lang="en-US" sz="2400" dirty="0">
                <a:latin typeface="Times New Roman"/>
                <a:ea typeface="Calibri"/>
                <a:cs typeface="Arial"/>
              </a:rPr>
              <a:t>(ii) indirect control of substrate feed based on non-feed source parameters such as pH, </a:t>
            </a:r>
            <a:r>
              <a:rPr lang="en-US" sz="2400" dirty="0" err="1">
                <a:latin typeface="Times New Roman"/>
                <a:ea typeface="Calibri"/>
                <a:cs typeface="Arial"/>
              </a:rPr>
              <a:t>offgas</a:t>
            </a:r>
            <a:r>
              <a:rPr lang="en-US" sz="2400" dirty="0">
                <a:latin typeface="Times New Roman"/>
                <a:ea typeface="Calibri"/>
                <a:cs typeface="Arial"/>
              </a:rPr>
              <a:t> analysis, dissolved O</a:t>
            </a:r>
            <a:r>
              <a:rPr lang="en-US" sz="2400" baseline="-25000" dirty="0">
                <a:latin typeface="Times New Roman"/>
                <a:ea typeface="Calibri"/>
                <a:cs typeface="Arial"/>
              </a:rPr>
              <a:t>2</a:t>
            </a:r>
            <a:r>
              <a:rPr lang="en-US" sz="2400" dirty="0">
                <a:latin typeface="Times New Roman"/>
                <a:ea typeface="Calibri"/>
                <a:cs typeface="Arial"/>
              </a:rPr>
              <a:t> or concentrations of organic products;</a:t>
            </a:r>
            <a:endParaRPr lang="en-US" sz="2400" dirty="0">
              <a:ea typeface="Calibri"/>
              <a:cs typeface="Arial"/>
            </a:endParaRPr>
          </a:p>
          <a:p>
            <a:pPr algn="just">
              <a:lnSpc>
                <a:spcPct val="150000"/>
              </a:lnSpc>
            </a:pPr>
            <a:r>
              <a:rPr lang="en-US" sz="2400" dirty="0">
                <a:latin typeface="Times New Roman"/>
                <a:ea typeface="Calibri"/>
                <a:cs typeface="Arial"/>
              </a:rPr>
              <a:t>(iii) indirect control schemes based on mass balance equations, the values of which are calculated from data obtained by sensors; and </a:t>
            </a:r>
            <a:endParaRPr lang="en-US" sz="2400" dirty="0">
              <a:ea typeface="Calibri"/>
              <a:cs typeface="Arial"/>
            </a:endParaRPr>
          </a:p>
          <a:p>
            <a:pPr algn="just">
              <a:lnSpc>
                <a:spcPct val="150000"/>
              </a:lnSpc>
            </a:pPr>
            <a:r>
              <a:rPr lang="en-US" sz="2400" dirty="0">
                <a:latin typeface="Times New Roman"/>
                <a:ea typeface="Calibri"/>
                <a:cs typeface="Arial"/>
              </a:rPr>
              <a:t>(iv) direct control schemes based on direct, on-line measurements substrates. </a:t>
            </a:r>
            <a:endParaRPr lang="en-US" sz="2400" dirty="0">
              <a:ea typeface="Calibri"/>
              <a:cs typeface="Arial"/>
            </a:endParaRPr>
          </a:p>
        </p:txBody>
      </p:sp>
    </p:spTree>
    <p:extLst>
      <p:ext uri="{BB962C8B-B14F-4D97-AF65-F5344CB8AC3E}">
        <p14:creationId xmlns:p14="http://schemas.microsoft.com/office/powerpoint/2010/main" val="932522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a:t>
            </a:fld>
            <a:endParaRPr lang="en-US">
              <a:solidFill>
                <a:prstClr val="black">
                  <a:tint val="75000"/>
                </a:prstClr>
              </a:solidFill>
            </a:endParaRPr>
          </a:p>
        </p:txBody>
      </p:sp>
      <p:sp>
        <p:nvSpPr>
          <p:cNvPr id="3" name="Rectangle 2"/>
          <p:cNvSpPr/>
          <p:nvPr/>
        </p:nvSpPr>
        <p:spPr>
          <a:xfrm>
            <a:off x="609600" y="76200"/>
            <a:ext cx="7543800" cy="6766981"/>
          </a:xfrm>
          <a:prstGeom prst="rect">
            <a:avLst/>
          </a:prstGeom>
        </p:spPr>
        <p:txBody>
          <a:bodyPr wrap="square">
            <a:spAutoFit/>
          </a:bodyPr>
          <a:lstStyle/>
          <a:p>
            <a:pPr algn="just">
              <a:lnSpc>
                <a:spcPct val="115000"/>
              </a:lnSpc>
              <a:spcAft>
                <a:spcPts val="1000"/>
              </a:spcAft>
            </a:pPr>
            <a:r>
              <a:rPr lang="en-US" sz="3600" b="1" kern="1800" dirty="0">
                <a:latin typeface="Times New Roman"/>
                <a:ea typeface="Times New Roman"/>
                <a:cs typeface="Arial"/>
              </a:rPr>
              <a:t>Theory of fed-batch fermentation</a:t>
            </a:r>
            <a:endParaRPr lang="en-US" sz="1600" dirty="0">
              <a:ea typeface="Calibri"/>
              <a:cs typeface="Arial"/>
            </a:endParaRPr>
          </a:p>
          <a:p>
            <a:pPr algn="just">
              <a:lnSpc>
                <a:spcPct val="200000"/>
              </a:lnSpc>
            </a:pPr>
            <a:r>
              <a:rPr lang="en-US" sz="2400" dirty="0">
                <a:latin typeface="Times New Roman"/>
                <a:ea typeface="Times New Roman"/>
                <a:cs typeface="Arial"/>
              </a:rPr>
              <a:t>Fed-batch fermentation is described in </a:t>
            </a:r>
            <a:r>
              <a:rPr lang="en-US" sz="2400" b="1" dirty="0">
                <a:latin typeface="Times New Roman"/>
                <a:ea typeface="Times New Roman"/>
                <a:cs typeface="Arial"/>
              </a:rPr>
              <a:t>BASIC Biochemical Engineering </a:t>
            </a:r>
            <a:r>
              <a:rPr lang="en-US" sz="2400" dirty="0" smtClean="0">
                <a:latin typeface="Times New Roman"/>
                <a:ea typeface="Times New Roman"/>
                <a:cs typeface="Arial"/>
              </a:rPr>
              <a:t>as </a:t>
            </a:r>
            <a:r>
              <a:rPr lang="en-US" sz="2400" dirty="0">
                <a:latin typeface="Times New Roman"/>
                <a:ea typeface="Times New Roman"/>
                <a:cs typeface="Arial"/>
              </a:rPr>
              <a:t>the type of system where "nutrient is added when its concentration falls below some set point." Usually the addition is of the nutrient is controlled by a computer for precision. The best way to control the addition of the feed is to monitor the concentration of the nutrient itself in the fermenter or reactor vessel, so you know exactly how much more of it needs to be added. </a:t>
            </a:r>
            <a:endParaRPr lang="en-US" sz="2000" dirty="0">
              <a:ea typeface="Calibri"/>
              <a:cs typeface="Arial"/>
            </a:endParaRPr>
          </a:p>
        </p:txBody>
      </p:sp>
    </p:spTree>
    <p:extLst>
      <p:ext uri="{BB962C8B-B14F-4D97-AF65-F5344CB8AC3E}">
        <p14:creationId xmlns:p14="http://schemas.microsoft.com/office/powerpoint/2010/main" val="429455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20</a:t>
            </a:fld>
            <a:endParaRPr lang="en-US">
              <a:solidFill>
                <a:prstClr val="black">
                  <a:tint val="75000"/>
                </a:prstClr>
              </a:solidFill>
            </a:endParaRPr>
          </a:p>
        </p:txBody>
      </p:sp>
      <p:sp>
        <p:nvSpPr>
          <p:cNvPr id="3" name="Rectangle 2"/>
          <p:cNvSpPr/>
          <p:nvPr/>
        </p:nvSpPr>
        <p:spPr>
          <a:xfrm>
            <a:off x="914400" y="457200"/>
            <a:ext cx="7315200" cy="5019131"/>
          </a:xfrm>
          <a:prstGeom prst="rect">
            <a:avLst/>
          </a:prstGeom>
        </p:spPr>
        <p:txBody>
          <a:bodyPr wrap="square">
            <a:spAutoFit/>
          </a:bodyPr>
          <a:lstStyle/>
          <a:p>
            <a:pPr algn="just">
              <a:lnSpc>
                <a:spcPct val="150000"/>
              </a:lnSpc>
            </a:pPr>
            <a:r>
              <a:rPr lang="en-US" sz="2400" dirty="0">
                <a:latin typeface="Times New Roman"/>
                <a:ea typeface="Calibri"/>
                <a:cs typeface="Arial"/>
              </a:rPr>
              <a:t>Better and more flexible control may be obtained when there is direct measurement of substrate or an excreted metabolite in the medium, which can be used to influence feeding rates to the fermentation. This can be done off-line or semi-on-line, but on-line measurements are more useful because of </a:t>
            </a:r>
            <a:endParaRPr lang="en-US" sz="2400"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the shorter analysis required, </a:t>
            </a:r>
            <a:endParaRPr lang="en-US" sz="2400"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lower personnel requirement and </a:t>
            </a:r>
            <a:endParaRPr lang="en-US" sz="2400"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a reduced chance of </a:t>
            </a:r>
            <a:r>
              <a:rPr lang="en-US" sz="2400" dirty="0" err="1">
                <a:latin typeface="Times New Roman"/>
                <a:ea typeface="Calibri"/>
                <a:cs typeface="Arial"/>
              </a:rPr>
              <a:t>fermentor</a:t>
            </a:r>
            <a:r>
              <a:rPr lang="en-US" sz="2400" dirty="0">
                <a:latin typeface="Times New Roman"/>
                <a:ea typeface="Calibri"/>
                <a:cs typeface="Arial"/>
              </a:rPr>
              <a:t> contamination. </a:t>
            </a:r>
            <a:endParaRPr lang="en-US" sz="2400" dirty="0">
              <a:ea typeface="Calibri"/>
              <a:cs typeface="Arial"/>
            </a:endParaRPr>
          </a:p>
        </p:txBody>
      </p:sp>
    </p:spTree>
    <p:extLst>
      <p:ext uri="{BB962C8B-B14F-4D97-AF65-F5344CB8AC3E}">
        <p14:creationId xmlns:p14="http://schemas.microsoft.com/office/powerpoint/2010/main" val="4043390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1295400" y="1143000"/>
            <a:ext cx="6858000" cy="2202975"/>
          </a:xfrm>
          <a:prstGeom prst="rect">
            <a:avLst/>
          </a:prstGeom>
        </p:spPr>
        <p:txBody>
          <a:bodyPr wrap="square">
            <a:spAutoFit/>
          </a:bodyPr>
          <a:lstStyle/>
          <a:p>
            <a:pPr algn="just">
              <a:lnSpc>
                <a:spcPct val="200000"/>
              </a:lnSpc>
            </a:pPr>
            <a:r>
              <a:rPr lang="en-US" sz="2400" dirty="0">
                <a:latin typeface="Times New Roman"/>
                <a:ea typeface="Calibri"/>
                <a:cs typeface="Arial"/>
              </a:rPr>
              <a:t>Regardless the type of control, the design is strongly influenced by both mathematical model availabilities and measurement possibilities.</a:t>
            </a:r>
            <a:endParaRPr lang="en-US" sz="2000" dirty="0">
              <a:ea typeface="Calibri"/>
              <a:cs typeface="Arial"/>
            </a:endParaRPr>
          </a:p>
        </p:txBody>
      </p:sp>
    </p:spTree>
    <p:extLst>
      <p:ext uri="{BB962C8B-B14F-4D97-AF65-F5344CB8AC3E}">
        <p14:creationId xmlns:p14="http://schemas.microsoft.com/office/powerpoint/2010/main" val="770351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22</a:t>
            </a:fld>
            <a:endParaRPr lang="en-US">
              <a:solidFill>
                <a:prstClr val="black">
                  <a:tint val="75000"/>
                </a:prstClr>
              </a:solidFill>
            </a:endParaRPr>
          </a:p>
        </p:txBody>
      </p:sp>
      <p:sp>
        <p:nvSpPr>
          <p:cNvPr id="3" name="Rectangle 2"/>
          <p:cNvSpPr/>
          <p:nvPr/>
        </p:nvSpPr>
        <p:spPr>
          <a:xfrm>
            <a:off x="914400" y="609600"/>
            <a:ext cx="7315200" cy="5157630"/>
          </a:xfrm>
          <a:prstGeom prst="rect">
            <a:avLst/>
          </a:prstGeom>
        </p:spPr>
        <p:txBody>
          <a:bodyPr wrap="square">
            <a:spAutoFit/>
          </a:bodyPr>
          <a:lstStyle/>
          <a:p>
            <a:pPr algn="just">
              <a:lnSpc>
                <a:spcPct val="200000"/>
              </a:lnSpc>
            </a:pPr>
            <a:r>
              <a:rPr lang="en-US" sz="2400" dirty="0">
                <a:latin typeface="Times New Roman"/>
                <a:ea typeface="Calibri"/>
                <a:cs typeface="Arial"/>
              </a:rPr>
              <a:t>Control and optimization of bioreactors is strongly influenced by the quality of the sensors available for crucial response variables. Of primary importance is the ratio of the dynamic parameters of the sensor to those of the process. When these variables cannot be measured easily or quickly enough, a mathematical model must be used in some way in place of feedback information.</a:t>
            </a:r>
            <a:endParaRPr lang="en-US" sz="2000" dirty="0">
              <a:ea typeface="Calibri"/>
              <a:cs typeface="Arial"/>
            </a:endParaRPr>
          </a:p>
        </p:txBody>
      </p:sp>
    </p:spTree>
    <p:extLst>
      <p:ext uri="{BB962C8B-B14F-4D97-AF65-F5344CB8AC3E}">
        <p14:creationId xmlns:p14="http://schemas.microsoft.com/office/powerpoint/2010/main" val="1765880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23</a:t>
            </a:fld>
            <a:endParaRPr lang="en-US">
              <a:solidFill>
                <a:prstClr val="black">
                  <a:tint val="75000"/>
                </a:prstClr>
              </a:solidFill>
            </a:endParaRPr>
          </a:p>
        </p:txBody>
      </p:sp>
      <p:sp>
        <p:nvSpPr>
          <p:cNvPr id="3" name="Rectangle 2"/>
          <p:cNvSpPr/>
          <p:nvPr/>
        </p:nvSpPr>
        <p:spPr>
          <a:xfrm>
            <a:off x="0" y="2932093"/>
            <a:ext cx="9144000" cy="954107"/>
          </a:xfrm>
          <a:prstGeom prst="rect">
            <a:avLst/>
          </a:prstGeom>
        </p:spPr>
        <p:txBody>
          <a:bodyPr wrap="square">
            <a:spAutoFit/>
          </a:bodyPr>
          <a:lstStyle/>
          <a:p>
            <a:pPr algn="ctr"/>
            <a:r>
              <a:rPr lang="en-US" sz="2800" b="1" dirty="0">
                <a:latin typeface="Times New Roman"/>
                <a:ea typeface="Calibri"/>
                <a:cs typeface="Arial"/>
              </a:rPr>
              <a:t>Algorithms for operating a fed-batch reactor at optimum specific growth rate</a:t>
            </a:r>
            <a:endParaRPr lang="en-US" sz="2000" dirty="0">
              <a:ea typeface="Calibri"/>
              <a:cs typeface="Arial"/>
            </a:endParaRPr>
          </a:p>
        </p:txBody>
      </p:sp>
    </p:spTree>
    <p:extLst>
      <p:ext uri="{BB962C8B-B14F-4D97-AF65-F5344CB8AC3E}">
        <p14:creationId xmlns:p14="http://schemas.microsoft.com/office/powerpoint/2010/main" val="13627398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24</a:t>
            </a:fld>
            <a:endParaRPr lang="en-US">
              <a:solidFill>
                <a:prstClr val="black">
                  <a:tint val="75000"/>
                </a:prstClr>
              </a:solidFill>
            </a:endParaRPr>
          </a:p>
        </p:txBody>
      </p:sp>
      <p:pic>
        <p:nvPicPr>
          <p:cNvPr id="3" name="Picture 2" descr="C:\Users\vaio\Desktop\algorithm1.gif"/>
          <p:cNvPicPr/>
          <p:nvPr/>
        </p:nvPicPr>
        <p:blipFill>
          <a:blip r:embed="rId2">
            <a:extLst>
              <a:ext uri="{28A0092B-C50C-407E-A947-70E740481C1C}">
                <a14:useLocalDpi xmlns:a14="http://schemas.microsoft.com/office/drawing/2010/main" val="0"/>
              </a:ext>
            </a:extLst>
          </a:blip>
          <a:srcRect/>
          <a:stretch>
            <a:fillRect/>
          </a:stretch>
        </p:blipFill>
        <p:spPr bwMode="auto">
          <a:xfrm>
            <a:off x="0" y="-152399"/>
            <a:ext cx="9144000" cy="7010399"/>
          </a:xfrm>
          <a:prstGeom prst="rect">
            <a:avLst/>
          </a:prstGeom>
          <a:noFill/>
          <a:ln>
            <a:noFill/>
          </a:ln>
        </p:spPr>
      </p:pic>
    </p:spTree>
    <p:extLst>
      <p:ext uri="{BB962C8B-B14F-4D97-AF65-F5344CB8AC3E}">
        <p14:creationId xmlns:p14="http://schemas.microsoft.com/office/powerpoint/2010/main" val="3362729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3</a:t>
            </a:fld>
            <a:endParaRPr lang="en-US">
              <a:solidFill>
                <a:prstClr val="black">
                  <a:tint val="75000"/>
                </a:prstClr>
              </a:solidFill>
            </a:endParaRPr>
          </a:p>
        </p:txBody>
      </p:sp>
      <p:sp>
        <p:nvSpPr>
          <p:cNvPr id="3" name="Rectangle 2"/>
          <p:cNvSpPr/>
          <p:nvPr/>
        </p:nvSpPr>
        <p:spPr>
          <a:xfrm>
            <a:off x="762000" y="381000"/>
            <a:ext cx="7467600" cy="5896294"/>
          </a:xfrm>
          <a:prstGeom prst="rect">
            <a:avLst/>
          </a:prstGeom>
        </p:spPr>
        <p:txBody>
          <a:bodyPr wrap="square">
            <a:spAutoFit/>
          </a:bodyPr>
          <a:lstStyle/>
          <a:p>
            <a:pPr algn="just">
              <a:lnSpc>
                <a:spcPct val="200000"/>
              </a:lnSpc>
              <a:spcAft>
                <a:spcPts val="1000"/>
              </a:spcAft>
            </a:pPr>
            <a:r>
              <a:rPr lang="en-US" sz="2400" dirty="0">
                <a:latin typeface="Times New Roman"/>
                <a:ea typeface="Calibri"/>
                <a:cs typeface="Arial"/>
              </a:rPr>
              <a:t>A </a:t>
            </a:r>
            <a:r>
              <a:rPr lang="en-US" sz="2400" b="1" i="1" dirty="0">
                <a:latin typeface="Times New Roman"/>
                <a:ea typeface="Calibri"/>
                <a:cs typeface="Arial"/>
              </a:rPr>
              <a:t>fed-batch</a:t>
            </a:r>
            <a:r>
              <a:rPr lang="en-US" sz="2400" dirty="0">
                <a:latin typeface="Times New Roman"/>
                <a:ea typeface="Calibri"/>
                <a:cs typeface="Arial"/>
              </a:rPr>
              <a:t> is a </a:t>
            </a:r>
            <a:r>
              <a:rPr lang="en-US" sz="2400" b="1" dirty="0">
                <a:latin typeface="Times New Roman"/>
                <a:ea typeface="Calibri"/>
                <a:cs typeface="Arial"/>
              </a:rPr>
              <a:t>biotechnological</a:t>
            </a:r>
            <a:r>
              <a:rPr lang="en-US" sz="2400" dirty="0">
                <a:latin typeface="Times New Roman"/>
                <a:ea typeface="Calibri"/>
                <a:cs typeface="Arial"/>
              </a:rPr>
              <a:t> </a:t>
            </a:r>
            <a:r>
              <a:rPr lang="en-US" sz="2400" u="sng" dirty="0">
                <a:solidFill>
                  <a:srgbClr val="0000FF"/>
                </a:solidFill>
                <a:latin typeface="Times New Roman"/>
                <a:ea typeface="Calibri"/>
                <a:cs typeface="Arial"/>
                <a:hlinkClick r:id="rId2" tooltip="Batch production"/>
              </a:rPr>
              <a:t>batch</a:t>
            </a:r>
            <a:r>
              <a:rPr lang="en-US" sz="2400" dirty="0">
                <a:latin typeface="Times New Roman"/>
                <a:ea typeface="Calibri"/>
                <a:cs typeface="Arial"/>
              </a:rPr>
              <a:t> process which is based on feeding of a growth limiting nutrient substrate to a culture. The fed-batch strategy is typically used in bio-industrial processes to reach a high cell density in the </a:t>
            </a:r>
            <a:r>
              <a:rPr lang="en-US" sz="2400" u="sng" dirty="0">
                <a:solidFill>
                  <a:srgbClr val="0000FF"/>
                </a:solidFill>
                <a:latin typeface="Times New Roman"/>
                <a:ea typeface="Calibri"/>
                <a:cs typeface="Arial"/>
                <a:hlinkClick r:id="rId3" tooltip="Bioreactor"/>
              </a:rPr>
              <a:t>bioreactor</a:t>
            </a:r>
            <a:r>
              <a:rPr lang="en-US" sz="2400" dirty="0">
                <a:latin typeface="Times New Roman"/>
                <a:ea typeface="Calibri"/>
                <a:cs typeface="Arial"/>
              </a:rPr>
              <a:t>. Mostly the feed solution is highly concentrated to avoid dilution of the bioreactor. The controlled addition of the nutrient directly affects the growth rate of the culture and helps to avoid </a:t>
            </a:r>
            <a:r>
              <a:rPr lang="en-US" sz="2400" u="sng" dirty="0">
                <a:solidFill>
                  <a:srgbClr val="0000FF"/>
                </a:solidFill>
                <a:latin typeface="Times New Roman"/>
                <a:ea typeface="Calibri"/>
                <a:cs typeface="Arial"/>
                <a:hlinkClick r:id="rId4" tooltip="Crabtree effect"/>
              </a:rPr>
              <a:t>overflow metabolism</a:t>
            </a:r>
            <a:r>
              <a:rPr lang="en-US" sz="2400" dirty="0">
                <a:latin typeface="Times New Roman"/>
                <a:ea typeface="Calibri"/>
                <a:cs typeface="Arial"/>
              </a:rPr>
              <a:t>.</a:t>
            </a:r>
            <a:endParaRPr lang="en-US" sz="2000" dirty="0">
              <a:ea typeface="Calibri"/>
              <a:cs typeface="Arial"/>
            </a:endParaRPr>
          </a:p>
        </p:txBody>
      </p:sp>
    </p:spTree>
    <p:extLst>
      <p:ext uri="{BB962C8B-B14F-4D97-AF65-F5344CB8AC3E}">
        <p14:creationId xmlns:p14="http://schemas.microsoft.com/office/powerpoint/2010/main" val="286797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4</a:t>
            </a:fld>
            <a:endParaRPr lang="en-US">
              <a:solidFill>
                <a:prstClr val="black">
                  <a:tint val="75000"/>
                </a:prstClr>
              </a:solidFill>
            </a:endParaRPr>
          </a:p>
        </p:txBody>
      </p:sp>
      <p:sp>
        <p:nvSpPr>
          <p:cNvPr id="3" name="Rectangle 2"/>
          <p:cNvSpPr/>
          <p:nvPr/>
        </p:nvSpPr>
        <p:spPr>
          <a:xfrm>
            <a:off x="990600" y="609600"/>
            <a:ext cx="7086600" cy="5157630"/>
          </a:xfrm>
          <a:prstGeom prst="rect">
            <a:avLst/>
          </a:prstGeom>
        </p:spPr>
        <p:txBody>
          <a:bodyPr wrap="square">
            <a:spAutoFit/>
          </a:bodyPr>
          <a:lstStyle/>
          <a:p>
            <a:pPr algn="just">
              <a:lnSpc>
                <a:spcPct val="200000"/>
              </a:lnSpc>
              <a:spcAft>
                <a:spcPts val="1000"/>
              </a:spcAft>
            </a:pPr>
            <a:r>
              <a:rPr lang="en-US" sz="2400" dirty="0">
                <a:latin typeface="Times New Roman"/>
                <a:ea typeface="Times New Roman"/>
                <a:cs typeface="Arial"/>
              </a:rPr>
              <a:t>The nutrient is added in several doses, to ensure that there is not too much of the nutrient present in the fermenter at any time. If too much of a nutrient is present, it may inhibit the growth of the cells. By adding the nutrient a little bit at the time, the reaction can proceed at a high rate of production without getting overloaded.</a:t>
            </a:r>
            <a:endParaRPr lang="en-US" sz="2000" dirty="0">
              <a:ea typeface="Calibri"/>
              <a:cs typeface="Arial"/>
            </a:endParaRPr>
          </a:p>
        </p:txBody>
      </p:sp>
    </p:spTree>
    <p:extLst>
      <p:ext uri="{BB962C8B-B14F-4D97-AF65-F5344CB8AC3E}">
        <p14:creationId xmlns:p14="http://schemas.microsoft.com/office/powerpoint/2010/main" val="3363199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5</a:t>
            </a:fld>
            <a:endParaRPr lang="en-US">
              <a:solidFill>
                <a:prstClr val="black">
                  <a:tint val="75000"/>
                </a:prstClr>
              </a:solidFill>
            </a:endParaRPr>
          </a:p>
        </p:txBody>
      </p:sp>
      <p:sp>
        <p:nvSpPr>
          <p:cNvPr id="3" name="Rectangle 2"/>
          <p:cNvSpPr/>
          <p:nvPr/>
        </p:nvSpPr>
        <p:spPr>
          <a:xfrm>
            <a:off x="533400" y="304800"/>
            <a:ext cx="8153400" cy="5886740"/>
          </a:xfrm>
          <a:prstGeom prst="rect">
            <a:avLst/>
          </a:prstGeom>
        </p:spPr>
        <p:txBody>
          <a:bodyPr wrap="square">
            <a:spAutoFit/>
          </a:bodyPr>
          <a:lstStyle/>
          <a:p>
            <a:pPr>
              <a:lnSpc>
                <a:spcPct val="115000"/>
              </a:lnSpc>
              <a:spcAft>
                <a:spcPts val="1000"/>
              </a:spcAft>
            </a:pPr>
            <a:r>
              <a:rPr lang="en-US" sz="2800" b="1" dirty="0">
                <a:latin typeface="Times New Roman"/>
                <a:ea typeface="Calibri"/>
                <a:cs typeface="Arial"/>
              </a:rPr>
              <a:t>Examples of fed-batch use in industry</a:t>
            </a:r>
            <a:endParaRPr lang="en-US" sz="2800" dirty="0">
              <a:ea typeface="Calibri"/>
              <a:cs typeface="Arial"/>
            </a:endParaRPr>
          </a:p>
          <a:p>
            <a:pPr algn="just">
              <a:lnSpc>
                <a:spcPct val="200000"/>
              </a:lnSpc>
            </a:pPr>
            <a:r>
              <a:rPr lang="en-US" sz="2400" dirty="0" smtClean="0">
                <a:latin typeface="Times New Roman"/>
                <a:ea typeface="Calibri"/>
                <a:cs typeface="Arial"/>
              </a:rPr>
              <a:t>	The </a:t>
            </a:r>
            <a:r>
              <a:rPr lang="en-US" sz="2400" dirty="0">
                <a:latin typeface="Times New Roman"/>
                <a:ea typeface="Calibri"/>
                <a:cs typeface="Arial"/>
              </a:rPr>
              <a:t>use of fed-batch culture by the fermentation industry takes advantage of the fact that the concentration of the limiting substrate may be maintained at a very low level, thus </a:t>
            </a:r>
            <a:endParaRPr lang="en-US" sz="2400" dirty="0">
              <a:ea typeface="Calibri"/>
              <a:cs typeface="Arial"/>
            </a:endParaRPr>
          </a:p>
          <a:p>
            <a:pPr algn="just">
              <a:lnSpc>
                <a:spcPct val="200000"/>
              </a:lnSpc>
            </a:pPr>
            <a:r>
              <a:rPr lang="en-US" sz="2400" dirty="0">
                <a:latin typeface="Times New Roman"/>
                <a:ea typeface="Calibri"/>
                <a:cs typeface="Arial"/>
              </a:rPr>
              <a:t> </a:t>
            </a:r>
            <a:endParaRPr lang="en-US" sz="2400" dirty="0">
              <a:ea typeface="Calibri"/>
              <a:cs typeface="Arial"/>
            </a:endParaRPr>
          </a:p>
          <a:p>
            <a:pPr marL="342900" marR="0" lvl="0" indent="-342900" algn="just">
              <a:lnSpc>
                <a:spcPct val="200000"/>
              </a:lnSpc>
              <a:spcBef>
                <a:spcPts val="0"/>
              </a:spcBef>
              <a:spcAft>
                <a:spcPts val="0"/>
              </a:spcAft>
              <a:buFont typeface="Wingdings"/>
              <a:buChar char=""/>
            </a:pPr>
            <a:r>
              <a:rPr lang="en-US" sz="2400" dirty="0">
                <a:latin typeface="Times New Roman"/>
                <a:ea typeface="Calibri"/>
                <a:cs typeface="Arial"/>
              </a:rPr>
              <a:t>Avoiding repressive effects of high substrate concentration </a:t>
            </a:r>
            <a:endParaRPr lang="en-US" sz="2400" dirty="0">
              <a:ea typeface="Calibri"/>
              <a:cs typeface="Arial"/>
            </a:endParaRPr>
          </a:p>
          <a:p>
            <a:pPr marL="342900" marR="0" lvl="0" indent="-342900" algn="just">
              <a:lnSpc>
                <a:spcPct val="200000"/>
              </a:lnSpc>
              <a:spcBef>
                <a:spcPts val="0"/>
              </a:spcBef>
              <a:spcAft>
                <a:spcPts val="0"/>
              </a:spcAft>
              <a:buFont typeface="Wingdings"/>
              <a:buChar char=""/>
            </a:pPr>
            <a:r>
              <a:rPr lang="en-US" sz="2400" dirty="0">
                <a:latin typeface="Times New Roman"/>
                <a:ea typeface="Calibri"/>
                <a:cs typeface="Arial"/>
              </a:rPr>
              <a:t>Controlling the organism’s growth rate and consequently controlling the oxygen demand of the fermentation. </a:t>
            </a:r>
            <a:endParaRPr lang="en-US" sz="2400" dirty="0">
              <a:ea typeface="Calibri"/>
              <a:cs typeface="Arial"/>
            </a:endParaRPr>
          </a:p>
        </p:txBody>
      </p:sp>
    </p:spTree>
    <p:extLst>
      <p:ext uri="{BB962C8B-B14F-4D97-AF65-F5344CB8AC3E}">
        <p14:creationId xmlns:p14="http://schemas.microsoft.com/office/powerpoint/2010/main" val="930848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81000"/>
            <a:ext cx="7315200" cy="6001643"/>
          </a:xfrm>
          <a:prstGeom prst="rect">
            <a:avLst/>
          </a:prstGeom>
        </p:spPr>
        <p:txBody>
          <a:bodyPr wrap="square">
            <a:spAutoFit/>
          </a:bodyPr>
          <a:lstStyle/>
          <a:p>
            <a:pPr algn="just">
              <a:lnSpc>
                <a:spcPct val="200000"/>
              </a:lnSpc>
            </a:pPr>
            <a:r>
              <a:rPr lang="en-US" sz="2400" i="1" dirty="0">
                <a:latin typeface="Times New Roman"/>
                <a:ea typeface="Calibri"/>
                <a:cs typeface="Arial"/>
              </a:rPr>
              <a:t>Saccharomyces </a:t>
            </a:r>
            <a:r>
              <a:rPr lang="en-US" sz="2400" i="1" dirty="0" err="1">
                <a:latin typeface="Times New Roman"/>
                <a:ea typeface="Calibri"/>
                <a:cs typeface="Arial"/>
              </a:rPr>
              <a:t>cerevisiae</a:t>
            </a:r>
            <a:r>
              <a:rPr lang="en-US" sz="2400" dirty="0">
                <a:latin typeface="Times New Roman"/>
                <a:ea typeface="Calibri"/>
                <a:cs typeface="Arial"/>
              </a:rPr>
              <a:t> is industrially produced using the fed-batch technique so as to maintain the glucose at very low concentrations, maximizing the biomass yield and minimizing the production of ethanol, the chief </a:t>
            </a:r>
            <a:r>
              <a:rPr lang="en-US" sz="2400" dirty="0" smtClean="0">
                <a:latin typeface="Times New Roman"/>
                <a:ea typeface="Calibri"/>
                <a:cs typeface="Arial"/>
              </a:rPr>
              <a:t>by-product.</a:t>
            </a:r>
          </a:p>
          <a:p>
            <a:pPr algn="just">
              <a:lnSpc>
                <a:spcPct val="200000"/>
              </a:lnSpc>
            </a:pPr>
            <a:endParaRPr lang="en-US" sz="2400" dirty="0">
              <a:latin typeface="Times New Roman"/>
              <a:ea typeface="Calibri"/>
              <a:cs typeface="Arial"/>
            </a:endParaRPr>
          </a:p>
          <a:p>
            <a:pPr algn="just">
              <a:lnSpc>
                <a:spcPct val="200000"/>
              </a:lnSpc>
            </a:pPr>
            <a:r>
              <a:rPr lang="en-US" sz="2400" dirty="0">
                <a:latin typeface="Times New Roman"/>
                <a:ea typeface="Calibri"/>
                <a:cs typeface="Arial"/>
              </a:rPr>
              <a:t>Penicillin production is an example for the use of fed-batch in the production of a secondary metabolite. </a:t>
            </a:r>
            <a:endParaRPr lang="en-US" sz="2400" dirty="0" smtClean="0">
              <a:latin typeface="Times New Roman"/>
              <a:ea typeface="Calibri"/>
              <a:cs typeface="Arial"/>
            </a:endParaRPr>
          </a:p>
        </p:txBody>
      </p:sp>
    </p:spTree>
    <p:extLst>
      <p:ext uri="{BB962C8B-B14F-4D97-AF65-F5344CB8AC3E}">
        <p14:creationId xmlns:p14="http://schemas.microsoft.com/office/powerpoint/2010/main" val="409140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7</a:t>
            </a:fld>
            <a:endParaRPr lang="en-US">
              <a:solidFill>
                <a:prstClr val="black">
                  <a:tint val="75000"/>
                </a:prstClr>
              </a:solidFill>
            </a:endParaRPr>
          </a:p>
        </p:txBody>
      </p:sp>
      <p:sp>
        <p:nvSpPr>
          <p:cNvPr id="3" name="Rectangle 2"/>
          <p:cNvSpPr/>
          <p:nvPr/>
        </p:nvSpPr>
        <p:spPr>
          <a:xfrm>
            <a:off x="990600" y="533400"/>
            <a:ext cx="7239000" cy="5157630"/>
          </a:xfrm>
          <a:prstGeom prst="rect">
            <a:avLst/>
          </a:prstGeom>
        </p:spPr>
        <p:txBody>
          <a:bodyPr wrap="square">
            <a:spAutoFit/>
          </a:bodyPr>
          <a:lstStyle/>
          <a:p>
            <a:pPr algn="just">
              <a:lnSpc>
                <a:spcPct val="200000"/>
              </a:lnSpc>
            </a:pPr>
            <a:r>
              <a:rPr lang="en-US" sz="2400" dirty="0">
                <a:latin typeface="Times New Roman"/>
                <a:ea typeface="Calibri"/>
                <a:cs typeface="Arial"/>
              </a:rPr>
              <a:t>Hepatitis B surface antigen (</a:t>
            </a:r>
            <a:r>
              <a:rPr lang="en-US" sz="2400" dirty="0" err="1">
                <a:latin typeface="Times New Roman"/>
                <a:ea typeface="Calibri"/>
                <a:cs typeface="Arial"/>
              </a:rPr>
              <a:t>HbsAg</a:t>
            </a:r>
            <a:r>
              <a:rPr lang="en-US" sz="2400" dirty="0">
                <a:latin typeface="Times New Roman"/>
                <a:ea typeface="Calibri"/>
                <a:cs typeface="Arial"/>
              </a:rPr>
              <a:t>) used as a vaccine against type B hepatitis has been purified from human plasma and expressed in recombinant yeast, being now produced commercially. Again, the production of the recombinant protein is achieved using fed-batch culture techniques very similar to that developed for </a:t>
            </a:r>
            <a:r>
              <a:rPr lang="en-US" sz="2400" i="1" dirty="0">
                <a:latin typeface="Times New Roman"/>
                <a:ea typeface="Calibri"/>
                <a:cs typeface="Arial"/>
              </a:rPr>
              <a:t>Saccharomyces </a:t>
            </a:r>
            <a:r>
              <a:rPr lang="en-US" sz="2400" i="1" dirty="0" err="1">
                <a:latin typeface="Times New Roman"/>
                <a:ea typeface="Calibri"/>
                <a:cs typeface="Arial"/>
              </a:rPr>
              <a:t>cerevisiae</a:t>
            </a:r>
            <a:r>
              <a:rPr lang="en-US" sz="2400" dirty="0">
                <a:latin typeface="Times New Roman"/>
                <a:ea typeface="Calibri"/>
                <a:cs typeface="Arial"/>
              </a:rPr>
              <a:t>. </a:t>
            </a:r>
            <a:endParaRPr lang="en-US" sz="2400" dirty="0">
              <a:ea typeface="Calibri"/>
              <a:cs typeface="Arial"/>
            </a:endParaRPr>
          </a:p>
        </p:txBody>
      </p:sp>
    </p:spTree>
    <p:extLst>
      <p:ext uri="{BB962C8B-B14F-4D97-AF65-F5344CB8AC3E}">
        <p14:creationId xmlns:p14="http://schemas.microsoft.com/office/powerpoint/2010/main" val="642483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8</a:t>
            </a:fld>
            <a:endParaRPr lang="en-US">
              <a:solidFill>
                <a:prstClr val="black">
                  <a:tint val="75000"/>
                </a:prstClr>
              </a:solidFill>
            </a:endParaRPr>
          </a:p>
        </p:txBody>
      </p:sp>
      <p:sp>
        <p:nvSpPr>
          <p:cNvPr id="3" name="Rectangle 2"/>
          <p:cNvSpPr/>
          <p:nvPr/>
        </p:nvSpPr>
        <p:spPr>
          <a:xfrm>
            <a:off x="914400" y="685800"/>
            <a:ext cx="7391400" cy="4227311"/>
          </a:xfrm>
          <a:prstGeom prst="rect">
            <a:avLst/>
          </a:prstGeom>
        </p:spPr>
        <p:txBody>
          <a:bodyPr wrap="square">
            <a:spAutoFit/>
          </a:bodyPr>
          <a:lstStyle/>
          <a:p>
            <a:pPr marR="0"/>
            <a:r>
              <a:rPr lang="en-US" sz="2800" dirty="0">
                <a:latin typeface="Book Antiqua"/>
                <a:ea typeface="Times New Roman"/>
              </a:rPr>
              <a:t>Advantages and disadvantages of the fed-batch reactors</a:t>
            </a:r>
            <a:r>
              <a:rPr lang="en-US" sz="2800" dirty="0">
                <a:latin typeface="Times New Roman"/>
                <a:ea typeface="Times New Roman"/>
              </a:rPr>
              <a:t> </a:t>
            </a:r>
          </a:p>
          <a:p>
            <a:pPr algn="just">
              <a:lnSpc>
                <a:spcPct val="115000"/>
              </a:lnSpc>
            </a:pPr>
            <a:endParaRPr lang="en-US" dirty="0" smtClean="0">
              <a:latin typeface="Times New Roman"/>
              <a:ea typeface="Calibri"/>
              <a:cs typeface="Arial"/>
            </a:endParaRPr>
          </a:p>
          <a:p>
            <a:pPr algn="just">
              <a:lnSpc>
                <a:spcPct val="200000"/>
              </a:lnSpc>
            </a:pPr>
            <a:r>
              <a:rPr lang="en-US" sz="2400" dirty="0" smtClean="0">
                <a:latin typeface="Times New Roman"/>
                <a:ea typeface="Calibri"/>
                <a:cs typeface="Arial"/>
              </a:rPr>
              <a:t>Fed-batch </a:t>
            </a:r>
            <a:r>
              <a:rPr lang="en-US" sz="2400" dirty="0">
                <a:latin typeface="Times New Roman"/>
                <a:ea typeface="Calibri"/>
                <a:cs typeface="Arial"/>
              </a:rPr>
              <a:t>fermentation is a production technique in between batch and continuous fermentation, </a:t>
            </a:r>
            <a:endParaRPr lang="en-US" sz="2400" dirty="0">
              <a:ea typeface="Calibri"/>
              <a:cs typeface="Arial"/>
            </a:endParaRPr>
          </a:p>
          <a:p>
            <a:pPr algn="just">
              <a:lnSpc>
                <a:spcPct val="200000"/>
              </a:lnSpc>
            </a:pPr>
            <a:r>
              <a:rPr lang="en-US" sz="2400" dirty="0">
                <a:latin typeface="Times New Roman"/>
                <a:ea typeface="Calibri"/>
                <a:cs typeface="Arial"/>
              </a:rPr>
              <a:t>Fed-batch offers many advantages over batch and continuous cultures:</a:t>
            </a:r>
            <a:endParaRPr lang="en-US" sz="2400" dirty="0">
              <a:ea typeface="Calibri"/>
              <a:cs typeface="Arial"/>
            </a:endParaRPr>
          </a:p>
        </p:txBody>
      </p:sp>
    </p:spTree>
    <p:extLst>
      <p:ext uri="{BB962C8B-B14F-4D97-AF65-F5344CB8AC3E}">
        <p14:creationId xmlns:p14="http://schemas.microsoft.com/office/powerpoint/2010/main" val="2397345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956EDD-FC91-4C4B-A26A-979C7F4EA050}" type="slidenum">
              <a:rPr lang="en-US" smtClean="0">
                <a:solidFill>
                  <a:prstClr val="black">
                    <a:tint val="75000"/>
                  </a:prstClr>
                </a:solidFill>
              </a:rPr>
              <a:pPr>
                <a:defRPr/>
              </a:pPr>
              <a:t>9</a:t>
            </a:fld>
            <a:endParaRPr lang="en-US">
              <a:solidFill>
                <a:prstClr val="black">
                  <a:tint val="75000"/>
                </a:prstClr>
              </a:solidFill>
            </a:endParaRPr>
          </a:p>
        </p:txBody>
      </p:sp>
      <p:sp>
        <p:nvSpPr>
          <p:cNvPr id="3" name="Rectangle 2"/>
          <p:cNvSpPr/>
          <p:nvPr/>
        </p:nvSpPr>
        <p:spPr>
          <a:xfrm>
            <a:off x="838200" y="574590"/>
            <a:ext cx="7924800" cy="5503045"/>
          </a:xfrm>
          <a:prstGeom prst="rect">
            <a:avLst/>
          </a:prstGeom>
        </p:spPr>
        <p:txBody>
          <a:bodyPr wrap="square">
            <a:spAutoFit/>
          </a:bodyPr>
          <a:lstStyle/>
          <a:p>
            <a:pPr algn="just">
              <a:lnSpc>
                <a:spcPct val="115000"/>
              </a:lnSpc>
            </a:pPr>
            <a:r>
              <a:rPr lang="en-US" sz="2400" b="1" i="1" u="sng" dirty="0">
                <a:latin typeface="Times New Roman"/>
                <a:ea typeface="Calibri"/>
                <a:cs typeface="Arial"/>
              </a:rPr>
              <a:t>Advantages:</a:t>
            </a:r>
            <a:endParaRPr lang="en-US" sz="2400" b="1" i="1"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production of high cell densities due to extension of working time (particularly important in the production of growth-associated products) </a:t>
            </a:r>
            <a:endParaRPr lang="en-US" sz="2400"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controlled conditions in the provision of substrates during the fermentation, particularly regarding the concentration of specific </a:t>
            </a:r>
            <a:r>
              <a:rPr lang="en-US" sz="2400" dirty="0" smtClean="0">
                <a:latin typeface="Times New Roman"/>
                <a:ea typeface="Calibri"/>
                <a:cs typeface="Arial"/>
              </a:rPr>
              <a:t>substrates.</a:t>
            </a:r>
            <a:endParaRPr lang="en-US" sz="2400" dirty="0">
              <a:ea typeface="Calibri"/>
              <a:cs typeface="Arial"/>
            </a:endParaRPr>
          </a:p>
          <a:p>
            <a:pPr marL="342900" marR="0" lvl="0" indent="-342900" algn="just">
              <a:lnSpc>
                <a:spcPct val="150000"/>
              </a:lnSpc>
              <a:spcBef>
                <a:spcPts val="0"/>
              </a:spcBef>
              <a:spcAft>
                <a:spcPts val="0"/>
              </a:spcAft>
              <a:buSzPts val="1000"/>
              <a:buFont typeface="Symbol"/>
              <a:buChar char=""/>
              <a:tabLst>
                <a:tab pos="457200" algn="l"/>
              </a:tabLst>
            </a:pPr>
            <a:r>
              <a:rPr lang="en-US" sz="2400" dirty="0">
                <a:latin typeface="Times New Roman"/>
                <a:ea typeface="Calibri"/>
                <a:cs typeface="Arial"/>
              </a:rPr>
              <a:t>control over the production of by-products or </a:t>
            </a:r>
            <a:r>
              <a:rPr lang="en-US" sz="2400" dirty="0" err="1">
                <a:latin typeface="Times New Roman"/>
                <a:ea typeface="Calibri"/>
                <a:cs typeface="Arial"/>
              </a:rPr>
              <a:t>catabolite</a:t>
            </a:r>
            <a:r>
              <a:rPr lang="en-US" sz="2400" dirty="0">
                <a:latin typeface="Times New Roman"/>
                <a:ea typeface="Calibri"/>
                <a:cs typeface="Arial"/>
              </a:rPr>
              <a:t> repression effects due to limited provision of substrates solely required for product formation </a:t>
            </a:r>
            <a:endParaRPr lang="en-US" sz="2400" dirty="0">
              <a:ea typeface="Calibri"/>
              <a:cs typeface="Arial"/>
            </a:endParaRPr>
          </a:p>
        </p:txBody>
      </p:sp>
    </p:spTree>
    <p:extLst>
      <p:ext uri="{BB962C8B-B14F-4D97-AF65-F5344CB8AC3E}">
        <p14:creationId xmlns:p14="http://schemas.microsoft.com/office/powerpoint/2010/main" val="349005625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1169</Words>
  <Application>Microsoft Office PowerPoint</Application>
  <PresentationFormat>On-screen Show (4:3)</PresentationFormat>
  <Paragraphs>80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hayder</dc:creator>
  <cp:lastModifiedBy>hayder</cp:lastModifiedBy>
  <cp:revision>9</cp:revision>
  <dcterms:created xsi:type="dcterms:W3CDTF">2013-02-08T04:28:15Z</dcterms:created>
  <dcterms:modified xsi:type="dcterms:W3CDTF">2013-05-20T04:53:00Z</dcterms:modified>
</cp:coreProperties>
</file>