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1324"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81841F-49B3-48BA-9975-7E2064D2D42D}" type="datetimeFigureOut">
              <a:rPr lang="en-US" smtClean="0"/>
              <a:pPr/>
              <a:t>9/23/2020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0F6212-C188-46C7-82C4-A1A9F47E83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A2017E-2A9E-48BE-B2EF-557EA42B3C5C}" type="slidenum">
              <a:rPr lang="en-US"/>
              <a:pPr/>
              <a:t>2</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F39051-B5C3-47CF-A715-7CDBE90B91A6}" type="slidenum">
              <a:rPr lang="en-US"/>
              <a:pPr/>
              <a:t>11</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AB7324-D498-4C0B-B75B-BAF41AD4F156}" type="slidenum">
              <a:rPr lang="en-US"/>
              <a:pPr/>
              <a:t>12</a:t>
            </a:fld>
            <a:endParaRPr lang="en-US"/>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BB4888-76D3-4351-8B19-5D1A91EFA889}" type="slidenum">
              <a:rPr lang="en-US"/>
              <a:pPr/>
              <a:t>13</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AE3575-2273-41AA-A7AC-89D906F2E876}" type="slidenum">
              <a:rPr lang="en-US"/>
              <a:pPr/>
              <a:t>14</a:t>
            </a:fld>
            <a:endParaRPr 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5BB7D3-9D66-4258-ADE3-D9194D3A4410}" type="slidenum">
              <a:rPr lang="en-US"/>
              <a:pPr/>
              <a:t>15</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EC0446-9425-415A-A598-BF278947B699}" type="slidenum">
              <a:rPr lang="en-US"/>
              <a:pPr/>
              <a:t>16</a:t>
            </a:fld>
            <a:endParaRPr lang="en-US"/>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r>
              <a:rPr lang="en-US" dirty="0"/>
              <a:t>Principles of Fermentation Technology,- Peter F. </a:t>
            </a:r>
            <a:r>
              <a:rPr lang="en-US" dirty="0" err="1"/>
              <a:t>Stanbury</a:t>
            </a:r>
            <a:r>
              <a:rPr lang="en-US" dirty="0"/>
              <a:t>, Allen Whitaker, Stephen J. Hall, Second Edition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D2FADE-806A-48F9-A1CC-3B537D6751EA}" type="slidenum">
              <a:rPr lang="en-US"/>
              <a:pPr/>
              <a:t>17</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7A6B24-959D-4CF2-A519-571785A6F979}" type="slidenum">
              <a:rPr lang="en-US"/>
              <a:pPr/>
              <a:t>18</a:t>
            </a:fld>
            <a:endParaRPr 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5FFB04-0458-47D0-A148-D33DA771E199}" type="slidenum">
              <a:rPr lang="en-US"/>
              <a:pPr/>
              <a:t>19</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1661A9-B03D-4203-9AC3-453D1C7AB637}" type="slidenum">
              <a:rPr lang="en-US"/>
              <a:pPr/>
              <a:t>20</a:t>
            </a:fld>
            <a:endParaRPr 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09EEDE-9A4B-41CE-835E-B624426D8421}" type="slidenum">
              <a:rPr lang="en-US"/>
              <a:pPr/>
              <a:t>3</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2D0AE3-E5B3-4DB0-92C8-B0D043402B0D}" type="slidenum">
              <a:rPr lang="en-US"/>
              <a:pPr/>
              <a:t>4</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3914BB-6B77-424E-A5D8-7129ECEEDBD2}" type="slidenum">
              <a:rPr lang="en-US"/>
              <a:pPr/>
              <a:t>5</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01A662-B597-4A84-8C81-5430E7BCD0C4}" type="slidenum">
              <a:rPr lang="en-US"/>
              <a:pPr/>
              <a:t>6</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0F4E92-4A3A-4128-A782-889F4217FB2B}" type="slidenum">
              <a:rPr lang="en-US"/>
              <a:pPr/>
              <a:t>7</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A57A59-A28C-4B7A-8B9A-DC14F533668E}" type="slidenum">
              <a:rPr lang="en-US"/>
              <a:pPr/>
              <a:t>8</a:t>
            </a:fld>
            <a:endParaRPr lang="en-US"/>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209948-DD49-4924-9B13-A069453D78B7}" type="slidenum">
              <a:rPr lang="en-US"/>
              <a:pPr/>
              <a:t>9</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FCDDC-C42D-485C-8B05-3B2C46DCC30E}" type="slidenum">
              <a:rPr lang="en-US"/>
              <a:pPr/>
              <a:t>10</a:t>
            </a:fld>
            <a:endParaRPr lang="en-US"/>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r>
              <a:rPr lang="en-US"/>
              <a:t>Principles of Fermentation Technology,- Peter F. Stanbury, Allen Whitaker, Stephen J. Hall, Second Edition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C35C75-9135-44B2-B895-FB99EB8553CD}"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E4875-A59A-4D47-B4C0-BF1D38BA11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C35C75-9135-44B2-B895-FB99EB8553CD}"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E4875-A59A-4D47-B4C0-BF1D38BA11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C35C75-9135-44B2-B895-FB99EB8553CD}"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E4875-A59A-4D47-B4C0-BF1D38BA11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C35C75-9135-44B2-B895-FB99EB8553CD}"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E4875-A59A-4D47-B4C0-BF1D38BA11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C35C75-9135-44B2-B895-FB99EB8553CD}"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E4875-A59A-4D47-B4C0-BF1D38BA11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C35C75-9135-44B2-B895-FB99EB8553CD}"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E4875-A59A-4D47-B4C0-BF1D38BA11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C35C75-9135-44B2-B895-FB99EB8553CD}" type="datetimeFigureOut">
              <a:rPr lang="en-US" smtClean="0"/>
              <a:pPr/>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DE4875-A59A-4D47-B4C0-BF1D38BA11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C35C75-9135-44B2-B895-FB99EB8553CD}" type="datetimeFigureOut">
              <a:rPr lang="en-US" smtClean="0"/>
              <a:pPr/>
              <a:t>9/23/2020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DE4875-A59A-4D47-B4C0-BF1D38BA11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C35C75-9135-44B2-B895-FB99EB8553CD}" type="datetimeFigureOut">
              <a:rPr lang="en-US" smtClean="0"/>
              <a:pPr/>
              <a:t>9/23/2020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DE4875-A59A-4D47-B4C0-BF1D38BA11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C35C75-9135-44B2-B895-FB99EB8553CD}"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E4875-A59A-4D47-B4C0-BF1D38BA11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C35C75-9135-44B2-B895-FB99EB8553CD}"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E4875-A59A-4D47-B4C0-BF1D38BA11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C35C75-9135-44B2-B895-FB99EB8553CD}" type="datetimeFigureOut">
              <a:rPr lang="en-US" smtClean="0"/>
              <a:pPr/>
              <a:t>9/23/2020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DE4875-A59A-4D47-B4C0-BF1D38BA11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2743200"/>
            <a:ext cx="8229600" cy="1143000"/>
          </a:xfrm>
        </p:spPr>
        <p:txBody>
          <a:bodyPr/>
          <a:lstStyle/>
          <a:p>
            <a:r>
              <a:rPr lang="en-US" sz="3200"/>
              <a:t>METHODS OF MEASURING PROCESS</a:t>
            </a:r>
            <a:br>
              <a:rPr lang="en-US" sz="3200"/>
            </a:br>
            <a:r>
              <a:rPr lang="en-US" sz="3200"/>
              <a:t>VARIABLES AND THEIR CONTROL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5" name="Rectangle 5"/>
          <p:cNvSpPr>
            <a:spLocks noGrp="1" noChangeArrowheads="1"/>
          </p:cNvSpPr>
          <p:nvPr>
            <p:ph type="body" idx="1"/>
          </p:nvPr>
        </p:nvSpPr>
        <p:spPr>
          <a:xfrm>
            <a:off x="457200" y="152400"/>
            <a:ext cx="8229600" cy="6019800"/>
          </a:xfrm>
          <a:noFill/>
          <a:ln/>
        </p:spPr>
        <p:txBody>
          <a:bodyPr/>
          <a:lstStyle/>
          <a:p>
            <a:pPr>
              <a:lnSpc>
                <a:spcPct val="80000"/>
              </a:lnSpc>
              <a:buFontTx/>
              <a:buNone/>
            </a:pPr>
            <a:endParaRPr lang="en-US" sz="2400"/>
          </a:p>
          <a:p>
            <a:pPr>
              <a:lnSpc>
                <a:spcPct val="80000"/>
              </a:lnSpc>
            </a:pPr>
            <a:r>
              <a:rPr lang="en-US" sz="2400"/>
              <a:t>A foam sensing and control unit is shown in Fig. 3.</a:t>
            </a:r>
          </a:p>
          <a:p>
            <a:pPr>
              <a:lnSpc>
                <a:spcPct val="80000"/>
              </a:lnSpc>
              <a:buFontTx/>
              <a:buNone/>
            </a:pPr>
            <a:r>
              <a:rPr lang="en-US" sz="2400"/>
              <a:t> </a:t>
            </a:r>
          </a:p>
          <a:p>
            <a:pPr>
              <a:lnSpc>
                <a:spcPct val="80000"/>
              </a:lnSpc>
            </a:pPr>
            <a:r>
              <a:rPr lang="en-US" sz="2400"/>
              <a:t>A probe is inserted through the top plate of the fermenter.</a:t>
            </a:r>
          </a:p>
          <a:p>
            <a:pPr>
              <a:lnSpc>
                <a:spcPct val="80000"/>
              </a:lnSpc>
            </a:pPr>
            <a:endParaRPr lang="en-US" sz="2400"/>
          </a:p>
          <a:p>
            <a:pPr>
              <a:lnSpc>
                <a:spcPct val="80000"/>
              </a:lnSpc>
            </a:pPr>
            <a:r>
              <a:rPr lang="en-US" sz="2400"/>
              <a:t>Normally the probe is a stainless-steel rod, which is insulated except at the tip, and set at a defined level above the broth surface. </a:t>
            </a:r>
          </a:p>
          <a:p>
            <a:pPr>
              <a:lnSpc>
                <a:spcPct val="80000"/>
              </a:lnSpc>
            </a:pPr>
            <a:endParaRPr lang="en-US" sz="2400"/>
          </a:p>
          <a:p>
            <a:pPr>
              <a:lnSpc>
                <a:spcPct val="80000"/>
              </a:lnSpc>
            </a:pPr>
            <a:r>
              <a:rPr lang="en-US" sz="2400"/>
              <a:t>When the foam rises and touches the probe tip, a current is passed through the circuit of the probe, with the foam acting as an electrolyte and the vessel acting as an earth. </a:t>
            </a:r>
          </a:p>
          <a:p>
            <a:pPr>
              <a:lnSpc>
                <a:spcPct val="80000"/>
              </a:lnSpc>
            </a:pPr>
            <a:endParaRPr lang="en-US" sz="2400"/>
          </a:p>
          <a:p>
            <a:pPr>
              <a:lnSpc>
                <a:spcPct val="80000"/>
              </a:lnSpc>
            </a:pPr>
            <a:r>
              <a:rPr lang="en-US" sz="2400"/>
              <a:t>The current actuates a pump or valve and antifoam is released into the fermenter for a few seconds which result into breaking and reduction of foam formation.</a:t>
            </a:r>
          </a:p>
          <a:p>
            <a:pPr>
              <a:lnSpc>
                <a:spcPct val="80000"/>
              </a:lnSpc>
            </a:pPr>
            <a:endParaRPr 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p:cNvPicPr>
            <a:picLocks noGrp="1" noChangeAspect="1" noChangeArrowheads="1"/>
          </p:cNvPicPr>
          <p:nvPr>
            <p:ph idx="1"/>
          </p:nvPr>
        </p:nvPicPr>
        <p:blipFill>
          <a:blip r:embed="rId3" cstate="print"/>
          <a:srcRect/>
          <a:stretch>
            <a:fillRect/>
          </a:stretch>
        </p:blipFill>
        <p:spPr>
          <a:xfrm>
            <a:off x="1524000" y="533400"/>
            <a:ext cx="5562600" cy="3978275"/>
          </a:xfrm>
          <a:noFill/>
          <a:ln/>
        </p:spPr>
      </p:pic>
      <p:sp>
        <p:nvSpPr>
          <p:cNvPr id="12295" name="Rectangle 7"/>
          <p:cNvSpPr>
            <a:spLocks noChangeArrowheads="1"/>
          </p:cNvSpPr>
          <p:nvPr/>
        </p:nvSpPr>
        <p:spPr bwMode="auto">
          <a:xfrm>
            <a:off x="2286000" y="4953000"/>
            <a:ext cx="3816350" cy="366713"/>
          </a:xfrm>
          <a:prstGeom prst="rect">
            <a:avLst/>
          </a:prstGeom>
          <a:noFill/>
          <a:ln w="9525">
            <a:noFill/>
            <a:miter lim="800000"/>
            <a:headEnd/>
            <a:tailEnd/>
          </a:ln>
          <a:effectLst/>
        </p:spPr>
        <p:txBody>
          <a:bodyPr wrap="none">
            <a:spAutoFit/>
          </a:bodyPr>
          <a:lstStyle/>
          <a:p>
            <a:r>
              <a:rPr lang="en-US"/>
              <a:t>FIG. Foam sensing and control unit.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body" idx="4294967295"/>
          </p:nvPr>
        </p:nvSpPr>
        <p:spPr>
          <a:xfrm>
            <a:off x="0" y="4016375"/>
            <a:ext cx="8535988" cy="2593975"/>
          </a:xfrm>
        </p:spPr>
        <p:txBody>
          <a:bodyPr/>
          <a:lstStyle/>
          <a:p>
            <a:pPr>
              <a:buFont typeface="Wingdings" pitchFamily="2" charset="2"/>
              <a:buChar char="Ø"/>
            </a:pPr>
            <a:r>
              <a:rPr lang="en-US" sz="2400"/>
              <a:t>Antifoams are surface active agents, reducing the surface tension in the foams and destabilizing protein films by </a:t>
            </a:r>
          </a:p>
          <a:p>
            <a:pPr lvl="1"/>
            <a:r>
              <a:rPr lang="en-US" sz="2000"/>
              <a:t>(a) hydrophobic bridges between two surfaces,</a:t>
            </a:r>
          </a:p>
          <a:p>
            <a:pPr lvl="1"/>
            <a:r>
              <a:rPr lang="en-US" sz="2000"/>
              <a:t>(b) displacement of the absorbed protein, and</a:t>
            </a:r>
          </a:p>
          <a:p>
            <a:pPr lvl="1"/>
            <a:r>
              <a:rPr lang="en-US" sz="2000"/>
              <a:t>(c) rapid spreading on the surface of the film (Van't Riet and Van Sonsbeck, 1992).</a:t>
            </a:r>
          </a:p>
        </p:txBody>
      </p:sp>
      <p:sp>
        <p:nvSpPr>
          <p:cNvPr id="96259" name="Rectangle 3"/>
          <p:cNvSpPr>
            <a:spLocks noChangeArrowheads="1"/>
          </p:cNvSpPr>
          <p:nvPr/>
        </p:nvSpPr>
        <p:spPr bwMode="auto">
          <a:xfrm>
            <a:off x="131763" y="152400"/>
            <a:ext cx="8818562" cy="3743325"/>
          </a:xfrm>
          <a:prstGeom prst="rect">
            <a:avLst/>
          </a:prstGeom>
          <a:noFill/>
          <a:ln w="12700" cap="sq">
            <a:noFill/>
            <a:miter lim="800000"/>
            <a:headEnd type="none" w="sm" len="sm"/>
            <a:tailEnd type="none" w="sm" len="sm"/>
          </a:ln>
          <a:effectLst/>
        </p:spPr>
        <p:txBody>
          <a:bodyPr>
            <a:spAutoFit/>
          </a:bodyPr>
          <a:lstStyle/>
          <a:p>
            <a:r>
              <a:rPr lang="en-US" sz="2400">
                <a:solidFill>
                  <a:schemeClr val="tx2"/>
                </a:solidFill>
                <a:latin typeface="Times New Roman" pitchFamily="18" charset="0"/>
                <a:ea typeface="新細明體" charset="-120"/>
              </a:rPr>
              <a:t>				</a:t>
            </a:r>
            <a:r>
              <a:rPr lang="en-US" sz="2400" b="1">
                <a:solidFill>
                  <a:schemeClr val="tx2"/>
                </a:solidFill>
                <a:latin typeface="Times New Roman" pitchFamily="18" charset="0"/>
                <a:ea typeface="新細明體" charset="-120"/>
              </a:rPr>
              <a:t>ANTIFOAMS</a:t>
            </a:r>
            <a:endParaRPr lang="en-US" sz="2400" b="1">
              <a:latin typeface="Times New Roman" pitchFamily="18" charset="0"/>
              <a:ea typeface="新細明體" charset="-120"/>
            </a:endParaRPr>
          </a:p>
          <a:p>
            <a:pPr>
              <a:buFont typeface="Wingdings" pitchFamily="2" charset="2"/>
              <a:buChar char="Ø"/>
            </a:pPr>
            <a:r>
              <a:rPr lang="en-US" sz="2400">
                <a:latin typeface="Times New Roman" pitchFamily="18" charset="0"/>
                <a:ea typeface="新細明體" charset="-120"/>
              </a:rPr>
              <a:t>Foaming is a problem in most of the microbiological processes, due to a component in the medium or some factor produced by the micro-organism.</a:t>
            </a:r>
          </a:p>
          <a:p>
            <a:pPr>
              <a:buFont typeface="Wingdings" pitchFamily="2" charset="2"/>
              <a:buChar char="Ø"/>
            </a:pPr>
            <a:r>
              <a:rPr lang="en-US" sz="2400">
                <a:latin typeface="Times New Roman" pitchFamily="18" charset="0"/>
                <a:ea typeface="新細明體" charset="-120"/>
              </a:rPr>
              <a:t>The most common cause of foaming is due to proteins in the medium, such as corn-steep liquor, Pharmamedia, meal, soybean meal, yeast extract or meat extract (Schugerl, 1985).</a:t>
            </a:r>
          </a:p>
          <a:p>
            <a:pPr>
              <a:buFont typeface="Wingdings" pitchFamily="2" charset="2"/>
              <a:buChar char="Ø"/>
            </a:pPr>
            <a:r>
              <a:rPr lang="en-US" sz="2400">
                <a:latin typeface="Times New Roman" pitchFamily="18" charset="0"/>
                <a:ea typeface="新細明體" charset="-120"/>
              </a:rPr>
              <a:t>The foaming can cause removal of cells from the medium which will lead to autolysis and the further release of microbial cell proteins will probably increase the stability of the foam.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557213" y="387350"/>
            <a:ext cx="7900987" cy="1898650"/>
          </a:xfrm>
        </p:spPr>
        <p:txBody>
          <a:bodyPr/>
          <a:lstStyle/>
          <a:p>
            <a:pPr algn="l"/>
            <a:r>
              <a:rPr lang="en-US" sz="2400"/>
              <a:t>The following compounds are used as antifoam and meet most of these properties have been found to be most suitable in different fermentation processes (Solomons, 1969;Ghildyal </a:t>
            </a:r>
            <a:r>
              <a:rPr lang="en-US" sz="2400" i="1"/>
              <a:t>et al., 1988):</a:t>
            </a:r>
          </a:p>
        </p:txBody>
      </p:sp>
      <p:sp>
        <p:nvSpPr>
          <p:cNvPr id="95235" name="Rectangle 3"/>
          <p:cNvSpPr>
            <a:spLocks noGrp="1" noChangeArrowheads="1"/>
          </p:cNvSpPr>
          <p:nvPr>
            <p:ph type="body" idx="1"/>
          </p:nvPr>
        </p:nvSpPr>
        <p:spPr>
          <a:xfrm>
            <a:off x="533400" y="2332038"/>
            <a:ext cx="8229600" cy="4297362"/>
          </a:xfrm>
        </p:spPr>
        <p:txBody>
          <a:bodyPr/>
          <a:lstStyle/>
          <a:p>
            <a:pPr marL="609600" indent="-609600">
              <a:lnSpc>
                <a:spcPct val="80000"/>
              </a:lnSpc>
              <a:buFontTx/>
              <a:buAutoNum type="arabicPeriod"/>
            </a:pPr>
            <a:r>
              <a:rPr lang="en-US" sz="2000"/>
              <a:t>Alcohols; stearyl and octyl decanol.</a:t>
            </a:r>
          </a:p>
          <a:p>
            <a:pPr marL="609600" indent="-609600">
              <a:lnSpc>
                <a:spcPct val="80000"/>
              </a:lnSpc>
              <a:buFontTx/>
              <a:buAutoNum type="arabicPeriod"/>
            </a:pPr>
            <a:endParaRPr lang="en-US" sz="2000"/>
          </a:p>
          <a:p>
            <a:pPr marL="609600" indent="-609600">
              <a:lnSpc>
                <a:spcPct val="80000"/>
              </a:lnSpc>
              <a:buFontTx/>
              <a:buNone/>
            </a:pPr>
            <a:r>
              <a:rPr lang="en-US" sz="2000"/>
              <a:t>2. Esters.</a:t>
            </a:r>
          </a:p>
          <a:p>
            <a:pPr marL="609600" indent="-609600">
              <a:lnSpc>
                <a:spcPct val="80000"/>
              </a:lnSpc>
              <a:buFontTx/>
              <a:buNone/>
            </a:pPr>
            <a:endParaRPr lang="en-US" sz="2000"/>
          </a:p>
          <a:p>
            <a:pPr marL="609600" indent="-609600">
              <a:lnSpc>
                <a:spcPct val="80000"/>
              </a:lnSpc>
              <a:buFontTx/>
              <a:buNone/>
            </a:pPr>
            <a:r>
              <a:rPr lang="en-US" sz="2000"/>
              <a:t>3. Fatty acids and derivatives, particularly glycerides, which include cottonseed oil, linseed oil, say-bean oil, olive oil, castor oil, sunflower oil, rapeseed oil and cod liver oil.</a:t>
            </a:r>
          </a:p>
          <a:p>
            <a:pPr marL="609600" indent="-609600">
              <a:lnSpc>
                <a:spcPct val="80000"/>
              </a:lnSpc>
              <a:buFontTx/>
              <a:buNone/>
            </a:pPr>
            <a:endParaRPr lang="en-US" sz="2000"/>
          </a:p>
          <a:p>
            <a:pPr marL="609600" indent="-609600">
              <a:lnSpc>
                <a:spcPct val="80000"/>
              </a:lnSpc>
              <a:buFontTx/>
              <a:buNone/>
            </a:pPr>
            <a:r>
              <a:rPr lang="en-US" sz="2000"/>
              <a:t>4. Silicones.</a:t>
            </a:r>
          </a:p>
          <a:p>
            <a:pPr marL="609600" indent="-609600">
              <a:lnSpc>
                <a:spcPct val="80000"/>
              </a:lnSpc>
              <a:buFontTx/>
              <a:buNone/>
            </a:pPr>
            <a:endParaRPr lang="en-US" sz="2000"/>
          </a:p>
          <a:p>
            <a:pPr marL="609600" indent="-609600">
              <a:lnSpc>
                <a:spcPct val="80000"/>
              </a:lnSpc>
              <a:buFontTx/>
              <a:buNone/>
            </a:pPr>
            <a:r>
              <a:rPr lang="en-US" sz="2000"/>
              <a:t>5. Sulphonates.</a:t>
            </a:r>
          </a:p>
          <a:p>
            <a:pPr marL="609600" indent="-609600">
              <a:lnSpc>
                <a:spcPct val="80000"/>
              </a:lnSpc>
              <a:buFontTx/>
              <a:buNone/>
            </a:pPr>
            <a:endParaRPr lang="en-US" sz="2000"/>
          </a:p>
          <a:p>
            <a:pPr marL="609600" indent="-609600">
              <a:lnSpc>
                <a:spcPct val="80000"/>
              </a:lnSpc>
              <a:buFontTx/>
              <a:buNone/>
            </a:pPr>
            <a:r>
              <a:rPr lang="en-US" sz="2000"/>
              <a:t>6. Miscellaneous; Alkaterge C, oxazaline, poly-propylene glycol.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0"/>
            <a:ext cx="8229600" cy="914400"/>
          </a:xfrm>
        </p:spPr>
        <p:txBody>
          <a:bodyPr>
            <a:normAutofit fontScale="90000"/>
          </a:bodyPr>
          <a:lstStyle/>
          <a:p>
            <a:r>
              <a:rPr lang="en-US" sz="4000" dirty="0"/>
              <a:t>An ideal antifoam should have the following properties:</a:t>
            </a:r>
          </a:p>
        </p:txBody>
      </p:sp>
      <p:sp>
        <p:nvSpPr>
          <p:cNvPr id="94211" name="Rectangle 3"/>
          <p:cNvSpPr>
            <a:spLocks noGrp="1" noChangeArrowheads="1"/>
          </p:cNvSpPr>
          <p:nvPr>
            <p:ph type="body" idx="1"/>
          </p:nvPr>
        </p:nvSpPr>
        <p:spPr>
          <a:xfrm>
            <a:off x="544513" y="990600"/>
            <a:ext cx="8267700" cy="5715000"/>
          </a:xfrm>
        </p:spPr>
        <p:txBody>
          <a:bodyPr>
            <a:noAutofit/>
          </a:bodyPr>
          <a:lstStyle/>
          <a:p>
            <a:pPr algn="just">
              <a:lnSpc>
                <a:spcPct val="80000"/>
              </a:lnSpc>
              <a:buFontTx/>
              <a:buNone/>
            </a:pPr>
            <a:r>
              <a:rPr lang="en-US" sz="1800" dirty="0"/>
              <a:t>1.Should disperse readily and have fast action on an existing foam.</a:t>
            </a:r>
          </a:p>
          <a:p>
            <a:pPr algn="just">
              <a:lnSpc>
                <a:spcPct val="80000"/>
              </a:lnSpc>
              <a:buFontTx/>
              <a:buNone/>
            </a:pPr>
            <a:endParaRPr lang="en-US" sz="1800" dirty="0"/>
          </a:p>
          <a:p>
            <a:pPr algn="just">
              <a:lnSpc>
                <a:spcPct val="80000"/>
              </a:lnSpc>
              <a:buFontTx/>
              <a:buNone/>
            </a:pPr>
            <a:r>
              <a:rPr lang="en-US" sz="1800" dirty="0"/>
              <a:t>2. Should be active at low concentrations.</a:t>
            </a:r>
          </a:p>
          <a:p>
            <a:pPr algn="just">
              <a:lnSpc>
                <a:spcPct val="80000"/>
              </a:lnSpc>
              <a:buFontTx/>
              <a:buNone/>
            </a:pPr>
            <a:endParaRPr lang="en-US" sz="1800" dirty="0"/>
          </a:p>
          <a:p>
            <a:pPr algn="just">
              <a:lnSpc>
                <a:spcPct val="80000"/>
              </a:lnSpc>
              <a:buFontTx/>
              <a:buNone/>
            </a:pPr>
            <a:r>
              <a:rPr lang="en-US" sz="1800" dirty="0"/>
              <a:t>3. Should be long acting in preventing new foam formation.</a:t>
            </a:r>
          </a:p>
          <a:p>
            <a:pPr algn="just">
              <a:lnSpc>
                <a:spcPct val="80000"/>
              </a:lnSpc>
              <a:buFontTx/>
              <a:buNone/>
            </a:pPr>
            <a:endParaRPr lang="en-US" sz="1800" dirty="0"/>
          </a:p>
          <a:p>
            <a:pPr algn="just">
              <a:lnSpc>
                <a:spcPct val="80000"/>
              </a:lnSpc>
              <a:buFontTx/>
              <a:buNone/>
            </a:pPr>
            <a:r>
              <a:rPr lang="en-US" sz="1800" dirty="0"/>
              <a:t>4. Should not be metabolized by the microorganism.</a:t>
            </a:r>
          </a:p>
          <a:p>
            <a:pPr algn="just">
              <a:lnSpc>
                <a:spcPct val="80000"/>
              </a:lnSpc>
              <a:buFontTx/>
              <a:buNone/>
            </a:pPr>
            <a:endParaRPr lang="en-US" sz="1800" dirty="0"/>
          </a:p>
          <a:p>
            <a:pPr algn="just">
              <a:lnSpc>
                <a:spcPct val="80000"/>
              </a:lnSpc>
              <a:buFontTx/>
              <a:buNone/>
            </a:pPr>
            <a:r>
              <a:rPr lang="en-US" sz="1800" dirty="0"/>
              <a:t>5. Should be non-toxic to the micro-organism.</a:t>
            </a:r>
          </a:p>
          <a:p>
            <a:pPr algn="just">
              <a:lnSpc>
                <a:spcPct val="80000"/>
              </a:lnSpc>
              <a:buFontTx/>
              <a:buNone/>
            </a:pPr>
            <a:endParaRPr lang="en-US" sz="1800" dirty="0"/>
          </a:p>
          <a:p>
            <a:pPr algn="just">
              <a:lnSpc>
                <a:spcPct val="80000"/>
              </a:lnSpc>
              <a:buFontTx/>
              <a:buNone/>
            </a:pPr>
            <a:r>
              <a:rPr lang="en-US" sz="1800" dirty="0"/>
              <a:t>6. Should be non-toxic to humans and animals.</a:t>
            </a:r>
          </a:p>
          <a:p>
            <a:pPr algn="just">
              <a:lnSpc>
                <a:spcPct val="80000"/>
              </a:lnSpc>
              <a:buFontTx/>
              <a:buNone/>
            </a:pPr>
            <a:endParaRPr lang="en-US" sz="1800" dirty="0"/>
          </a:p>
          <a:p>
            <a:pPr algn="just">
              <a:lnSpc>
                <a:spcPct val="80000"/>
              </a:lnSpc>
              <a:buFontTx/>
              <a:buNone/>
            </a:pPr>
            <a:r>
              <a:rPr lang="en-US" sz="1800" dirty="0"/>
              <a:t>7. Should not cause any problems in the extraction and purification of the product.</a:t>
            </a:r>
          </a:p>
          <a:p>
            <a:pPr algn="just">
              <a:lnSpc>
                <a:spcPct val="80000"/>
              </a:lnSpc>
              <a:buFontTx/>
              <a:buNone/>
            </a:pPr>
            <a:endParaRPr lang="en-US" sz="1800" dirty="0"/>
          </a:p>
          <a:p>
            <a:pPr algn="just">
              <a:lnSpc>
                <a:spcPct val="80000"/>
              </a:lnSpc>
              <a:buFontTx/>
              <a:buNone/>
            </a:pPr>
            <a:r>
              <a:rPr lang="en-US" sz="1800" dirty="0"/>
              <a:t>8. Should not cause any handling hazards.</a:t>
            </a:r>
          </a:p>
          <a:p>
            <a:pPr algn="just">
              <a:lnSpc>
                <a:spcPct val="80000"/>
              </a:lnSpc>
              <a:buFontTx/>
              <a:buNone/>
            </a:pPr>
            <a:endParaRPr lang="en-US" sz="1800" dirty="0"/>
          </a:p>
          <a:p>
            <a:pPr algn="just">
              <a:lnSpc>
                <a:spcPct val="80000"/>
              </a:lnSpc>
              <a:buFontTx/>
              <a:buNone/>
            </a:pPr>
            <a:r>
              <a:rPr lang="en-US" sz="1800" dirty="0"/>
              <a:t>9. Should be cheap.</a:t>
            </a:r>
          </a:p>
          <a:p>
            <a:pPr algn="just">
              <a:lnSpc>
                <a:spcPct val="80000"/>
              </a:lnSpc>
              <a:buFontTx/>
              <a:buNone/>
            </a:pPr>
            <a:endParaRPr lang="en-US" sz="1800" dirty="0"/>
          </a:p>
          <a:p>
            <a:pPr algn="just">
              <a:lnSpc>
                <a:spcPct val="80000"/>
              </a:lnSpc>
              <a:buFontTx/>
              <a:buNone/>
            </a:pPr>
            <a:r>
              <a:rPr lang="en-US" sz="1800" dirty="0"/>
              <a:t>10. Should have no effect on oxygen transfer.</a:t>
            </a:r>
          </a:p>
          <a:p>
            <a:pPr algn="just">
              <a:lnSpc>
                <a:spcPct val="80000"/>
              </a:lnSpc>
              <a:buFontTx/>
              <a:buNone/>
            </a:pPr>
            <a:endParaRPr lang="en-US" sz="1800" dirty="0"/>
          </a:p>
          <a:p>
            <a:pPr algn="just">
              <a:lnSpc>
                <a:spcPct val="80000"/>
              </a:lnSpc>
              <a:buFontTx/>
              <a:buNone/>
            </a:pPr>
            <a:r>
              <a:rPr lang="en-US" sz="1800" dirty="0"/>
              <a:t>11. Should be heat </a:t>
            </a:r>
            <a:r>
              <a:rPr lang="en-US" sz="1800" dirty="0" err="1"/>
              <a:t>sterilizable</a:t>
            </a:r>
            <a:r>
              <a:rPr lang="en-US" sz="1800" dirty="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body" idx="1"/>
          </p:nvPr>
        </p:nvSpPr>
        <p:spPr>
          <a:xfrm>
            <a:off x="381000" y="1295400"/>
            <a:ext cx="8229600" cy="5410200"/>
          </a:xfrm>
          <a:noFill/>
          <a:ln/>
        </p:spPr>
        <p:txBody>
          <a:bodyPr>
            <a:normAutofit lnSpcReduction="10000"/>
          </a:bodyPr>
          <a:lstStyle/>
          <a:p>
            <a:pPr>
              <a:lnSpc>
                <a:spcPct val="80000"/>
              </a:lnSpc>
            </a:pPr>
            <a:r>
              <a:rPr lang="en-US" sz="1600" dirty="0"/>
              <a:t>Measurement</a:t>
            </a:r>
          </a:p>
          <a:p>
            <a:pPr lvl="1">
              <a:lnSpc>
                <a:spcPct val="80000"/>
              </a:lnSpc>
            </a:pPr>
            <a:r>
              <a:rPr lang="en-US" sz="1600" dirty="0"/>
              <a:t>In most aerobic fermentations it is essential to ensure that the dissolved oxygen concentration does not fall below a specified minimal level.</a:t>
            </a:r>
          </a:p>
          <a:p>
            <a:pPr>
              <a:lnSpc>
                <a:spcPct val="80000"/>
              </a:lnSpc>
            </a:pPr>
            <a:endParaRPr lang="en-US" sz="1800" dirty="0"/>
          </a:p>
          <a:p>
            <a:pPr lvl="1">
              <a:lnSpc>
                <a:spcPct val="80000"/>
              </a:lnSpc>
            </a:pPr>
            <a:r>
              <a:rPr lang="en-US" sz="1600" dirty="0"/>
              <a:t>Monitored by </a:t>
            </a:r>
            <a:r>
              <a:rPr lang="en-US" sz="1600" dirty="0" err="1"/>
              <a:t>sterilizable</a:t>
            </a:r>
            <a:r>
              <a:rPr lang="en-US" sz="1600" dirty="0"/>
              <a:t> oxygen electrodes.</a:t>
            </a:r>
          </a:p>
          <a:p>
            <a:pPr>
              <a:lnSpc>
                <a:spcPct val="80000"/>
              </a:lnSpc>
            </a:pPr>
            <a:endParaRPr lang="en-US" sz="1800" dirty="0"/>
          </a:p>
          <a:p>
            <a:pPr lvl="1">
              <a:lnSpc>
                <a:spcPct val="80000"/>
              </a:lnSpc>
            </a:pPr>
            <a:r>
              <a:rPr lang="en-US" sz="1600" dirty="0"/>
              <a:t>These electrodes measure the partial pressure of the dissolved oxygen and not the dissolved oxygen concentration. </a:t>
            </a:r>
          </a:p>
          <a:p>
            <a:pPr lvl="1">
              <a:lnSpc>
                <a:spcPct val="80000"/>
              </a:lnSpc>
            </a:pPr>
            <a:r>
              <a:rPr lang="en-US" sz="1600" dirty="0"/>
              <a:t>Therefore at equilibrium, the probe signal of an electrode will be determined by:</a:t>
            </a:r>
          </a:p>
          <a:p>
            <a:pPr lvl="1">
              <a:lnSpc>
                <a:spcPct val="80000"/>
              </a:lnSpc>
            </a:pPr>
            <a:endParaRPr lang="en-US" sz="1600" dirty="0"/>
          </a:p>
          <a:p>
            <a:pPr lvl="1">
              <a:lnSpc>
                <a:spcPct val="80000"/>
              </a:lnSpc>
              <a:buFontTx/>
              <a:buNone/>
            </a:pPr>
            <a:r>
              <a:rPr lang="en-US" sz="1600" dirty="0"/>
              <a:t> 			          P(O</a:t>
            </a:r>
            <a:r>
              <a:rPr lang="en-US" sz="1600" baseline="-25000" dirty="0"/>
              <a:t>2</a:t>
            </a:r>
            <a:r>
              <a:rPr lang="en-US" sz="1600" dirty="0"/>
              <a:t>) = C(O</a:t>
            </a:r>
            <a:r>
              <a:rPr lang="en-US" sz="1600" baseline="-25000" dirty="0"/>
              <a:t>2</a:t>
            </a:r>
            <a:r>
              <a:rPr lang="en-US" sz="1600" dirty="0"/>
              <a:t>) x P</a:t>
            </a:r>
            <a:r>
              <a:rPr lang="en-US" sz="1600" baseline="-25000" dirty="0"/>
              <a:t>T</a:t>
            </a:r>
            <a:endParaRPr lang="en-US" sz="1400" baseline="-25000" dirty="0"/>
          </a:p>
          <a:p>
            <a:pPr lvl="1">
              <a:lnSpc>
                <a:spcPct val="80000"/>
              </a:lnSpc>
              <a:buFontTx/>
              <a:buNone/>
            </a:pPr>
            <a:endParaRPr lang="en-US" sz="1400" baseline="-25000" dirty="0"/>
          </a:p>
          <a:p>
            <a:pPr>
              <a:lnSpc>
                <a:spcPct val="80000"/>
              </a:lnSpc>
              <a:buFontTx/>
              <a:buNone/>
            </a:pPr>
            <a:r>
              <a:rPr lang="en-US" sz="1600" dirty="0"/>
              <a:t>where </a:t>
            </a:r>
          </a:p>
          <a:p>
            <a:pPr>
              <a:lnSpc>
                <a:spcPct val="80000"/>
              </a:lnSpc>
            </a:pPr>
            <a:r>
              <a:rPr lang="en-US" sz="1600" dirty="0"/>
              <a:t>P(O</a:t>
            </a:r>
            <a:r>
              <a:rPr lang="en-US" sz="1600" baseline="-25000" dirty="0"/>
              <a:t>2</a:t>
            </a:r>
            <a:r>
              <a:rPr lang="en-US" sz="1600" dirty="0"/>
              <a:t>) is the partial pressure of dissolved oxygen sensed by the probe,</a:t>
            </a:r>
          </a:p>
          <a:p>
            <a:pPr>
              <a:lnSpc>
                <a:spcPct val="80000"/>
              </a:lnSpc>
            </a:pPr>
            <a:endParaRPr lang="en-US" sz="1600" dirty="0"/>
          </a:p>
          <a:p>
            <a:pPr>
              <a:lnSpc>
                <a:spcPct val="80000"/>
              </a:lnSpc>
            </a:pPr>
            <a:r>
              <a:rPr lang="en-US" sz="1600" dirty="0"/>
              <a:t>C(O</a:t>
            </a:r>
            <a:r>
              <a:rPr lang="en-US" sz="1600" baseline="-25000" dirty="0"/>
              <a:t>2</a:t>
            </a:r>
            <a:r>
              <a:rPr lang="en-US" sz="1600" dirty="0"/>
              <a:t>)</a:t>
            </a:r>
            <a:r>
              <a:rPr lang="en-US" sz="1600" i="1" dirty="0"/>
              <a:t> </a:t>
            </a:r>
            <a:r>
              <a:rPr lang="en-US" sz="1600" dirty="0"/>
              <a:t>is the volume or mole fraction of oxygen in the gas phase,</a:t>
            </a:r>
          </a:p>
          <a:p>
            <a:pPr>
              <a:lnSpc>
                <a:spcPct val="80000"/>
              </a:lnSpc>
            </a:pPr>
            <a:endParaRPr lang="en-US" sz="1600" dirty="0"/>
          </a:p>
          <a:p>
            <a:pPr>
              <a:lnSpc>
                <a:spcPct val="80000"/>
              </a:lnSpc>
            </a:pPr>
            <a:r>
              <a:rPr lang="en-US" sz="1600" dirty="0"/>
              <a:t>P</a:t>
            </a:r>
            <a:r>
              <a:rPr lang="en-US" sz="1600" baseline="-25000" dirty="0"/>
              <a:t>T</a:t>
            </a:r>
            <a:r>
              <a:rPr lang="en-US" sz="1600" dirty="0"/>
              <a:t> is the total pressure.</a:t>
            </a:r>
          </a:p>
          <a:p>
            <a:pPr>
              <a:lnSpc>
                <a:spcPct val="80000"/>
              </a:lnSpc>
            </a:pPr>
            <a:endParaRPr lang="en-US" sz="1600" dirty="0"/>
          </a:p>
          <a:p>
            <a:pPr>
              <a:lnSpc>
                <a:spcPct val="80000"/>
              </a:lnSpc>
            </a:pPr>
            <a:r>
              <a:rPr lang="en-US" sz="1600" dirty="0"/>
              <a:t>The actual reading is normally expressed as percentage saturation with air at atmospheric pressure, </a:t>
            </a:r>
          </a:p>
          <a:p>
            <a:pPr>
              <a:lnSpc>
                <a:spcPct val="80000"/>
              </a:lnSpc>
            </a:pPr>
            <a:endParaRPr lang="en-US" sz="1600" dirty="0"/>
          </a:p>
          <a:p>
            <a:pPr>
              <a:lnSpc>
                <a:spcPct val="80000"/>
              </a:lnSpc>
            </a:pPr>
            <a:r>
              <a:rPr lang="en-US" sz="1600" dirty="0"/>
              <a:t>100% dissolved oxygen means a partial pressure of approximately 160 mmHg.</a:t>
            </a:r>
          </a:p>
          <a:p>
            <a:pPr>
              <a:lnSpc>
                <a:spcPct val="80000"/>
              </a:lnSpc>
            </a:pPr>
            <a:endParaRPr lang="en-US" sz="1600" dirty="0"/>
          </a:p>
        </p:txBody>
      </p:sp>
      <p:sp>
        <p:nvSpPr>
          <p:cNvPr id="84998" name="Rectangle 6"/>
          <p:cNvSpPr>
            <a:spLocks noChangeArrowheads="1"/>
          </p:cNvSpPr>
          <p:nvPr/>
        </p:nvSpPr>
        <p:spPr bwMode="auto">
          <a:xfrm>
            <a:off x="838200" y="228600"/>
            <a:ext cx="6858000" cy="1066800"/>
          </a:xfrm>
          <a:prstGeom prst="rect">
            <a:avLst/>
          </a:prstGeom>
          <a:noFill/>
          <a:ln w="9525">
            <a:noFill/>
            <a:miter lim="800000"/>
            <a:headEnd/>
            <a:tailEnd/>
          </a:ln>
          <a:effectLst/>
        </p:spPr>
        <p:txBody>
          <a:bodyPr>
            <a:spAutoFit/>
          </a:bodyPr>
          <a:lstStyle/>
          <a:p>
            <a:pPr algn="ctr"/>
            <a:r>
              <a:rPr lang="en-US" sz="3200" b="1"/>
              <a:t>Measurement and control of dissolved oxygen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57200" y="274638"/>
            <a:ext cx="8229600" cy="715962"/>
          </a:xfrm>
        </p:spPr>
        <p:txBody>
          <a:bodyPr>
            <a:normAutofit fontScale="90000"/>
          </a:bodyPr>
          <a:lstStyle/>
          <a:p>
            <a:r>
              <a:rPr lang="en-US" dirty="0"/>
              <a:t>Agitator and Shaft Power </a:t>
            </a:r>
          </a:p>
        </p:txBody>
      </p:sp>
      <p:sp>
        <p:nvSpPr>
          <p:cNvPr id="77828" name="Rectangle 4"/>
          <p:cNvSpPr>
            <a:spLocks noGrp="1" noChangeArrowheads="1"/>
          </p:cNvSpPr>
          <p:nvPr>
            <p:ph type="body" idx="1"/>
          </p:nvPr>
        </p:nvSpPr>
        <p:spPr>
          <a:xfrm>
            <a:off x="381000" y="914400"/>
            <a:ext cx="8229600" cy="5715000"/>
          </a:xfrm>
          <a:noFill/>
          <a:ln/>
        </p:spPr>
        <p:txBody>
          <a:bodyPr>
            <a:normAutofit/>
          </a:bodyPr>
          <a:lstStyle/>
          <a:p>
            <a:pPr>
              <a:lnSpc>
                <a:spcPct val="80000"/>
              </a:lnSpc>
              <a:buFontTx/>
              <a:buNone/>
            </a:pPr>
            <a:r>
              <a:rPr lang="en-US" sz="2400" dirty="0"/>
              <a:t>Measurement and Control </a:t>
            </a:r>
          </a:p>
          <a:p>
            <a:pPr algn="just">
              <a:lnSpc>
                <a:spcPct val="80000"/>
              </a:lnSpc>
              <a:buFontTx/>
              <a:buNone/>
            </a:pPr>
            <a:endParaRPr lang="en-US" sz="2400" dirty="0"/>
          </a:p>
          <a:p>
            <a:pPr algn="just">
              <a:lnSpc>
                <a:spcPct val="80000"/>
              </a:lnSpc>
            </a:pPr>
            <a:r>
              <a:rPr lang="en-US" sz="2000" dirty="0"/>
              <a:t>A variety of sensors can be used to measure the power consumption of a </a:t>
            </a:r>
            <a:r>
              <a:rPr lang="en-US" sz="2000" dirty="0" err="1"/>
              <a:t>fermenter</a:t>
            </a:r>
            <a:r>
              <a:rPr lang="en-US" sz="2000" dirty="0"/>
              <a:t>.</a:t>
            </a:r>
          </a:p>
          <a:p>
            <a:pPr algn="just">
              <a:lnSpc>
                <a:spcPct val="80000"/>
              </a:lnSpc>
              <a:buFontTx/>
              <a:buNone/>
            </a:pPr>
            <a:r>
              <a:rPr lang="en-US" sz="2000" dirty="0"/>
              <a:t> </a:t>
            </a:r>
          </a:p>
          <a:p>
            <a:pPr algn="just">
              <a:lnSpc>
                <a:spcPct val="80000"/>
              </a:lnSpc>
            </a:pPr>
            <a:r>
              <a:rPr lang="en-US" sz="2000" dirty="0"/>
              <a:t>On a large scale, a </a:t>
            </a:r>
            <a:r>
              <a:rPr lang="en-US" sz="2000" i="1" dirty="0"/>
              <a:t>watt meter</a:t>
            </a:r>
            <a:r>
              <a:rPr lang="en-US" sz="2000" dirty="0"/>
              <a:t> attached to the agitator motor will give a fairly good indication of power uptake</a:t>
            </a:r>
            <a:r>
              <a:rPr lang="en-US" sz="1600" dirty="0"/>
              <a:t>.</a:t>
            </a:r>
          </a:p>
          <a:p>
            <a:pPr algn="just">
              <a:lnSpc>
                <a:spcPct val="80000"/>
              </a:lnSpc>
            </a:pPr>
            <a:endParaRPr lang="en-US" sz="1600" dirty="0"/>
          </a:p>
          <a:p>
            <a:pPr>
              <a:lnSpc>
                <a:spcPct val="80000"/>
              </a:lnSpc>
            </a:pPr>
            <a:r>
              <a:rPr lang="en-US" sz="2000" i="1" dirty="0"/>
              <a:t>Torsion dynamometers</a:t>
            </a:r>
            <a:r>
              <a:rPr lang="en-US" dirty="0"/>
              <a:t> </a:t>
            </a:r>
            <a:r>
              <a:rPr lang="en-US" sz="2000" dirty="0"/>
              <a:t>can be used in small-scale applications.</a:t>
            </a:r>
          </a:p>
          <a:p>
            <a:pPr>
              <a:lnSpc>
                <a:spcPct val="80000"/>
              </a:lnSpc>
            </a:pPr>
            <a:endParaRPr lang="en-US" sz="800" dirty="0"/>
          </a:p>
          <a:p>
            <a:pPr algn="just">
              <a:lnSpc>
                <a:spcPct val="80000"/>
              </a:lnSpc>
            </a:pPr>
            <a:endParaRPr lang="en-US" sz="800" dirty="0"/>
          </a:p>
          <a:p>
            <a:pPr>
              <a:lnSpc>
                <a:spcPct val="80000"/>
              </a:lnSpc>
            </a:pPr>
            <a:r>
              <a:rPr lang="en-US" sz="2400" dirty="0"/>
              <a:t>Rate of stirring</a:t>
            </a:r>
          </a:p>
          <a:p>
            <a:pPr>
              <a:lnSpc>
                <a:spcPct val="80000"/>
              </a:lnSpc>
            </a:pPr>
            <a:endParaRPr lang="en-US" sz="2400" dirty="0"/>
          </a:p>
          <a:p>
            <a:pPr lvl="1">
              <a:lnSpc>
                <a:spcPct val="80000"/>
              </a:lnSpc>
            </a:pPr>
            <a:r>
              <a:rPr lang="en-US" sz="2000" dirty="0"/>
              <a:t>In all </a:t>
            </a:r>
            <a:r>
              <a:rPr lang="en-US" sz="2000" dirty="0" err="1"/>
              <a:t>fermenters</a:t>
            </a:r>
            <a:r>
              <a:rPr lang="en-US" sz="2000" dirty="0"/>
              <a:t> it is important to monitor the rate of rotation (in </a:t>
            </a:r>
            <a:r>
              <a:rPr lang="en-US" sz="2000" i="1" dirty="0"/>
              <a:t>rpm</a:t>
            </a:r>
            <a:r>
              <a:rPr lang="en-US" sz="2000" dirty="0"/>
              <a:t>) of the stirrer shaft.</a:t>
            </a:r>
          </a:p>
          <a:p>
            <a:pPr lvl="1">
              <a:lnSpc>
                <a:spcPct val="80000"/>
              </a:lnSpc>
              <a:buFontTx/>
              <a:buNone/>
            </a:pPr>
            <a:endParaRPr lang="en-US" sz="2000" dirty="0"/>
          </a:p>
          <a:p>
            <a:pPr lvl="1">
              <a:lnSpc>
                <a:spcPct val="80000"/>
              </a:lnSpc>
            </a:pPr>
            <a:r>
              <a:rPr lang="en-US" sz="2000" dirty="0"/>
              <a:t>Measured by the used of tachometer.</a:t>
            </a:r>
          </a:p>
          <a:p>
            <a:pPr algn="just">
              <a:lnSpc>
                <a:spcPct val="80000"/>
              </a:lnSpc>
              <a:buFontTx/>
              <a:buNone/>
            </a:pPr>
            <a:endParaRPr lang="en-US" sz="2400" dirty="0"/>
          </a:p>
          <a:p>
            <a:pPr>
              <a:lnSpc>
                <a:spcPct val="80000"/>
              </a:lnSpc>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0"/>
            <a:ext cx="8229600" cy="609600"/>
          </a:xfrm>
        </p:spPr>
        <p:txBody>
          <a:bodyPr>
            <a:normAutofit fontScale="90000"/>
          </a:bodyPr>
          <a:lstStyle/>
          <a:p>
            <a:r>
              <a:rPr lang="en-US" dirty="0"/>
              <a:t>Weight and Microbial biomass</a:t>
            </a:r>
          </a:p>
        </p:txBody>
      </p:sp>
      <p:sp>
        <p:nvSpPr>
          <p:cNvPr id="78852" name="Rectangle 4"/>
          <p:cNvSpPr>
            <a:spLocks noGrp="1" noChangeArrowheads="1"/>
          </p:cNvSpPr>
          <p:nvPr>
            <p:ph type="body" idx="1"/>
          </p:nvPr>
        </p:nvSpPr>
        <p:spPr>
          <a:xfrm>
            <a:off x="381000" y="685800"/>
            <a:ext cx="8458200" cy="6019800"/>
          </a:xfrm>
          <a:noFill/>
          <a:ln/>
        </p:spPr>
        <p:txBody>
          <a:bodyPr/>
          <a:lstStyle/>
          <a:p>
            <a:pPr>
              <a:lnSpc>
                <a:spcPct val="80000"/>
              </a:lnSpc>
            </a:pPr>
            <a:endParaRPr lang="en-US" sz="1800" dirty="0"/>
          </a:p>
          <a:p>
            <a:pPr>
              <a:lnSpc>
                <a:spcPct val="80000"/>
              </a:lnSpc>
            </a:pPr>
            <a:r>
              <a:rPr lang="en-US" sz="1800" dirty="0"/>
              <a:t>Measurement by </a:t>
            </a:r>
            <a:r>
              <a:rPr lang="en-US" sz="1800" i="1" dirty="0"/>
              <a:t>load cell</a:t>
            </a:r>
            <a:r>
              <a:rPr lang="en-US" sz="1800" dirty="0"/>
              <a:t> .</a:t>
            </a:r>
          </a:p>
          <a:p>
            <a:pPr>
              <a:lnSpc>
                <a:spcPct val="80000"/>
              </a:lnSpc>
            </a:pPr>
            <a:endParaRPr lang="en-US" sz="1800" dirty="0"/>
          </a:p>
          <a:p>
            <a:pPr>
              <a:lnSpc>
                <a:spcPct val="80000"/>
              </a:lnSpc>
            </a:pPr>
            <a:r>
              <a:rPr lang="en-US" sz="1800" dirty="0"/>
              <a:t>A load cell offers a convenient method of determining the weight of a </a:t>
            </a:r>
            <a:r>
              <a:rPr lang="en-US" sz="1800" dirty="0" err="1"/>
              <a:t>fermenter</a:t>
            </a:r>
            <a:r>
              <a:rPr lang="en-US" sz="1800" dirty="0"/>
              <a:t> or feed vessel.</a:t>
            </a:r>
          </a:p>
          <a:p>
            <a:pPr>
              <a:lnSpc>
                <a:spcPct val="80000"/>
              </a:lnSpc>
            </a:pPr>
            <a:endParaRPr lang="en-US" sz="1800" dirty="0"/>
          </a:p>
          <a:p>
            <a:pPr>
              <a:lnSpc>
                <a:spcPct val="80000"/>
              </a:lnSpc>
            </a:pPr>
            <a:r>
              <a:rPr lang="en-US" sz="1800" dirty="0"/>
              <a:t>A load cell is essentially an elastic body, usually a solid or tubular steel cylinder.</a:t>
            </a:r>
          </a:p>
          <a:p>
            <a:pPr>
              <a:lnSpc>
                <a:spcPct val="80000"/>
              </a:lnSpc>
            </a:pPr>
            <a:endParaRPr lang="en-US" sz="1800" dirty="0"/>
          </a:p>
          <a:p>
            <a:pPr>
              <a:lnSpc>
                <a:spcPct val="80000"/>
              </a:lnSpc>
            </a:pPr>
            <a:r>
              <a:rPr lang="en-US" sz="1800" dirty="0"/>
              <a:t>Changes of resistance with strain which are proportional to load are determined by appropriate electrical apparatus.</a:t>
            </a:r>
          </a:p>
          <a:p>
            <a:pPr>
              <a:lnSpc>
                <a:spcPct val="80000"/>
              </a:lnSpc>
            </a:pPr>
            <a:endParaRPr lang="en-US" sz="1800" dirty="0"/>
          </a:p>
          <a:p>
            <a:pPr>
              <a:lnSpc>
                <a:spcPct val="80000"/>
              </a:lnSpc>
            </a:pPr>
            <a:r>
              <a:rPr lang="en-US" sz="1800" dirty="0"/>
              <a:t>The change in weight in a known time interval can be used indirectly as a measure of liquid flow rates.</a:t>
            </a:r>
          </a:p>
          <a:p>
            <a:pPr>
              <a:lnSpc>
                <a:spcPct val="80000"/>
              </a:lnSpc>
            </a:pPr>
            <a:endParaRPr lang="en-US" sz="1800" dirty="0"/>
          </a:p>
          <a:p>
            <a:pPr>
              <a:lnSpc>
                <a:spcPct val="80000"/>
              </a:lnSpc>
            </a:pPr>
            <a:r>
              <a:rPr lang="en-US" sz="1800" dirty="0"/>
              <a:t>Load cells also used  to monitor </a:t>
            </a:r>
          </a:p>
          <a:p>
            <a:pPr lvl="1">
              <a:lnSpc>
                <a:spcPct val="80000"/>
              </a:lnSpc>
            </a:pPr>
            <a:r>
              <a:rPr lang="en-US" sz="1800" dirty="0"/>
              <a:t>feed rates from medium reservoirs,</a:t>
            </a:r>
          </a:p>
          <a:p>
            <a:pPr lvl="1">
              <a:lnSpc>
                <a:spcPct val="80000"/>
              </a:lnSpc>
            </a:pPr>
            <a:r>
              <a:rPr lang="en-US" sz="1800" dirty="0"/>
              <a:t>acid and base utilization for pH control and </a:t>
            </a:r>
          </a:p>
          <a:p>
            <a:pPr lvl="1">
              <a:lnSpc>
                <a:spcPct val="80000"/>
              </a:lnSpc>
            </a:pPr>
            <a:r>
              <a:rPr lang="en-US" sz="1800" dirty="0"/>
              <a:t>the use of antifoam for foam control.</a:t>
            </a:r>
          </a:p>
          <a:p>
            <a:pPr>
              <a:lnSpc>
                <a:spcPct val="80000"/>
              </a:lnSpc>
              <a:buFontTx/>
              <a:buNone/>
            </a:pPr>
            <a:endParaRPr lang="en-US" sz="1800" dirty="0"/>
          </a:p>
          <a:p>
            <a:pPr>
              <a:lnSpc>
                <a:spcPct val="80000"/>
              </a:lnSpc>
            </a:pPr>
            <a:endParaRPr lang="en-US" sz="1400" dirty="0"/>
          </a:p>
          <a:p>
            <a:pPr>
              <a:lnSpc>
                <a:spcPct val="80000"/>
              </a:lnSpc>
            </a:pPr>
            <a:endParaRPr lang="en-US"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0"/>
            <a:ext cx="8229600" cy="685800"/>
          </a:xfrm>
        </p:spPr>
        <p:txBody>
          <a:bodyPr>
            <a:normAutofit fontScale="90000"/>
          </a:bodyPr>
          <a:lstStyle/>
          <a:p>
            <a:r>
              <a:rPr lang="en-US" dirty="0"/>
              <a:t>pH measurement and control</a:t>
            </a:r>
          </a:p>
        </p:txBody>
      </p:sp>
      <p:sp>
        <p:nvSpPr>
          <p:cNvPr id="80900" name="Rectangle 4"/>
          <p:cNvSpPr>
            <a:spLocks noGrp="1" noChangeArrowheads="1"/>
          </p:cNvSpPr>
          <p:nvPr>
            <p:ph type="body" idx="1"/>
          </p:nvPr>
        </p:nvSpPr>
        <p:spPr>
          <a:xfrm>
            <a:off x="457200" y="762000"/>
            <a:ext cx="8229600" cy="5562600"/>
          </a:xfrm>
          <a:noFill/>
          <a:ln/>
        </p:spPr>
        <p:txBody>
          <a:bodyPr>
            <a:normAutofit fontScale="92500" lnSpcReduction="20000"/>
          </a:bodyPr>
          <a:lstStyle/>
          <a:p>
            <a:pPr>
              <a:lnSpc>
                <a:spcPct val="80000"/>
              </a:lnSpc>
            </a:pPr>
            <a:r>
              <a:rPr lang="en-US" sz="2200" dirty="0"/>
              <a:t>In batch culture the pH of an actively growing culture will not remain constant for long time.</a:t>
            </a:r>
          </a:p>
          <a:p>
            <a:pPr>
              <a:lnSpc>
                <a:spcPct val="80000"/>
              </a:lnSpc>
            </a:pPr>
            <a:endParaRPr lang="en-US" sz="2200" dirty="0"/>
          </a:p>
          <a:p>
            <a:pPr>
              <a:lnSpc>
                <a:spcPct val="80000"/>
              </a:lnSpc>
            </a:pPr>
            <a:r>
              <a:rPr lang="en-US" sz="2200" dirty="0"/>
              <a:t>Rapid changes in pH can often be reduced by </a:t>
            </a:r>
          </a:p>
          <a:p>
            <a:pPr lvl="1">
              <a:lnSpc>
                <a:spcPct val="80000"/>
              </a:lnSpc>
            </a:pPr>
            <a:r>
              <a:rPr lang="en-US" sz="1900" dirty="0"/>
              <a:t>the careful design of media, particularly in the choice of carbon and nitrogen sources, and </a:t>
            </a:r>
          </a:p>
          <a:p>
            <a:pPr lvl="1">
              <a:lnSpc>
                <a:spcPct val="80000"/>
              </a:lnSpc>
            </a:pPr>
            <a:r>
              <a:rPr lang="en-US" sz="1900" dirty="0"/>
              <a:t>the incorporation of buffers or </a:t>
            </a:r>
          </a:p>
          <a:p>
            <a:pPr lvl="1">
              <a:lnSpc>
                <a:spcPct val="80000"/>
              </a:lnSpc>
            </a:pPr>
            <a:r>
              <a:rPr lang="en-US" sz="1900" dirty="0"/>
              <a:t>batch feeding.</a:t>
            </a:r>
          </a:p>
          <a:p>
            <a:pPr>
              <a:lnSpc>
                <a:spcPct val="80000"/>
              </a:lnSpc>
            </a:pPr>
            <a:r>
              <a:rPr lang="en-US" sz="2200" dirty="0"/>
              <a:t>The pH may be further controlled by </a:t>
            </a:r>
          </a:p>
          <a:p>
            <a:pPr lvl="1">
              <a:lnSpc>
                <a:spcPct val="80000"/>
              </a:lnSpc>
            </a:pPr>
            <a:r>
              <a:rPr lang="en-US" sz="1900" dirty="0"/>
              <a:t>the addition of appropriate quantities of ammonia or sodium hydroxide if broth become too acidic, or </a:t>
            </a:r>
          </a:p>
          <a:p>
            <a:pPr lvl="1">
              <a:lnSpc>
                <a:spcPct val="80000"/>
              </a:lnSpc>
            </a:pPr>
            <a:r>
              <a:rPr lang="en-US" sz="1900" dirty="0"/>
              <a:t>the addition of appropriate quantities of </a:t>
            </a:r>
            <a:r>
              <a:rPr lang="en-US" sz="1900" dirty="0" err="1"/>
              <a:t>sulphuric</a:t>
            </a:r>
            <a:r>
              <a:rPr lang="en-US" sz="1900" dirty="0"/>
              <a:t> acid if broth become too alkaline.</a:t>
            </a:r>
          </a:p>
          <a:p>
            <a:pPr>
              <a:lnSpc>
                <a:spcPct val="80000"/>
              </a:lnSpc>
            </a:pPr>
            <a:endParaRPr lang="en-US" sz="2200" dirty="0"/>
          </a:p>
          <a:p>
            <a:pPr>
              <a:lnSpc>
                <a:spcPct val="80000"/>
              </a:lnSpc>
            </a:pPr>
            <a:r>
              <a:rPr lang="en-US" sz="2200" dirty="0"/>
              <a:t>pH measurement is now routinely carried out </a:t>
            </a:r>
          </a:p>
          <a:p>
            <a:pPr>
              <a:lnSpc>
                <a:spcPct val="80000"/>
              </a:lnSpc>
            </a:pPr>
            <a:endParaRPr lang="en-US" sz="2200" dirty="0"/>
          </a:p>
          <a:p>
            <a:pPr lvl="1">
              <a:lnSpc>
                <a:spcPct val="80000"/>
              </a:lnSpc>
            </a:pPr>
            <a:r>
              <a:rPr lang="en-US" sz="1900" dirty="0"/>
              <a:t>using a </a:t>
            </a:r>
            <a:r>
              <a:rPr lang="en-US" sz="1900" i="1" dirty="0"/>
              <a:t>combined glass reference electrode</a:t>
            </a:r>
            <a:r>
              <a:rPr lang="en-US" sz="1900" dirty="0"/>
              <a:t> that will </a:t>
            </a:r>
          </a:p>
          <a:p>
            <a:pPr lvl="1">
              <a:lnSpc>
                <a:spcPct val="80000"/>
              </a:lnSpc>
            </a:pPr>
            <a:endParaRPr lang="en-US" sz="1900" dirty="0"/>
          </a:p>
          <a:p>
            <a:pPr lvl="1">
              <a:lnSpc>
                <a:spcPct val="80000"/>
              </a:lnSpc>
            </a:pPr>
            <a:r>
              <a:rPr lang="en-US" sz="1900" dirty="0"/>
              <a:t>withstand repeated sterilization at temperatures of 121</a:t>
            </a:r>
            <a:r>
              <a:rPr lang="en-US" sz="1900" baseline="30000" dirty="0"/>
              <a:t>0</a:t>
            </a:r>
            <a:r>
              <a:rPr lang="en-US" sz="1900" dirty="0"/>
              <a:t>C and pressures of 138 </a:t>
            </a:r>
            <a:r>
              <a:rPr lang="en-US" sz="1900" dirty="0" err="1"/>
              <a:t>kN</a:t>
            </a:r>
            <a:r>
              <a:rPr lang="en-US" sz="1900" dirty="0"/>
              <a:t> m- 2.</a:t>
            </a:r>
          </a:p>
          <a:p>
            <a:pPr lvl="1">
              <a:lnSpc>
                <a:spcPct val="80000"/>
              </a:lnSpc>
            </a:pPr>
            <a:endParaRPr lang="en-US" sz="1900" dirty="0"/>
          </a:p>
          <a:p>
            <a:pPr lvl="1">
              <a:lnSpc>
                <a:spcPct val="80000"/>
              </a:lnSpc>
            </a:pPr>
            <a:r>
              <a:rPr lang="en-US" sz="1900" dirty="0"/>
              <a:t>The electrodes may be silver/silver chloride with potassium chloride or special formulations (e.g. </a:t>
            </a:r>
            <a:r>
              <a:rPr lang="en-US" sz="1900" dirty="0" err="1"/>
              <a:t>Friscolyt</a:t>
            </a:r>
            <a:r>
              <a:rPr lang="en-US" sz="1900" dirty="0"/>
              <a:t> by </a:t>
            </a:r>
            <a:r>
              <a:rPr lang="en-US" sz="1900" dirty="0" err="1"/>
              <a:t>Ingold</a:t>
            </a:r>
            <a:r>
              <a:rPr lang="en-US" sz="1900" dirty="0"/>
              <a:t>) as an electrolyte. </a:t>
            </a:r>
          </a:p>
          <a:p>
            <a:pPr lvl="1">
              <a:lnSpc>
                <a:spcPct val="80000"/>
              </a:lnSpc>
            </a:pPr>
            <a:endParaRPr lang="en-US" sz="1900" dirty="0"/>
          </a:p>
          <a:p>
            <a:pPr lvl="1">
              <a:lnSpc>
                <a:spcPct val="80000"/>
              </a:lnSpc>
            </a:pPr>
            <a:r>
              <a:rPr lang="en-US" sz="1900" dirty="0"/>
              <a:t>Occasionally calomel/mercury electrodes are used.</a:t>
            </a:r>
          </a:p>
          <a:p>
            <a:pPr>
              <a:lnSpc>
                <a:spcPct val="80000"/>
              </a:lnSpc>
            </a:pPr>
            <a:endParaRPr lang="en-US" sz="1400" dirty="0"/>
          </a:p>
          <a:p>
            <a:pPr>
              <a:lnSpc>
                <a:spcPct val="80000"/>
              </a:lnSpc>
            </a:pPr>
            <a:endParaRPr lang="en-US"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type="body" idx="1"/>
          </p:nvPr>
        </p:nvSpPr>
        <p:spPr>
          <a:xfrm>
            <a:off x="457200" y="152400"/>
            <a:ext cx="8229600" cy="5973763"/>
          </a:xfrm>
        </p:spPr>
        <p:txBody>
          <a:bodyPr/>
          <a:lstStyle/>
          <a:p>
            <a:pPr algn="just"/>
            <a:r>
              <a:rPr lang="en-US"/>
              <a:t>The measurement of dissolved carbon dioxide is possible with an electrode, since a pH or voltage change can be detected as the gas goes into solution.</a:t>
            </a:r>
          </a:p>
          <a:p>
            <a:pPr algn="just"/>
            <a:endParaRPr lang="en-US"/>
          </a:p>
          <a:p>
            <a:pPr algn="just"/>
            <a:r>
              <a:rPr lang="en-US"/>
              <a:t>Measured by electrode consisted of a combined pH electrode with a bicarbonate buffer (pH 5) surrounding the bulb and ceramic plug, with the solution.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0"/>
            <a:ext cx="8229600" cy="715962"/>
          </a:xfrm>
        </p:spPr>
        <p:txBody>
          <a:bodyPr>
            <a:normAutofit fontScale="90000"/>
          </a:bodyPr>
          <a:lstStyle/>
          <a:p>
            <a:r>
              <a:rPr lang="en-US" dirty="0"/>
              <a:t>Temperature</a:t>
            </a:r>
          </a:p>
        </p:txBody>
      </p:sp>
      <p:sp>
        <p:nvSpPr>
          <p:cNvPr id="73731" name="Rectangle 3"/>
          <p:cNvSpPr>
            <a:spLocks noGrp="1" noChangeArrowheads="1"/>
          </p:cNvSpPr>
          <p:nvPr>
            <p:ph type="body" idx="1"/>
          </p:nvPr>
        </p:nvSpPr>
        <p:spPr>
          <a:xfrm>
            <a:off x="457200" y="609600"/>
            <a:ext cx="8229600" cy="6019800"/>
          </a:xfrm>
        </p:spPr>
        <p:txBody>
          <a:bodyPr>
            <a:noAutofit/>
          </a:bodyPr>
          <a:lstStyle/>
          <a:p>
            <a:pPr>
              <a:lnSpc>
                <a:spcPct val="80000"/>
              </a:lnSpc>
            </a:pPr>
            <a:r>
              <a:rPr lang="en-US" sz="1800" dirty="0"/>
              <a:t>The temperature in a vessel or pipe is one of the most important parameters to monitor and control in any process.</a:t>
            </a:r>
          </a:p>
          <a:p>
            <a:pPr>
              <a:lnSpc>
                <a:spcPct val="80000"/>
              </a:lnSpc>
            </a:pPr>
            <a:endParaRPr lang="en-US" sz="1800" dirty="0"/>
          </a:p>
          <a:p>
            <a:pPr>
              <a:lnSpc>
                <a:spcPct val="80000"/>
              </a:lnSpc>
            </a:pPr>
            <a:r>
              <a:rPr lang="en-US" sz="1800" b="1" dirty="0"/>
              <a:t>Measurement </a:t>
            </a:r>
          </a:p>
          <a:p>
            <a:pPr>
              <a:lnSpc>
                <a:spcPct val="80000"/>
              </a:lnSpc>
            </a:pPr>
            <a:endParaRPr lang="en-US" sz="1800" b="1" dirty="0"/>
          </a:p>
          <a:p>
            <a:pPr>
              <a:lnSpc>
                <a:spcPct val="80000"/>
              </a:lnSpc>
            </a:pPr>
            <a:r>
              <a:rPr lang="en-US" sz="1800" dirty="0"/>
              <a:t>It is measured by </a:t>
            </a:r>
          </a:p>
          <a:p>
            <a:pPr lvl="1">
              <a:lnSpc>
                <a:spcPct val="80000"/>
              </a:lnSpc>
            </a:pPr>
            <a:r>
              <a:rPr lang="en-US" sz="1600" dirty="0"/>
              <a:t>mercury-in-glass thermometers, </a:t>
            </a:r>
          </a:p>
          <a:p>
            <a:pPr lvl="1">
              <a:lnSpc>
                <a:spcPct val="80000"/>
              </a:lnSpc>
            </a:pPr>
            <a:r>
              <a:rPr lang="en-US" sz="1600" dirty="0"/>
              <a:t>bimetallic thermometers, </a:t>
            </a:r>
          </a:p>
          <a:p>
            <a:pPr lvl="1">
              <a:lnSpc>
                <a:spcPct val="80000"/>
              </a:lnSpc>
            </a:pPr>
            <a:r>
              <a:rPr lang="en-US" sz="1600" dirty="0"/>
              <a:t>pressure bulb thermometers, </a:t>
            </a:r>
          </a:p>
          <a:p>
            <a:pPr lvl="1">
              <a:lnSpc>
                <a:spcPct val="80000"/>
              </a:lnSpc>
            </a:pPr>
            <a:r>
              <a:rPr lang="en-US" sz="1600" dirty="0"/>
              <a:t>thermocouples, </a:t>
            </a:r>
          </a:p>
          <a:p>
            <a:pPr lvl="1">
              <a:lnSpc>
                <a:spcPct val="80000"/>
              </a:lnSpc>
            </a:pPr>
            <a:r>
              <a:rPr lang="en-US" sz="1600" dirty="0"/>
              <a:t>metal-resistance thermometers or </a:t>
            </a:r>
            <a:r>
              <a:rPr lang="en-US" sz="1600" dirty="0" err="1"/>
              <a:t>thermistors</a:t>
            </a:r>
            <a:r>
              <a:rPr lang="en-US" sz="1600" dirty="0"/>
              <a:t>.</a:t>
            </a:r>
          </a:p>
          <a:p>
            <a:pPr lvl="1">
              <a:lnSpc>
                <a:spcPct val="80000"/>
              </a:lnSpc>
              <a:buFontTx/>
              <a:buNone/>
            </a:pPr>
            <a:endParaRPr lang="en-US" sz="1600" dirty="0"/>
          </a:p>
          <a:p>
            <a:pPr>
              <a:lnSpc>
                <a:spcPct val="80000"/>
              </a:lnSpc>
            </a:pPr>
            <a:r>
              <a:rPr lang="en-US" sz="1800" dirty="0"/>
              <a:t>Metal-resistance thermometers and </a:t>
            </a:r>
            <a:r>
              <a:rPr lang="en-US" sz="1800" dirty="0" err="1"/>
              <a:t>thermistors</a:t>
            </a:r>
            <a:r>
              <a:rPr lang="en-US" sz="1800" dirty="0"/>
              <a:t> are used in most fermentation applications.</a:t>
            </a:r>
          </a:p>
          <a:p>
            <a:pPr>
              <a:lnSpc>
                <a:spcPct val="80000"/>
              </a:lnSpc>
            </a:pPr>
            <a:endParaRPr lang="en-US" sz="1800" dirty="0"/>
          </a:p>
          <a:p>
            <a:pPr>
              <a:lnSpc>
                <a:spcPct val="80000"/>
              </a:lnSpc>
            </a:pPr>
            <a:r>
              <a:rPr lang="en-US" sz="1800" b="1" dirty="0"/>
              <a:t>Control </a:t>
            </a:r>
          </a:p>
          <a:p>
            <a:pPr lvl="1">
              <a:lnSpc>
                <a:spcPct val="80000"/>
              </a:lnSpc>
            </a:pPr>
            <a:r>
              <a:rPr lang="en-US" sz="1600" dirty="0"/>
              <a:t>The use of water jackets or pipe coils within a </a:t>
            </a:r>
            <a:r>
              <a:rPr lang="en-US" sz="1600" dirty="0" err="1"/>
              <a:t>fermenter</a:t>
            </a:r>
            <a:r>
              <a:rPr lang="en-US" sz="1600" dirty="0"/>
              <a:t> as a means of temperature control.</a:t>
            </a:r>
          </a:p>
          <a:p>
            <a:pPr lvl="1">
              <a:lnSpc>
                <a:spcPct val="80000"/>
              </a:lnSpc>
            </a:pPr>
            <a:r>
              <a:rPr lang="en-US" sz="1600" dirty="0"/>
              <a:t>and a cooling water supply; these are on or off depending on the need for heating or cooling.</a:t>
            </a:r>
          </a:p>
          <a:p>
            <a:pPr lvl="1">
              <a:lnSpc>
                <a:spcPct val="80000"/>
              </a:lnSpc>
            </a:pPr>
            <a:r>
              <a:rPr lang="en-US" sz="1600" dirty="0"/>
              <a:t>In large </a:t>
            </a:r>
            <a:r>
              <a:rPr lang="en-US" sz="1600" dirty="0" err="1"/>
              <a:t>fermenters</a:t>
            </a:r>
            <a:r>
              <a:rPr lang="en-US" sz="1600" dirty="0"/>
              <a:t>, where heating during the fermentation is not normally required, a regulatory valve at the cooling-water inlet may be sufficient to control the temperature.</a:t>
            </a:r>
          </a:p>
          <a:p>
            <a:pPr lvl="1">
              <a:lnSpc>
                <a:spcPct val="80000"/>
              </a:lnSpc>
            </a:pPr>
            <a:r>
              <a:rPr lang="en-US" sz="1600" dirty="0"/>
              <a:t>Low agitation speeds are often essential in animal cell culture vessels to minimize shear damage.</a:t>
            </a:r>
          </a:p>
          <a:p>
            <a:pPr>
              <a:lnSpc>
                <a:spcPct val="80000"/>
              </a:lnSpc>
            </a:pPr>
            <a:endParaRPr lang="en-US"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152400"/>
            <a:ext cx="8229600" cy="1143000"/>
          </a:xfrm>
        </p:spPr>
        <p:txBody>
          <a:bodyPr/>
          <a:lstStyle/>
          <a:p>
            <a:r>
              <a:rPr lang="en-US"/>
              <a:t>Redox</a:t>
            </a:r>
          </a:p>
        </p:txBody>
      </p:sp>
      <p:sp>
        <p:nvSpPr>
          <p:cNvPr id="83972" name="Rectangle 4"/>
          <p:cNvSpPr>
            <a:spLocks noGrp="1" noChangeArrowheads="1"/>
          </p:cNvSpPr>
          <p:nvPr>
            <p:ph type="body" idx="1"/>
          </p:nvPr>
        </p:nvSpPr>
        <p:spPr>
          <a:xfrm>
            <a:off x="457200" y="1219200"/>
            <a:ext cx="8229600" cy="4906963"/>
          </a:xfrm>
          <a:noFill/>
          <a:ln/>
        </p:spPr>
        <p:txBody>
          <a:bodyPr/>
          <a:lstStyle/>
          <a:p>
            <a:pPr>
              <a:lnSpc>
                <a:spcPct val="90000"/>
              </a:lnSpc>
            </a:pPr>
            <a:r>
              <a:rPr lang="en-US" sz="2800"/>
              <a:t>It is a measure of the oxidation-reduction potential of a biological system and</a:t>
            </a:r>
          </a:p>
          <a:p>
            <a:pPr>
              <a:lnSpc>
                <a:spcPct val="90000"/>
              </a:lnSpc>
            </a:pPr>
            <a:endParaRPr lang="en-US" sz="2800"/>
          </a:p>
          <a:p>
            <a:pPr>
              <a:lnSpc>
                <a:spcPct val="90000"/>
              </a:lnSpc>
            </a:pPr>
            <a:r>
              <a:rPr lang="en-US" sz="2800"/>
              <a:t>Can be determined as a voltage (mV), the value in any system depending on the equilibrium of:</a:t>
            </a:r>
          </a:p>
          <a:p>
            <a:pPr>
              <a:lnSpc>
                <a:spcPct val="90000"/>
              </a:lnSpc>
              <a:buFontTx/>
              <a:buNone/>
            </a:pPr>
            <a:r>
              <a:rPr lang="en-US" sz="2400"/>
              <a:t>   Reduced form </a:t>
            </a:r>
            <a:r>
              <a:rPr lang="en-US" sz="2400">
                <a:sym typeface="Wingdings" pitchFamily="2" charset="2"/>
              </a:rPr>
              <a:t></a:t>
            </a:r>
            <a:r>
              <a:rPr lang="en-US" sz="2400"/>
              <a:t> Oxidized form + electron (s)</a:t>
            </a:r>
          </a:p>
          <a:p>
            <a:pPr>
              <a:lnSpc>
                <a:spcPct val="90000"/>
              </a:lnSpc>
              <a:buFontTx/>
              <a:buNone/>
            </a:pPr>
            <a:r>
              <a:rPr lang="en-US" sz="2000"/>
              <a:t>    (negative value)        (positive value)</a:t>
            </a:r>
          </a:p>
          <a:p>
            <a:pPr>
              <a:lnSpc>
                <a:spcPct val="90000"/>
              </a:lnSpc>
              <a:buFontTx/>
              <a:buNone/>
            </a:pPr>
            <a:endParaRPr lang="en-US" sz="2000"/>
          </a:p>
          <a:p>
            <a:pPr>
              <a:lnSpc>
                <a:spcPct val="90000"/>
              </a:lnSpc>
            </a:pPr>
            <a:r>
              <a:rPr lang="en-US" sz="2800"/>
              <a:t>The measuring electrode consists of gold, platinum or iridium which is welded to a copper lead.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t>Flow of fluids</a:t>
            </a:r>
          </a:p>
        </p:txBody>
      </p:sp>
      <p:sp>
        <p:nvSpPr>
          <p:cNvPr id="74756" name="Rectangle 4"/>
          <p:cNvSpPr>
            <a:spLocks noGrp="1" noChangeArrowheads="1"/>
          </p:cNvSpPr>
          <p:nvPr>
            <p:ph type="body" idx="1"/>
          </p:nvPr>
        </p:nvSpPr>
        <p:spPr>
          <a:noFill/>
          <a:ln/>
        </p:spPr>
        <p:txBody>
          <a:bodyPr/>
          <a:lstStyle/>
          <a:p>
            <a:pPr>
              <a:lnSpc>
                <a:spcPct val="80000"/>
              </a:lnSpc>
            </a:pPr>
            <a:r>
              <a:rPr lang="en-US" sz="2400"/>
              <a:t>Flow measurement and control of both gases and liquids is important in process management .</a:t>
            </a:r>
          </a:p>
          <a:p>
            <a:pPr>
              <a:lnSpc>
                <a:spcPct val="80000"/>
              </a:lnSpc>
            </a:pPr>
            <a:endParaRPr lang="en-US" sz="2400"/>
          </a:p>
          <a:p>
            <a:pPr>
              <a:lnSpc>
                <a:spcPct val="80000"/>
              </a:lnSpc>
            </a:pPr>
            <a:r>
              <a:rPr lang="en-US" sz="2400"/>
              <a:t>Measurement </a:t>
            </a:r>
          </a:p>
          <a:p>
            <a:pPr lvl="1">
              <a:lnSpc>
                <a:spcPct val="80000"/>
              </a:lnSpc>
            </a:pPr>
            <a:r>
              <a:rPr lang="en-US" sz="2000"/>
              <a:t>for measuring gas flow to a fermenter is by means of a variable </a:t>
            </a:r>
            <a:r>
              <a:rPr lang="en-US" sz="2000" i="1"/>
              <a:t>area meter</a:t>
            </a:r>
            <a:r>
              <a:rPr lang="en-US" sz="2000"/>
              <a:t>.</a:t>
            </a:r>
          </a:p>
          <a:p>
            <a:pPr lvl="1">
              <a:lnSpc>
                <a:spcPct val="80000"/>
              </a:lnSpc>
            </a:pPr>
            <a:r>
              <a:rPr lang="en-US" sz="2000"/>
              <a:t>The most commonly used example is a rotameter</a:t>
            </a:r>
          </a:p>
          <a:p>
            <a:pPr lvl="1">
              <a:lnSpc>
                <a:spcPct val="80000"/>
              </a:lnSpc>
            </a:pPr>
            <a:r>
              <a:rPr lang="en-US" sz="2000"/>
              <a:t>Rotameters can also be used to measure liquid flow rates, provided that abrasive particles or fibrous matter are not present.</a:t>
            </a:r>
          </a:p>
          <a:p>
            <a:pPr lvl="1">
              <a:lnSpc>
                <a:spcPct val="80000"/>
              </a:lnSpc>
            </a:pPr>
            <a:r>
              <a:rPr lang="en-US" sz="2000"/>
              <a:t>The use of oxygen and carbon dioxide gas analysers for effluent gas analysis requires the provision of very accurate gas-flow measurement if the analysers are to be used effectively.</a:t>
            </a:r>
          </a:p>
          <a:p>
            <a:pPr>
              <a:lnSpc>
                <a:spcPct val="80000"/>
              </a:lnSpc>
            </a:pPr>
            <a:r>
              <a:rPr lang="en-US" sz="2400"/>
              <a:t>Control </a:t>
            </a:r>
          </a:p>
          <a:p>
            <a:pPr lvl="1">
              <a:lnSpc>
                <a:spcPct val="80000"/>
              </a:lnSpc>
            </a:pPr>
            <a:r>
              <a:rPr lang="en-US" sz="2000"/>
              <a:t>Control of gas flow is usually by needle valves.</a:t>
            </a:r>
          </a:p>
          <a:p>
            <a:pPr>
              <a:lnSpc>
                <a:spcPct val="80000"/>
              </a:lnSpc>
            </a:pPr>
            <a:endParaRPr 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type="body" idx="1"/>
          </p:nvPr>
        </p:nvSpPr>
        <p:spPr>
          <a:xfrm>
            <a:off x="533400" y="609600"/>
            <a:ext cx="8229600" cy="5410200"/>
          </a:xfrm>
        </p:spPr>
        <p:txBody>
          <a:bodyPr/>
          <a:lstStyle/>
          <a:p>
            <a:pPr>
              <a:lnSpc>
                <a:spcPct val="80000"/>
              </a:lnSpc>
              <a:buFontTx/>
              <a:buNone/>
            </a:pPr>
            <a:r>
              <a:rPr lang="en-US" sz="2000"/>
              <a:t>The mass flow rate of the gas, </a:t>
            </a:r>
            <a:r>
              <a:rPr lang="en-US" sz="2000" i="1"/>
              <a:t>Q, </a:t>
            </a:r>
            <a:r>
              <a:rPr lang="en-US" sz="2000"/>
              <a:t>can be calculated from the specific heat equation:</a:t>
            </a:r>
          </a:p>
          <a:p>
            <a:pPr>
              <a:lnSpc>
                <a:spcPct val="80000"/>
              </a:lnSpc>
              <a:buFontTx/>
              <a:buNone/>
            </a:pPr>
            <a:r>
              <a:rPr lang="en-US" sz="2000" i="1"/>
              <a:t>				</a:t>
            </a:r>
          </a:p>
          <a:p>
            <a:pPr>
              <a:lnSpc>
                <a:spcPct val="80000"/>
              </a:lnSpc>
              <a:buFontTx/>
              <a:buNone/>
            </a:pPr>
            <a:r>
              <a:rPr lang="en-US" sz="2000" i="1"/>
              <a:t>			H </a:t>
            </a:r>
            <a:r>
              <a:rPr lang="en-US" sz="2000"/>
              <a:t>= </a:t>
            </a:r>
            <a:r>
              <a:rPr lang="en-US" sz="2000" i="1"/>
              <a:t>Q Cp(T2 </a:t>
            </a:r>
            <a:r>
              <a:rPr lang="en-US" sz="2000"/>
              <a:t>– </a:t>
            </a:r>
            <a:r>
              <a:rPr lang="en-US" sz="2000" i="1"/>
              <a:t>T1)</a:t>
            </a:r>
          </a:p>
          <a:p>
            <a:pPr>
              <a:lnSpc>
                <a:spcPct val="80000"/>
              </a:lnSpc>
              <a:buFontTx/>
              <a:buNone/>
            </a:pPr>
            <a:endParaRPr lang="en-US" sz="2000"/>
          </a:p>
          <a:p>
            <a:pPr>
              <a:lnSpc>
                <a:spcPct val="80000"/>
              </a:lnSpc>
              <a:buFontTx/>
              <a:buNone/>
            </a:pPr>
            <a:r>
              <a:rPr lang="en-US" sz="2000"/>
              <a:t>			Q = H / </a:t>
            </a:r>
            <a:r>
              <a:rPr lang="en-US" sz="2000" i="1"/>
              <a:t>Cp(T2 </a:t>
            </a:r>
            <a:r>
              <a:rPr lang="en-US" sz="2000"/>
              <a:t>– </a:t>
            </a:r>
            <a:r>
              <a:rPr lang="en-US" sz="2000" i="1"/>
              <a:t>T1)</a:t>
            </a:r>
            <a:endParaRPr lang="en-US" sz="2000"/>
          </a:p>
          <a:p>
            <a:pPr>
              <a:lnSpc>
                <a:spcPct val="80000"/>
              </a:lnSpc>
              <a:buFontTx/>
              <a:buNone/>
            </a:pPr>
            <a:r>
              <a:rPr lang="en-US" sz="2000"/>
              <a:t>Where,</a:t>
            </a:r>
          </a:p>
          <a:p>
            <a:pPr>
              <a:lnSpc>
                <a:spcPct val="80000"/>
              </a:lnSpc>
              <a:buFontTx/>
              <a:buNone/>
            </a:pPr>
            <a:r>
              <a:rPr lang="en-US" sz="2000"/>
              <a:t>H= heat transferred,</a:t>
            </a:r>
          </a:p>
          <a:p>
            <a:pPr>
              <a:lnSpc>
                <a:spcPct val="80000"/>
              </a:lnSpc>
              <a:buFontTx/>
              <a:buNone/>
            </a:pPr>
            <a:r>
              <a:rPr lang="en-US" sz="2000"/>
              <a:t>Q= mass flow rate of the gas,</a:t>
            </a:r>
          </a:p>
          <a:p>
            <a:pPr>
              <a:lnSpc>
                <a:spcPct val="80000"/>
              </a:lnSpc>
              <a:buFontTx/>
              <a:buNone/>
            </a:pPr>
            <a:r>
              <a:rPr lang="en-US" sz="2000" i="1"/>
              <a:t>Cp </a:t>
            </a:r>
            <a:r>
              <a:rPr lang="en-US" sz="2000"/>
              <a:t>= specific heat of the gas,</a:t>
            </a:r>
          </a:p>
          <a:p>
            <a:pPr>
              <a:lnSpc>
                <a:spcPct val="80000"/>
              </a:lnSpc>
              <a:buFontTx/>
              <a:buNone/>
            </a:pPr>
            <a:r>
              <a:rPr lang="en-US" sz="2000" i="1"/>
              <a:t>T</a:t>
            </a:r>
            <a:r>
              <a:rPr lang="en-US" sz="2000" i="1" baseline="-25000"/>
              <a:t>1</a:t>
            </a:r>
            <a:r>
              <a:rPr lang="en-US" sz="2000"/>
              <a:t>= temperature of gas before heat is transferred to it,</a:t>
            </a:r>
          </a:p>
          <a:p>
            <a:pPr>
              <a:lnSpc>
                <a:spcPct val="80000"/>
              </a:lnSpc>
              <a:buFontTx/>
              <a:buNone/>
            </a:pPr>
            <a:r>
              <a:rPr lang="en-US" sz="2000"/>
              <a:t>T</a:t>
            </a:r>
            <a:r>
              <a:rPr lang="en-US" sz="2000" baseline="-25000"/>
              <a:t>2 </a:t>
            </a:r>
            <a:r>
              <a:rPr lang="en-US" sz="2000"/>
              <a:t>= temperature of gas after heat is transferred to it.</a:t>
            </a:r>
          </a:p>
          <a:p>
            <a:pPr>
              <a:lnSpc>
                <a:spcPct val="80000"/>
              </a:lnSpc>
              <a:buFontTx/>
              <a:buNone/>
            </a:pPr>
            <a:endParaRPr lang="en-US" sz="2000"/>
          </a:p>
          <a:p>
            <a:pPr>
              <a:lnSpc>
                <a:spcPct val="80000"/>
              </a:lnSpc>
              <a:buFontTx/>
              <a:buNone/>
            </a:pPr>
            <a:r>
              <a:rPr lang="en-US" sz="2000"/>
              <a:t>In batch and fed-batch culture fermenters, a cheaper alternative is to measure flow rates indirectly by load cells.</a:t>
            </a:r>
          </a:p>
          <a:p>
            <a:pPr>
              <a:lnSpc>
                <a:spcPct val="80000"/>
              </a:lnSpc>
              <a:buFontTx/>
              <a:buNone/>
            </a:pPr>
            <a:endParaRPr lang="en-US" sz="2000"/>
          </a:p>
          <a:p>
            <a:pPr algn="just">
              <a:lnSpc>
                <a:spcPct val="80000"/>
              </a:lnSpc>
              <a:buFontTx/>
              <a:buNone/>
            </a:pPr>
            <a:r>
              <a:rPr lang="en-US" sz="2000"/>
              <a:t>Load cells also monitor </a:t>
            </a:r>
            <a:r>
              <a:rPr lang="en-US" sz="1800"/>
              <a:t>the increases and decreases in weight of the various vessels at regular time intervals.</a:t>
            </a:r>
            <a:endParaRPr lang="en-US" sz="1200"/>
          </a:p>
          <a:p>
            <a:pPr>
              <a:lnSpc>
                <a:spcPct val="80000"/>
              </a:lnSpc>
              <a:buFontTx/>
              <a:buNone/>
            </a:pPr>
            <a:endParaRPr lang="en-US" sz="1200"/>
          </a:p>
          <a:p>
            <a:pPr>
              <a:lnSpc>
                <a:spcPct val="80000"/>
              </a:lnSpc>
            </a:pPr>
            <a:endParaRPr lang="en-US" sz="2000"/>
          </a:p>
          <a:p>
            <a:pPr>
              <a:lnSpc>
                <a:spcPct val="80000"/>
              </a:lnSpc>
              <a:buFontTx/>
              <a:buNone/>
            </a:pPr>
            <a:endParaRPr lang="en-US"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0"/>
            <a:ext cx="8229600" cy="563563"/>
          </a:xfrm>
        </p:spPr>
        <p:txBody>
          <a:bodyPr>
            <a:normAutofit fontScale="90000"/>
          </a:bodyPr>
          <a:lstStyle/>
          <a:p>
            <a:r>
              <a:rPr lang="en-US" sz="4000"/>
              <a:t>Pressure </a:t>
            </a:r>
          </a:p>
        </p:txBody>
      </p:sp>
      <p:sp>
        <p:nvSpPr>
          <p:cNvPr id="75780" name="Rectangle 4"/>
          <p:cNvSpPr>
            <a:spLocks noGrp="1" noChangeArrowheads="1"/>
          </p:cNvSpPr>
          <p:nvPr>
            <p:ph type="body" idx="1"/>
          </p:nvPr>
        </p:nvSpPr>
        <p:spPr>
          <a:xfrm>
            <a:off x="304800" y="533400"/>
            <a:ext cx="8458200" cy="6019800"/>
          </a:xfrm>
          <a:noFill/>
          <a:ln/>
        </p:spPr>
        <p:txBody>
          <a:bodyPr>
            <a:noAutofit/>
          </a:bodyPr>
          <a:lstStyle/>
          <a:p>
            <a:pPr>
              <a:lnSpc>
                <a:spcPct val="80000"/>
              </a:lnSpc>
            </a:pPr>
            <a:r>
              <a:rPr lang="en-US" sz="1800" b="1" dirty="0"/>
              <a:t>Measurement </a:t>
            </a:r>
          </a:p>
          <a:p>
            <a:pPr>
              <a:lnSpc>
                <a:spcPct val="80000"/>
              </a:lnSpc>
              <a:buFontTx/>
              <a:buNone/>
            </a:pPr>
            <a:endParaRPr lang="en-US" sz="1800" b="1" dirty="0"/>
          </a:p>
          <a:p>
            <a:pPr lvl="1">
              <a:lnSpc>
                <a:spcPct val="80000"/>
              </a:lnSpc>
            </a:pPr>
            <a:r>
              <a:rPr lang="en-US" sz="1600" dirty="0"/>
              <a:t>Pressure is one of the crucial measurements</a:t>
            </a:r>
            <a:r>
              <a:rPr lang="en-US" sz="1600" dirty="0" smtClean="0"/>
              <a:t>.</a:t>
            </a:r>
            <a:endParaRPr lang="en-US" sz="1600" dirty="0"/>
          </a:p>
          <a:p>
            <a:pPr lvl="1">
              <a:lnSpc>
                <a:spcPct val="80000"/>
              </a:lnSpc>
            </a:pPr>
            <a:r>
              <a:rPr lang="en-US" sz="1600" dirty="0"/>
              <a:t>Is most important for safety purpose</a:t>
            </a:r>
            <a:r>
              <a:rPr lang="en-US" sz="1600" dirty="0" smtClean="0"/>
              <a:t>.</a:t>
            </a:r>
            <a:endParaRPr lang="en-US" sz="1600" dirty="0"/>
          </a:p>
          <a:p>
            <a:pPr lvl="1">
              <a:lnSpc>
                <a:spcPct val="80000"/>
              </a:lnSpc>
            </a:pPr>
            <a:r>
              <a:rPr lang="en-US" sz="1600" dirty="0"/>
              <a:t>The measurement of pressure is also important in media sterilization</a:t>
            </a:r>
            <a:r>
              <a:rPr lang="en-US" sz="1600" dirty="0" smtClean="0"/>
              <a:t>.</a:t>
            </a:r>
            <a:endParaRPr lang="en-US" sz="1600" dirty="0"/>
          </a:p>
          <a:p>
            <a:pPr lvl="1">
              <a:lnSpc>
                <a:spcPct val="80000"/>
              </a:lnSpc>
            </a:pPr>
            <a:r>
              <a:rPr lang="en-US" sz="1600" dirty="0"/>
              <a:t>In a </a:t>
            </a:r>
            <a:r>
              <a:rPr lang="en-US" sz="1600" dirty="0" err="1"/>
              <a:t>fermenter</a:t>
            </a:r>
            <a:r>
              <a:rPr lang="en-US" sz="1600" dirty="0"/>
              <a:t>, pressure will influence the solubility of gases </a:t>
            </a:r>
            <a:r>
              <a:rPr lang="en-US" sz="1600" dirty="0" smtClean="0"/>
              <a:t>and</a:t>
            </a:r>
            <a:endParaRPr lang="en-US" sz="1600" dirty="0"/>
          </a:p>
          <a:p>
            <a:pPr lvl="1">
              <a:lnSpc>
                <a:spcPct val="80000"/>
              </a:lnSpc>
            </a:pPr>
            <a:r>
              <a:rPr lang="en-US" sz="1600" dirty="0"/>
              <a:t>Contribute to the maintenance of sterility when a positive pressure is present</a:t>
            </a:r>
            <a:r>
              <a:rPr lang="en-US" sz="1600" dirty="0" smtClean="0"/>
              <a:t>.</a:t>
            </a:r>
            <a:endParaRPr lang="en-US" sz="1600" dirty="0"/>
          </a:p>
          <a:p>
            <a:pPr lvl="1">
              <a:lnSpc>
                <a:spcPct val="80000"/>
              </a:lnSpc>
            </a:pPr>
            <a:r>
              <a:rPr lang="en-US" sz="1600" dirty="0"/>
              <a:t>One of the standard pressure measuring sensors is the </a:t>
            </a:r>
            <a:r>
              <a:rPr lang="en-US" sz="1800" b="1" i="1" dirty="0"/>
              <a:t>Bourdon tube pressure </a:t>
            </a:r>
            <a:r>
              <a:rPr lang="en-US" sz="1800" b="1" i="1" dirty="0" smtClean="0"/>
              <a:t>gauge</a:t>
            </a:r>
            <a:endParaRPr lang="en-US" sz="1100" dirty="0"/>
          </a:p>
          <a:p>
            <a:pPr lvl="1">
              <a:lnSpc>
                <a:spcPct val="80000"/>
              </a:lnSpc>
            </a:pPr>
            <a:r>
              <a:rPr lang="en-US" sz="1800" b="1" i="1" dirty="0"/>
              <a:t>Diaphragm gauge</a:t>
            </a:r>
            <a:r>
              <a:rPr lang="en-US" sz="1100" dirty="0"/>
              <a:t> </a:t>
            </a:r>
            <a:r>
              <a:rPr lang="en-US" sz="1600" dirty="0"/>
              <a:t>can be used when a vessel or pipe is to be operated under aseptic </a:t>
            </a:r>
            <a:r>
              <a:rPr lang="en-US" sz="1600" dirty="0" smtClean="0"/>
              <a:t>conditions.</a:t>
            </a:r>
            <a:endParaRPr lang="en-US" sz="1100" dirty="0"/>
          </a:p>
          <a:p>
            <a:pPr lvl="1">
              <a:lnSpc>
                <a:spcPct val="80000"/>
              </a:lnSpc>
            </a:pPr>
            <a:endParaRPr lang="en-US" sz="1100" dirty="0"/>
          </a:p>
          <a:p>
            <a:pPr>
              <a:lnSpc>
                <a:spcPct val="80000"/>
              </a:lnSpc>
            </a:pPr>
            <a:r>
              <a:rPr lang="en-US" sz="1800" b="1" dirty="0"/>
              <a:t>Control</a:t>
            </a:r>
            <a:r>
              <a:rPr lang="en-US" sz="1800" dirty="0"/>
              <a:t> </a:t>
            </a:r>
          </a:p>
          <a:p>
            <a:pPr>
              <a:lnSpc>
                <a:spcPct val="80000"/>
              </a:lnSpc>
            </a:pPr>
            <a:endParaRPr lang="en-US" sz="1800" dirty="0"/>
          </a:p>
          <a:p>
            <a:pPr>
              <a:lnSpc>
                <a:spcPct val="80000"/>
              </a:lnSpc>
            </a:pPr>
            <a:r>
              <a:rPr lang="en-US" sz="1800" dirty="0"/>
              <a:t>During normal operation a positive head pressure of 1.2 atmospheres (161 </a:t>
            </a:r>
            <a:r>
              <a:rPr lang="en-US" sz="1800" dirty="0" err="1"/>
              <a:t>kN</a:t>
            </a:r>
            <a:r>
              <a:rPr lang="en-US" sz="1800" dirty="0"/>
              <a:t>- 1) absolute is maintained in a </a:t>
            </a:r>
            <a:r>
              <a:rPr lang="en-US" sz="1800" dirty="0" err="1"/>
              <a:t>fermenter</a:t>
            </a:r>
            <a:r>
              <a:rPr lang="en-US" sz="1800" dirty="0"/>
              <a:t> to assist in the maintenance of aseptic conditions</a:t>
            </a:r>
            <a:r>
              <a:rPr lang="en-US" sz="1800" dirty="0" smtClean="0"/>
              <a:t>.</a:t>
            </a:r>
            <a:endParaRPr lang="en-US" sz="1800" dirty="0"/>
          </a:p>
          <a:p>
            <a:pPr>
              <a:lnSpc>
                <a:spcPct val="80000"/>
              </a:lnSpc>
            </a:pPr>
            <a:r>
              <a:rPr lang="en-US" sz="1800" dirty="0"/>
              <a:t>The correct pressure in different components is </a:t>
            </a:r>
          </a:p>
          <a:p>
            <a:pPr lvl="1">
              <a:lnSpc>
                <a:spcPct val="80000"/>
              </a:lnSpc>
            </a:pPr>
            <a:r>
              <a:rPr lang="en-US" sz="1600" dirty="0" smtClean="0"/>
              <a:t>maintained </a:t>
            </a:r>
            <a:r>
              <a:rPr lang="en-US" sz="1600" dirty="0"/>
              <a:t>by regulatory valves or safety valves </a:t>
            </a:r>
            <a:r>
              <a:rPr lang="en-US" sz="1600" dirty="0" smtClean="0"/>
              <a:t>and</a:t>
            </a:r>
            <a:endParaRPr lang="en-US" sz="1600" dirty="0"/>
          </a:p>
          <a:p>
            <a:pPr lvl="1">
              <a:lnSpc>
                <a:spcPct val="80000"/>
              </a:lnSpc>
            </a:pPr>
            <a:r>
              <a:rPr lang="en-US" sz="1600" dirty="0"/>
              <a:t>controlled by associated pressure gauges.</a:t>
            </a:r>
          </a:p>
          <a:p>
            <a:pPr lvl="1">
              <a:lnSpc>
                <a:spcPct val="80000"/>
              </a:lnSpc>
            </a:pPr>
            <a:endParaRPr lang="en-US" sz="1600"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4" name="Picture 4"/>
          <p:cNvPicPr>
            <a:picLocks noGrp="1" noChangeAspect="1" noChangeArrowheads="1"/>
          </p:cNvPicPr>
          <p:nvPr>
            <p:ph idx="1"/>
          </p:nvPr>
        </p:nvPicPr>
        <p:blipFill>
          <a:blip r:embed="rId3" cstate="print"/>
          <a:srcRect/>
          <a:stretch>
            <a:fillRect/>
          </a:stretch>
        </p:blipFill>
        <p:spPr>
          <a:xfrm>
            <a:off x="2362200" y="304800"/>
            <a:ext cx="4713288" cy="4525963"/>
          </a:xfrm>
          <a:noFill/>
          <a:ln/>
        </p:spPr>
      </p:pic>
      <p:sp>
        <p:nvSpPr>
          <p:cNvPr id="87047" name="Rectangle 7"/>
          <p:cNvSpPr>
            <a:spLocks noChangeArrowheads="1"/>
          </p:cNvSpPr>
          <p:nvPr/>
        </p:nvSpPr>
        <p:spPr bwMode="auto">
          <a:xfrm>
            <a:off x="1600200" y="4953000"/>
            <a:ext cx="5756275" cy="366713"/>
          </a:xfrm>
          <a:prstGeom prst="rect">
            <a:avLst/>
          </a:prstGeom>
          <a:noFill/>
          <a:ln w="9525">
            <a:noFill/>
            <a:miter lim="800000"/>
            <a:headEnd/>
            <a:tailEnd/>
          </a:ln>
          <a:effectLst/>
        </p:spPr>
        <p:txBody>
          <a:bodyPr wrap="none">
            <a:spAutoFit/>
          </a:bodyPr>
          <a:lstStyle/>
          <a:p>
            <a:r>
              <a:rPr lang="en-US" dirty="0"/>
              <a:t>FIG. 1. 'c' Bourdon tube pressure gauge (</a:t>
            </a:r>
            <a:r>
              <a:rPr lang="en-US" dirty="0" err="1"/>
              <a:t>Liptak</a:t>
            </a:r>
            <a:r>
              <a:rPr lang="en-US" dirty="0"/>
              <a:t>, 1969).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2" name="Picture 4"/>
          <p:cNvPicPr>
            <a:picLocks noGrp="1" noChangeAspect="1" noChangeArrowheads="1"/>
          </p:cNvPicPr>
          <p:nvPr>
            <p:ph idx="1"/>
          </p:nvPr>
        </p:nvPicPr>
        <p:blipFill>
          <a:blip r:embed="rId3" cstate="print"/>
          <a:srcRect/>
          <a:stretch>
            <a:fillRect/>
          </a:stretch>
        </p:blipFill>
        <p:spPr>
          <a:xfrm>
            <a:off x="3048000" y="1143000"/>
            <a:ext cx="3384550" cy="2919413"/>
          </a:xfrm>
          <a:noFill/>
          <a:ln/>
        </p:spPr>
      </p:pic>
      <p:sp>
        <p:nvSpPr>
          <p:cNvPr id="89095" name="Rectangle 7"/>
          <p:cNvSpPr>
            <a:spLocks noChangeArrowheads="1"/>
          </p:cNvSpPr>
          <p:nvPr/>
        </p:nvSpPr>
        <p:spPr bwMode="auto">
          <a:xfrm>
            <a:off x="1295400" y="4648200"/>
            <a:ext cx="6546850" cy="366713"/>
          </a:xfrm>
          <a:prstGeom prst="rect">
            <a:avLst/>
          </a:prstGeom>
          <a:noFill/>
          <a:ln w="9525">
            <a:noFill/>
            <a:miter lim="800000"/>
            <a:headEnd/>
            <a:tailEnd/>
          </a:ln>
          <a:effectLst/>
        </p:spPr>
        <p:txBody>
          <a:bodyPr wrap="none">
            <a:spAutoFit/>
          </a:bodyPr>
          <a:lstStyle/>
          <a:p>
            <a:r>
              <a:rPr lang="en-US" dirty="0"/>
              <a:t>FIG. 2. Nested diaphragm-type pressure sensor (</a:t>
            </a:r>
            <a:r>
              <a:rPr lang="en-US" dirty="0" err="1"/>
              <a:t>Liptak</a:t>
            </a:r>
            <a:r>
              <a:rPr lang="en-US" dirty="0"/>
              <a:t>, 1969).</a:t>
            </a:r>
          </a:p>
        </p:txBody>
      </p:sp>
      <p:sp>
        <p:nvSpPr>
          <p:cNvPr id="89096" name="Rectangle 8"/>
          <p:cNvSpPr>
            <a:spLocks noChangeArrowheads="1"/>
          </p:cNvSpPr>
          <p:nvPr/>
        </p:nvSpPr>
        <p:spPr bwMode="auto">
          <a:xfrm>
            <a:off x="457200" y="5181600"/>
            <a:ext cx="8534400" cy="641350"/>
          </a:xfrm>
          <a:prstGeom prst="rect">
            <a:avLst/>
          </a:prstGeom>
          <a:noFill/>
          <a:ln w="9525">
            <a:noFill/>
            <a:miter lim="800000"/>
            <a:headEnd/>
            <a:tailEnd/>
          </a:ln>
          <a:effectLst/>
        </p:spPr>
        <p:txBody>
          <a:bodyPr>
            <a:spAutoFit/>
          </a:bodyPr>
          <a:lstStyle/>
          <a:p>
            <a:r>
              <a:rPr lang="en-US" dirty="0"/>
              <a:t>Changes in pressure cause movements of the diaphragm capsule which are monitored by a mechanically levered pointer.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0"/>
            <a:ext cx="8229600" cy="1143000"/>
          </a:xfrm>
        </p:spPr>
        <p:txBody>
          <a:bodyPr/>
          <a:lstStyle/>
          <a:p>
            <a:r>
              <a:rPr lang="en-US"/>
              <a:t>Foam sensing and control</a:t>
            </a:r>
          </a:p>
        </p:txBody>
      </p:sp>
      <p:sp>
        <p:nvSpPr>
          <p:cNvPr id="76804" name="Rectangle 4"/>
          <p:cNvSpPr>
            <a:spLocks noGrp="1" noChangeArrowheads="1"/>
          </p:cNvSpPr>
          <p:nvPr>
            <p:ph type="body" idx="1"/>
          </p:nvPr>
        </p:nvSpPr>
        <p:spPr>
          <a:xfrm>
            <a:off x="457200" y="1295400"/>
            <a:ext cx="8229600" cy="4830763"/>
          </a:xfrm>
          <a:noFill/>
          <a:ln/>
        </p:spPr>
        <p:txBody>
          <a:bodyPr/>
          <a:lstStyle/>
          <a:p>
            <a:pPr>
              <a:lnSpc>
                <a:spcPct val="90000"/>
              </a:lnSpc>
            </a:pPr>
            <a:r>
              <a:rPr lang="en-US" sz="2000"/>
              <a:t>Foaming is a problem in most of the microbiological processes, due to a component in the medium or some factor produced by the micro-organism.</a:t>
            </a:r>
          </a:p>
          <a:p>
            <a:pPr>
              <a:lnSpc>
                <a:spcPct val="90000"/>
              </a:lnSpc>
            </a:pPr>
            <a:endParaRPr lang="en-US" sz="2000"/>
          </a:p>
          <a:p>
            <a:pPr>
              <a:lnSpc>
                <a:spcPct val="90000"/>
              </a:lnSpc>
            </a:pPr>
            <a:r>
              <a:rPr lang="en-US" sz="2000"/>
              <a:t>The most common cause of foaming is due to proteins in the medium, such as corn-steep liquor, Pharmamedia, meal, soybean meal, yeast extract or meat extract (Schugerl, 1985).</a:t>
            </a:r>
          </a:p>
          <a:p>
            <a:pPr>
              <a:lnSpc>
                <a:spcPct val="90000"/>
              </a:lnSpc>
            </a:pPr>
            <a:endParaRPr lang="en-US" sz="2000"/>
          </a:p>
          <a:p>
            <a:pPr>
              <a:lnSpc>
                <a:spcPct val="90000"/>
              </a:lnSpc>
            </a:pPr>
            <a:r>
              <a:rPr lang="en-US" sz="2000"/>
              <a:t>The foaming can cause removal of cells from the medium which will lead to autolysis and the further release of microbial cell proteins will probably increase the stability of the foam.</a:t>
            </a:r>
          </a:p>
          <a:p>
            <a:pPr>
              <a:lnSpc>
                <a:spcPct val="90000"/>
              </a:lnSpc>
            </a:pPr>
            <a:endParaRPr lang="en-US" sz="2000"/>
          </a:p>
          <a:p>
            <a:pPr>
              <a:lnSpc>
                <a:spcPct val="90000"/>
              </a:lnSpc>
            </a:pPr>
            <a:r>
              <a:rPr lang="en-US" sz="2000"/>
              <a:t>It is common practice to add an antifoam to a fermenter when the culture starts foaming above a certain predetermined level.</a:t>
            </a:r>
          </a:p>
          <a:p>
            <a:pPr>
              <a:lnSpc>
                <a:spcPct val="90000"/>
              </a:lnSpc>
            </a:pPr>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381000" y="914400"/>
            <a:ext cx="8229600" cy="4525963"/>
          </a:xfrm>
        </p:spPr>
        <p:txBody>
          <a:bodyPr/>
          <a:lstStyle/>
          <a:p>
            <a:pPr>
              <a:lnSpc>
                <a:spcPct val="90000"/>
              </a:lnSpc>
            </a:pPr>
            <a:r>
              <a:rPr lang="en-US" sz="2400"/>
              <a:t>Control by </a:t>
            </a:r>
          </a:p>
          <a:p>
            <a:pPr lvl="1">
              <a:lnSpc>
                <a:spcPct val="90000"/>
              </a:lnSpc>
            </a:pPr>
            <a:r>
              <a:rPr lang="en-US" sz="2000"/>
              <a:t>Addition of chemical antifoams which are </a:t>
            </a:r>
            <a:r>
              <a:rPr lang="en-US" sz="2000" i="1"/>
              <a:t>surface active agents</a:t>
            </a:r>
            <a:r>
              <a:rPr lang="en-US" sz="2000"/>
              <a:t>, breaking the foam by reducing the surface tension at broth and destabilizing protein films.</a:t>
            </a:r>
          </a:p>
          <a:p>
            <a:pPr lvl="1">
              <a:lnSpc>
                <a:spcPct val="90000"/>
              </a:lnSpc>
              <a:buFontTx/>
              <a:buNone/>
            </a:pPr>
            <a:r>
              <a:rPr lang="en-US" sz="2000"/>
              <a:t> </a:t>
            </a:r>
          </a:p>
          <a:p>
            <a:pPr lvl="1">
              <a:lnSpc>
                <a:spcPct val="90000"/>
              </a:lnSpc>
            </a:pPr>
            <a:r>
              <a:rPr lang="en-US" sz="2000"/>
              <a:t>A number of mechanical antifoam devices attached to the agitator shaft above the surface of the broth such as- </a:t>
            </a:r>
          </a:p>
          <a:p>
            <a:pPr lvl="2">
              <a:lnSpc>
                <a:spcPct val="90000"/>
              </a:lnSpc>
            </a:pPr>
            <a:r>
              <a:rPr lang="en-US" sz="1800"/>
              <a:t>Discs foam breaker, </a:t>
            </a:r>
          </a:p>
          <a:p>
            <a:pPr lvl="2">
              <a:lnSpc>
                <a:spcPct val="90000"/>
              </a:lnSpc>
            </a:pPr>
            <a:r>
              <a:rPr lang="en-US" sz="1800"/>
              <a:t>propellers, </a:t>
            </a:r>
          </a:p>
          <a:p>
            <a:pPr lvl="2">
              <a:lnSpc>
                <a:spcPct val="90000"/>
              </a:lnSpc>
            </a:pPr>
            <a:r>
              <a:rPr lang="en-US" sz="1800"/>
              <a:t>brushes or hollow cones</a:t>
            </a:r>
          </a:p>
          <a:p>
            <a:pPr lvl="2">
              <a:lnSpc>
                <a:spcPct val="90000"/>
              </a:lnSpc>
              <a:buFontTx/>
              <a:buNone/>
            </a:pPr>
            <a:endParaRPr lang="en-US" sz="1800"/>
          </a:p>
          <a:p>
            <a:pPr lvl="1">
              <a:lnSpc>
                <a:spcPct val="90000"/>
              </a:lnSpc>
            </a:pPr>
            <a:r>
              <a:rPr lang="en-US" sz="2000"/>
              <a:t>The foam is broken down when it is thrown against the walls of the fermenter. </a:t>
            </a:r>
          </a:p>
          <a:p>
            <a:pPr>
              <a:lnSpc>
                <a:spcPct val="90000"/>
              </a:lnSpc>
            </a:pPr>
            <a:endParaRPr lang="en-US" sz="2400"/>
          </a:p>
          <a:p>
            <a:pPr>
              <a:lnSpc>
                <a:spcPct val="90000"/>
              </a:lnSpc>
            </a:pPr>
            <a:endParaRPr lang="en-US" sz="2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1992</Words>
  <Application>Microsoft Office PowerPoint</Application>
  <PresentationFormat>On-screen Show (4:3)</PresentationFormat>
  <Paragraphs>258</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METHODS OF MEASURING PROCESS VARIABLES AND THEIR CONTROL</vt:lpstr>
      <vt:lpstr>Temperature</vt:lpstr>
      <vt:lpstr>Flow of fluids</vt:lpstr>
      <vt:lpstr>Slide 4</vt:lpstr>
      <vt:lpstr>Pressure </vt:lpstr>
      <vt:lpstr>Slide 6</vt:lpstr>
      <vt:lpstr>Slide 7</vt:lpstr>
      <vt:lpstr>Foam sensing and control</vt:lpstr>
      <vt:lpstr>Slide 9</vt:lpstr>
      <vt:lpstr>Slide 10</vt:lpstr>
      <vt:lpstr>Slide 11</vt:lpstr>
      <vt:lpstr>Slide 12</vt:lpstr>
      <vt:lpstr>The following compounds are used as antifoam and meet most of these properties have been found to be most suitable in different fermentation processes (Solomons, 1969;Ghildyal et al., 1988):</vt:lpstr>
      <vt:lpstr>An ideal antifoam should have the following properties:</vt:lpstr>
      <vt:lpstr>Slide 15</vt:lpstr>
      <vt:lpstr>Agitator and Shaft Power </vt:lpstr>
      <vt:lpstr>Weight and Microbial biomass</vt:lpstr>
      <vt:lpstr>pH measurement and control</vt:lpstr>
      <vt:lpstr>Slide 19</vt:lpstr>
      <vt:lpstr>Redox</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MEASURING PROCESS VARIABLES AND THEIR CONTROL</dc:title>
  <dc:creator>abhishek</dc:creator>
  <cp:lastModifiedBy>Harshada Joshi</cp:lastModifiedBy>
  <cp:revision>15</cp:revision>
  <dcterms:created xsi:type="dcterms:W3CDTF">2011-11-22T01:28:59Z</dcterms:created>
  <dcterms:modified xsi:type="dcterms:W3CDTF">2020-09-23T16:42:13Z</dcterms:modified>
</cp:coreProperties>
</file>