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3" r:id="rId2"/>
    <p:sldId id="415" r:id="rId3"/>
    <p:sldId id="416" r:id="rId4"/>
    <p:sldId id="417" r:id="rId5"/>
    <p:sldId id="418" r:id="rId6"/>
    <p:sldId id="419" r:id="rId7"/>
    <p:sldId id="414" r:id="rId8"/>
    <p:sldId id="420" r:id="rId9"/>
    <p:sldId id="421" r:id="rId10"/>
    <p:sldId id="422" r:id="rId11"/>
    <p:sldId id="423" r:id="rId12"/>
    <p:sldId id="424" r:id="rId13"/>
    <p:sldId id="425" r:id="rId14"/>
    <p:sldId id="427" r:id="rId15"/>
    <p:sldId id="428" r:id="rId16"/>
    <p:sldId id="429" r:id="rId17"/>
    <p:sldId id="430" r:id="rId18"/>
    <p:sldId id="426" r:id="rId19"/>
    <p:sldId id="432" r:id="rId20"/>
    <p:sldId id="433" r:id="rId21"/>
    <p:sldId id="434" r:id="rId22"/>
    <p:sldId id="435" r:id="rId23"/>
    <p:sldId id="431" r:id="rId24"/>
    <p:sldId id="39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8A4282-9BB4-4383-9F84-47D51DB93235}" type="datetimeFigureOut">
              <a:rPr lang="en-US" smtClean="0"/>
              <a:pPr/>
              <a:t>10/17/2020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F06FF-5563-4BD9-B664-CE8B7C3C3417}" type="slidenum">
              <a:rPr lang="en-IN" smtClean="0"/>
              <a:pPr/>
              <a:t>‹#›</a:t>
            </a:fld>
            <a:endParaRPr lang="en-IN"/>
          </a:p>
        </p:txBody>
      </p:sp>
    </p:spTree>
    <p:extLst>
      <p:ext uri="{BB962C8B-B14F-4D97-AF65-F5344CB8AC3E}">
        <p14:creationId xmlns:p14="http://schemas.microsoft.com/office/powerpoint/2010/main" val="345093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FE35B-5524-48DB-BBB9-5DBBDCAA2BF6}"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7E09C-191E-48CF-A638-C525BE2EE8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4786346"/>
          </a:xfrm>
        </p:spPr>
        <p:txBody>
          <a:bodyPr>
            <a:normAutofit/>
          </a:bodyPr>
          <a:lstStyle/>
          <a:p>
            <a:pPr algn="ctr">
              <a:buNone/>
            </a:pPr>
            <a:br>
              <a:rPr lang="en-US" dirty="0"/>
            </a:br>
            <a:r>
              <a:rPr lang="en-US" dirty="0"/>
              <a:t> </a:t>
            </a:r>
            <a:br>
              <a:rPr lang="en-US" dirty="0"/>
            </a:br>
            <a:r>
              <a:rPr lang="en-US" b="1" dirty="0">
                <a:latin typeface="Times New Roman" panose="02020603050405020304" pitchFamily="18" charset="0"/>
                <a:cs typeface="Times New Roman" panose="02020603050405020304" pitchFamily="18" charset="0"/>
              </a:rPr>
              <a:t>Sample Design</a:t>
            </a:r>
            <a:br>
              <a:rPr lang="en-US" dirty="0"/>
            </a:br>
            <a:br>
              <a:rPr lang="en-US" dirty="0"/>
            </a:br>
            <a:br>
              <a:rPr lang="en-US"/>
            </a:b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Eg.3</a:t>
            </a:r>
          </a:p>
        </p:txBody>
      </p:sp>
      <p:sp>
        <p:nvSpPr>
          <p:cNvPr id="3" name="Content Placeholder 2"/>
          <p:cNvSpPr>
            <a:spLocks noGrp="1"/>
          </p:cNvSpPr>
          <p:nvPr>
            <p:ph idx="1"/>
          </p:nvPr>
        </p:nvSpPr>
        <p:spPr/>
        <p:txBody>
          <a:bodyPr>
            <a:normAutofit lnSpcReduction="10000"/>
          </a:bodyPr>
          <a:lstStyle/>
          <a:p>
            <a:r>
              <a:rPr lang="en-US" dirty="0"/>
              <a:t>A researcher wants to estimate the average farm size in Kansas. From a simple random sample of 40 farms, the researcher obtains a sample mean farm size of 731 acres.</a:t>
            </a:r>
          </a:p>
          <a:p>
            <a:r>
              <a:rPr lang="en-US" dirty="0" err="1"/>
              <a:t>Ans</a:t>
            </a:r>
            <a:r>
              <a:rPr lang="en-US" dirty="0"/>
              <a:t>:</a:t>
            </a:r>
          </a:p>
          <a:p>
            <a:r>
              <a:rPr lang="en-US" dirty="0"/>
              <a:t>The parameter is the average farm size in Kansas.</a:t>
            </a:r>
          </a:p>
          <a:p>
            <a:r>
              <a:rPr lang="en-US" dirty="0"/>
              <a:t>The statistic is the mean farm size of 731 acres from the sample of 40 farms.</a:t>
            </a:r>
          </a:p>
          <a:p>
            <a:pPr>
              <a:buNone/>
            </a:pP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Eg.4</a:t>
            </a:r>
          </a:p>
        </p:txBody>
      </p:sp>
      <p:sp>
        <p:nvSpPr>
          <p:cNvPr id="3" name="Content Placeholder 2"/>
          <p:cNvSpPr>
            <a:spLocks noGrp="1"/>
          </p:cNvSpPr>
          <p:nvPr>
            <p:ph idx="1"/>
          </p:nvPr>
        </p:nvSpPr>
        <p:spPr/>
        <p:txBody>
          <a:bodyPr>
            <a:normAutofit fontScale="92500" lnSpcReduction="10000"/>
          </a:bodyPr>
          <a:lstStyle/>
          <a:p>
            <a:r>
              <a:rPr lang="en-US" dirty="0"/>
              <a:t>An energy official wants to estimate the average oil output per well in the United States. From a random sample of 50 wells throughout the United States, the official obtains a sample mean of 10.7 barrels per day.</a:t>
            </a:r>
          </a:p>
          <a:p>
            <a:r>
              <a:rPr lang="en-US" dirty="0" err="1"/>
              <a:t>Ans</a:t>
            </a:r>
            <a:r>
              <a:rPr lang="en-US" dirty="0"/>
              <a:t>:</a:t>
            </a:r>
          </a:p>
          <a:p>
            <a:r>
              <a:rPr lang="en-US" dirty="0"/>
              <a:t>The parameter is the average oil output per well in the United States.</a:t>
            </a:r>
          </a:p>
          <a:p>
            <a:r>
              <a:rPr lang="en-US" b="1" dirty="0"/>
              <a:t> </a:t>
            </a:r>
            <a:r>
              <a:rPr lang="en-US" dirty="0"/>
              <a:t>The statistic is the mean oil output of 10.7 barrels per day from the sample of 50 wells.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Eg.5</a:t>
            </a:r>
          </a:p>
        </p:txBody>
      </p:sp>
      <p:sp>
        <p:nvSpPr>
          <p:cNvPr id="3" name="Content Placeholder 2"/>
          <p:cNvSpPr>
            <a:spLocks noGrp="1"/>
          </p:cNvSpPr>
          <p:nvPr>
            <p:ph idx="1"/>
          </p:nvPr>
        </p:nvSpPr>
        <p:spPr/>
        <p:txBody>
          <a:bodyPr>
            <a:normAutofit fontScale="92500" lnSpcReduction="10000"/>
          </a:bodyPr>
          <a:lstStyle/>
          <a:p>
            <a:r>
              <a:rPr lang="en-US" dirty="0"/>
              <a:t>The International Dairy Foods Association (IDFA) wants to estimate the average amount of calcium male teenagers consume. From a random sample of 50 male teenagers, the IDFA obtained a sample mean of 1081 milligrams of calcium consumed.</a:t>
            </a:r>
          </a:p>
          <a:p>
            <a:r>
              <a:rPr lang="en-US" dirty="0" err="1"/>
              <a:t>Ans</a:t>
            </a:r>
            <a:r>
              <a:rPr lang="en-US" dirty="0"/>
              <a:t>:</a:t>
            </a:r>
          </a:p>
          <a:p>
            <a:r>
              <a:rPr lang="en-US" dirty="0"/>
              <a:t>The parameter is the average amount of calcium that male teenagers consume.</a:t>
            </a:r>
            <a:r>
              <a:rPr lang="en-US" b="1" dirty="0"/>
              <a:t> </a:t>
            </a:r>
            <a:endParaRPr lang="en-US" dirty="0"/>
          </a:p>
          <a:p>
            <a:r>
              <a:rPr lang="en-US" dirty="0"/>
              <a:t>The statistic is the mean of 1081 milligrams of calcium from the sample of 50 teenagers.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Eg.6</a:t>
            </a:r>
          </a:p>
        </p:txBody>
      </p:sp>
      <p:sp>
        <p:nvSpPr>
          <p:cNvPr id="3" name="Content Placeholder 2"/>
          <p:cNvSpPr>
            <a:spLocks noGrp="1"/>
          </p:cNvSpPr>
          <p:nvPr>
            <p:ph idx="1"/>
          </p:nvPr>
        </p:nvSpPr>
        <p:spPr/>
        <p:txBody>
          <a:bodyPr>
            <a:normAutofit fontScale="85000" lnSpcReduction="10000"/>
          </a:bodyPr>
          <a:lstStyle/>
          <a:p>
            <a:r>
              <a:rPr lang="en-US" dirty="0"/>
              <a:t>A school administrator wants to estimate the mean score on the verbal portion of the SAT for students whose first language is not English. From a simple random sample of 20 students whose first language is not English, the administrator obtains a sample mean SAT verbal score of 458.</a:t>
            </a:r>
          </a:p>
          <a:p>
            <a:r>
              <a:rPr lang="en-US" dirty="0" err="1"/>
              <a:t>Ans</a:t>
            </a:r>
            <a:r>
              <a:rPr lang="en-US" dirty="0"/>
              <a:t>:</a:t>
            </a:r>
            <a:br>
              <a:rPr lang="en-US" dirty="0"/>
            </a:br>
            <a:r>
              <a:rPr lang="en-US" dirty="0"/>
              <a:t>The parameter is the mean verbal SAT score for students whose first language is not English. </a:t>
            </a:r>
          </a:p>
          <a:p>
            <a:r>
              <a:rPr lang="en-US" dirty="0"/>
              <a:t>The statistic is the mean SAT verbal score of 458 from the sample of 20 students.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Sampling Distribution of a Statistic:</a:t>
            </a:r>
            <a:endParaRPr lang="en-US" sz="3600" dirty="0"/>
          </a:p>
        </p:txBody>
      </p:sp>
      <p:sp>
        <p:nvSpPr>
          <p:cNvPr id="3" name="Content Placeholder 2"/>
          <p:cNvSpPr>
            <a:spLocks noGrp="1"/>
          </p:cNvSpPr>
          <p:nvPr>
            <p:ph idx="1"/>
          </p:nvPr>
        </p:nvSpPr>
        <p:spPr/>
        <p:txBody>
          <a:bodyPr/>
          <a:lstStyle/>
          <a:p>
            <a:r>
              <a:rPr lang="en-US" dirty="0"/>
              <a:t>If we draw a sample of size </a:t>
            </a:r>
            <a:r>
              <a:rPr lang="en-US" i="1" dirty="0"/>
              <a:t>n </a:t>
            </a:r>
            <a:r>
              <a:rPr lang="en-US" dirty="0"/>
              <a:t>from a given finite population of size </a:t>
            </a:r>
            <a:r>
              <a:rPr lang="en-US" i="1" dirty="0"/>
              <a:t>N, </a:t>
            </a:r>
            <a:r>
              <a:rPr lang="en-US" dirty="0"/>
              <a:t>then the total number of possible samples is:</a:t>
            </a:r>
          </a:p>
          <a:p>
            <a:pPr marL="0" indent="0">
              <a:buNone/>
            </a:pPr>
            <a:r>
              <a:rPr lang="en-US" dirty="0"/>
              <a:t> </a:t>
            </a:r>
          </a:p>
          <a:p>
            <a:r>
              <a:rPr lang="en-US" dirty="0"/>
              <a:t>                                                           (say).</a:t>
            </a:r>
          </a:p>
          <a:p>
            <a:pPr marL="0" indent="0">
              <a:buNone/>
            </a:pPr>
            <a:r>
              <a:rPr lang="en-US" dirty="0"/>
              <a:t> </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458" y="3683077"/>
            <a:ext cx="4650142" cy="965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1403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152400"/>
                <a:ext cx="8686800" cy="6477000"/>
              </a:xfrm>
            </p:spPr>
            <p:txBody>
              <a:bodyPr/>
              <a:lstStyle/>
              <a:p>
                <a:pPr marL="0" indent="0">
                  <a:buNone/>
                </a:pPr>
                <a:r>
                  <a:rPr lang="en-US" dirty="0"/>
                  <a:t>For each of these </a:t>
                </a:r>
                <a:r>
                  <a:rPr lang="en-US" i="1" dirty="0"/>
                  <a:t>k</a:t>
                </a:r>
                <a:r>
                  <a:rPr lang="en-US" dirty="0"/>
                  <a:t> samples we can compute some statistic </a:t>
                </a:r>
                <a:r>
                  <a:rPr lang="en-US" i="1" dirty="0"/>
                  <a:t>t </a:t>
                </a:r>
                <a:r>
                  <a:rPr lang="en-US" dirty="0"/>
                  <a:t>= </a:t>
                </a:r>
                <a:r>
                  <a:rPr lang="en-US" i="1" dirty="0"/>
                  <a:t>t(x</a:t>
                </a:r>
                <a:r>
                  <a:rPr lang="en-US" i="1" baseline="-25000" dirty="0"/>
                  <a:t>1</a:t>
                </a:r>
                <a:r>
                  <a:rPr lang="en-US" i="1" dirty="0"/>
                  <a:t>,x</a:t>
                </a:r>
                <a:r>
                  <a:rPr lang="en-US" i="1" baseline="-25000" dirty="0"/>
                  <a:t>2</a:t>
                </a:r>
                <a:r>
                  <a:rPr lang="en-US" i="1" dirty="0"/>
                  <a:t>,</a:t>
                </a:r>
                <a:r>
                  <a:rPr lang="en-US" dirty="0"/>
                  <a:t>... ,</a:t>
                </a:r>
                <a:r>
                  <a:rPr lang="en-US" dirty="0" err="1"/>
                  <a:t>x</a:t>
                </a:r>
                <a:r>
                  <a:rPr lang="en-US" baseline="-25000" dirty="0" err="1"/>
                  <a:t>n</a:t>
                </a:r>
                <a:r>
                  <a:rPr lang="en-US" dirty="0"/>
                  <a:t>), in particular the mean </a:t>
                </a:r>
                <a14:m>
                  <m:oMath xmlns:m="http://schemas.openxmlformats.org/officeDocument/2006/math">
                    <m:acc>
                      <m:accPr>
                        <m:chr m:val="̅"/>
                        <m:ctrlPr>
                          <a:rPr lang="en-US" i="1">
                            <a:latin typeface="Cambria Math" panose="02040503050406030204" pitchFamily="18" charset="0"/>
                          </a:rPr>
                        </m:ctrlPr>
                      </m:accPr>
                      <m:e>
                        <m:r>
                          <a:rPr lang="en-US" i="1">
                            <a:latin typeface="Cambria Math"/>
                          </a:rPr>
                          <m:t>𝑥</m:t>
                        </m:r>
                      </m:e>
                    </m:acc>
                  </m:oMath>
                </a14:m>
                <a:r>
                  <a:rPr lang="en-US" i="1" dirty="0"/>
                  <a:t>, </a:t>
                </a:r>
                <a:r>
                  <a:rPr lang="en-US" dirty="0"/>
                  <a:t>the variance </a:t>
                </a:r>
                <a:r>
                  <a:rPr lang="en-US" i="1" dirty="0"/>
                  <a:t>s</a:t>
                </a:r>
                <a:r>
                  <a:rPr lang="en-US" i="1" baseline="30000" dirty="0"/>
                  <a:t>2</a:t>
                </a:r>
                <a:r>
                  <a:rPr lang="en-US" i="1" dirty="0"/>
                  <a:t>,</a:t>
                </a:r>
                <a:r>
                  <a:rPr lang="en-US" dirty="0"/>
                  <a:t>etc., as given below:</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152400"/>
                <a:ext cx="8686800" cy="6477000"/>
              </a:xfrm>
              <a:blipFill rotWithShape="1">
                <a:blip r:embed="rId2"/>
                <a:stretch>
                  <a:fillRect l="-1754" t="-1223" r="-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271436879"/>
                  </p:ext>
                </p:extLst>
              </p:nvPr>
            </p:nvGraphicFramePr>
            <p:xfrm>
              <a:off x="304800" y="1828800"/>
              <a:ext cx="8229600" cy="4648200"/>
            </p:xfrm>
            <a:graphic>
              <a:graphicData uri="http://schemas.openxmlformats.org/drawingml/2006/table">
                <a:tbl>
                  <a:tblPr firstRow="1" firstCol="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454272">
                    <a:tc rowSpan="2">
                      <a:txBody>
                        <a:bodyPr/>
                        <a:lstStyle/>
                        <a:p>
                          <a:pPr marL="0" marR="0">
                            <a:lnSpc>
                              <a:spcPct val="115000"/>
                            </a:lnSpc>
                            <a:spcBef>
                              <a:spcPts val="0"/>
                            </a:spcBef>
                            <a:spcAft>
                              <a:spcPts val="0"/>
                            </a:spcAft>
                          </a:pPr>
                          <a:r>
                            <a:rPr lang="en-US" sz="2400">
                              <a:effectLst/>
                            </a:rPr>
                            <a:t>Sample Number</a:t>
                          </a:r>
                          <a:endParaRPr lang="en-US" sz="2000">
                            <a:effectLst/>
                            <a:latin typeface="Calibri"/>
                            <a:ea typeface="Calibri"/>
                            <a:cs typeface="Times New Roman"/>
                          </a:endParaRPr>
                        </a:p>
                      </a:txBody>
                      <a:tcPr marL="68580" marR="68580" marT="0" marB="0"/>
                    </a:tc>
                    <a:tc gridSpan="3">
                      <a:txBody>
                        <a:bodyPr/>
                        <a:lstStyle/>
                        <a:p>
                          <a:pPr marL="0" marR="0" algn="ctr">
                            <a:lnSpc>
                              <a:spcPct val="115000"/>
                            </a:lnSpc>
                            <a:spcBef>
                              <a:spcPts val="0"/>
                            </a:spcBef>
                            <a:spcAft>
                              <a:spcPts val="0"/>
                            </a:spcAft>
                          </a:pPr>
                          <a:r>
                            <a:rPr lang="en-US" sz="2400" dirty="0">
                              <a:effectLst/>
                            </a:rPr>
                            <a:t>Statistics</a:t>
                          </a:r>
                          <a:endParaRPr lang="en-US" sz="20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2536">
                    <a:tc vMerge="1">
                      <a:txBody>
                        <a:bodyPr/>
                        <a:lstStyle/>
                        <a:p>
                          <a:endParaRPr lang="en-US"/>
                        </a:p>
                      </a:txBody>
                      <a:tcPr/>
                    </a:tc>
                    <a:tc>
                      <a:txBody>
                        <a:bodyPr/>
                        <a:lstStyle/>
                        <a:p>
                          <a:pPr marL="0" marR="0" algn="ctr">
                            <a:lnSpc>
                              <a:spcPct val="115000"/>
                            </a:lnSpc>
                            <a:spcBef>
                              <a:spcPts val="0"/>
                            </a:spcBef>
                            <a:spcAft>
                              <a:spcPts val="0"/>
                            </a:spcAft>
                          </a:pPr>
                          <a:r>
                            <a:rPr lang="en-US" sz="2400" dirty="0">
                              <a:effectLst/>
                              <a:latin typeface="+mn-lt"/>
                              <a:ea typeface="+mn-ea"/>
                              <a:cs typeface="+mn-cs"/>
                            </a:rPr>
                            <a:t>t</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acc>
                                  <m:accPr>
                                    <m:chr m:val="̅"/>
                                    <m:ctrlPr>
                                      <a:rPr lang="en-US" sz="2400" i="1">
                                        <a:effectLst/>
                                        <a:latin typeface="Cambria Math" panose="02040503050406030204" pitchFamily="18" charset="0"/>
                                      </a:rPr>
                                    </m:ctrlPr>
                                  </m:accPr>
                                  <m:e>
                                    <m:r>
                                      <a:rPr lang="en-US" sz="2400">
                                        <a:effectLst/>
                                        <a:latin typeface="Cambria Math"/>
                                      </a:rPr>
                                      <m:t>𝑥</m:t>
                                    </m:r>
                                  </m:e>
                                </m:acc>
                              </m:oMath>
                            </m:oMathPara>
                          </a14:m>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a:effectLst/>
                            </a:rPr>
                            <a:t>s</a:t>
                          </a:r>
                          <a:r>
                            <a:rPr lang="en-US" sz="2400" baseline="30000">
                              <a:effectLst/>
                            </a:rPr>
                            <a:t>2</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711392">
                    <a:tc>
                      <a:txBody>
                        <a:bodyPr/>
                        <a:lstStyle/>
                        <a:p>
                          <a:pPr marL="0" marR="0" algn="ctr">
                            <a:lnSpc>
                              <a:spcPct val="150000"/>
                            </a:lnSpc>
                            <a:spcBef>
                              <a:spcPts val="0"/>
                            </a:spcBef>
                            <a:spcAft>
                              <a:spcPts val="0"/>
                            </a:spcAft>
                          </a:pPr>
                          <a:r>
                            <a:rPr lang="en-US" sz="2400" dirty="0">
                              <a:effectLst/>
                            </a:rPr>
                            <a:t>1</a:t>
                          </a:r>
                          <a:endParaRPr lang="en-US" sz="2000" dirty="0">
                            <a:effectLst/>
                          </a:endParaRPr>
                        </a:p>
                        <a:p>
                          <a:pPr marL="0" marR="0" algn="ctr">
                            <a:lnSpc>
                              <a:spcPct val="150000"/>
                            </a:lnSpc>
                            <a:spcBef>
                              <a:spcPts val="0"/>
                            </a:spcBef>
                            <a:spcAft>
                              <a:spcPts val="0"/>
                            </a:spcAft>
                          </a:pPr>
                          <a:r>
                            <a:rPr lang="en-US" sz="2400" dirty="0">
                              <a:effectLst/>
                            </a:rPr>
                            <a:t>2</a:t>
                          </a:r>
                          <a:endParaRPr lang="en-US" sz="2000" dirty="0">
                            <a:effectLst/>
                          </a:endParaRPr>
                        </a:p>
                        <a:p>
                          <a:pPr marL="0" marR="0" algn="ctr">
                            <a:lnSpc>
                              <a:spcPct val="150000"/>
                            </a:lnSpc>
                            <a:spcBef>
                              <a:spcPts val="0"/>
                            </a:spcBef>
                            <a:spcAft>
                              <a:spcPts val="0"/>
                            </a:spcAft>
                          </a:pPr>
                          <a:r>
                            <a:rPr lang="en-US" sz="24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latin typeface="+mn-lt"/>
                              <a:ea typeface="+mn-ea"/>
                              <a:cs typeface="+mn-cs"/>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t</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t</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t</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baseline="0" dirty="0" err="1">
                              <a:effectLst/>
                            </a:rPr>
                            <a:t>t</a:t>
                          </a:r>
                          <a:r>
                            <a:rPr lang="en-US" sz="2400" baseline="-25000" dirty="0" err="1">
                              <a:effectLst/>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x</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x</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x</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err="1">
                              <a:effectLst/>
                            </a:rPr>
                            <a:t>X</a:t>
                          </a:r>
                          <a:r>
                            <a:rPr lang="en-US" sz="2400" baseline="-25000" dirty="0" err="1">
                              <a:effectLst/>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k</a:t>
                          </a:r>
                          <a:endParaRPr lang="en-US"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xmlns="" xmlns:a14="http://schemas.microsoft.com/office/drawing/2010/main" val="2271436879"/>
                  </p:ext>
                </p:extLst>
              </p:nvPr>
            </p:nvGraphicFramePr>
            <p:xfrm>
              <a:off x="304800" y="1828800"/>
              <a:ext cx="8229600" cy="4648200"/>
            </p:xfrm>
            <a:graphic>
              <a:graphicData uri="http://schemas.openxmlformats.org/drawingml/2006/table">
                <a:tbl>
                  <a:tblPr firstRow="1" firstCol="1" bandRow="1">
                    <a:tableStyleId>{5C22544A-7EE6-4342-B048-85BDC9FD1C3A}</a:tableStyleId>
                  </a:tblPr>
                  <a:tblGrid>
                    <a:gridCol w="2057400"/>
                    <a:gridCol w="2057400"/>
                    <a:gridCol w="2057400"/>
                    <a:gridCol w="2057400"/>
                  </a:tblGrid>
                  <a:tr h="454272">
                    <a:tc rowSpan="2">
                      <a:txBody>
                        <a:bodyPr/>
                        <a:lstStyle/>
                        <a:p>
                          <a:pPr marL="0" marR="0">
                            <a:lnSpc>
                              <a:spcPct val="115000"/>
                            </a:lnSpc>
                            <a:spcBef>
                              <a:spcPts val="0"/>
                            </a:spcBef>
                            <a:spcAft>
                              <a:spcPts val="0"/>
                            </a:spcAft>
                          </a:pPr>
                          <a:r>
                            <a:rPr lang="en-US" sz="2400">
                              <a:effectLst/>
                            </a:rPr>
                            <a:t>Sample Number</a:t>
                          </a:r>
                          <a:endParaRPr lang="en-US" sz="2000">
                            <a:effectLst/>
                            <a:latin typeface="Calibri"/>
                            <a:ea typeface="Calibri"/>
                            <a:cs typeface="Times New Roman"/>
                          </a:endParaRPr>
                        </a:p>
                      </a:txBody>
                      <a:tcPr marL="68580" marR="68580" marT="0" marB="0"/>
                    </a:tc>
                    <a:tc gridSpan="3">
                      <a:txBody>
                        <a:bodyPr/>
                        <a:lstStyle/>
                        <a:p>
                          <a:pPr marL="0" marR="0" algn="ctr">
                            <a:lnSpc>
                              <a:spcPct val="115000"/>
                            </a:lnSpc>
                            <a:spcBef>
                              <a:spcPts val="0"/>
                            </a:spcBef>
                            <a:spcAft>
                              <a:spcPts val="0"/>
                            </a:spcAft>
                          </a:pPr>
                          <a:r>
                            <a:rPr lang="en-US" sz="2400" dirty="0">
                              <a:effectLst/>
                            </a:rPr>
                            <a:t>Statistics</a:t>
                          </a:r>
                          <a:endParaRPr lang="en-US" sz="20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482536">
                    <a:tc vMerge="1">
                      <a:txBody>
                        <a:bodyPr/>
                        <a:lstStyle/>
                        <a:p>
                          <a:endParaRPr lang="en-US"/>
                        </a:p>
                      </a:txBody>
                      <a:tcPr/>
                    </a:tc>
                    <a:tc>
                      <a:txBody>
                        <a:bodyPr/>
                        <a:lstStyle/>
                        <a:p>
                          <a:pPr marL="0" marR="0" algn="ctr">
                            <a:lnSpc>
                              <a:spcPct val="115000"/>
                            </a:lnSpc>
                            <a:spcBef>
                              <a:spcPts val="0"/>
                            </a:spcBef>
                            <a:spcAft>
                              <a:spcPts val="0"/>
                            </a:spcAft>
                          </a:pPr>
                          <a:r>
                            <a:rPr lang="en-US" sz="2400" dirty="0" smtClean="0">
                              <a:effectLst/>
                              <a:latin typeface="+mn-lt"/>
                              <a:ea typeface="+mn-ea"/>
                              <a:cs typeface="+mn-cs"/>
                            </a:rPr>
                            <a:t>t</a:t>
                          </a:r>
                          <a:endParaRPr lang="en-US" sz="2000" dirty="0">
                            <a:effectLst/>
                            <a:latin typeface="Calibri"/>
                            <a:ea typeface="Calibri"/>
                            <a:cs typeface="Times New Roman"/>
                          </a:endParaRPr>
                        </a:p>
                      </a:txBody>
                      <a:tcPr marL="68580" marR="68580" marT="0" marB="0"/>
                    </a:tc>
                    <a:tc>
                      <a:txBody>
                        <a:bodyPr/>
                        <a:lstStyle/>
                        <a:p>
                          <a:endParaRPr lang="en-US"/>
                        </a:p>
                      </a:txBody>
                      <a:tcPr marL="68580" marR="68580" marT="0" marB="0">
                        <a:blipFill rotWithShape="1">
                          <a:blip r:embed="rId3"/>
                          <a:stretch>
                            <a:fillRect l="-199704" t="-107595" r="-99704" b="-770886"/>
                          </a:stretch>
                        </a:blipFill>
                      </a:tcPr>
                    </a:tc>
                    <a:tc>
                      <a:txBody>
                        <a:bodyPr/>
                        <a:lstStyle/>
                        <a:p>
                          <a:pPr marL="0" marR="0" algn="ctr">
                            <a:lnSpc>
                              <a:spcPct val="115000"/>
                            </a:lnSpc>
                            <a:spcBef>
                              <a:spcPts val="0"/>
                            </a:spcBef>
                            <a:spcAft>
                              <a:spcPts val="0"/>
                            </a:spcAft>
                          </a:pPr>
                          <a:r>
                            <a:rPr lang="en-US" sz="2400">
                              <a:effectLst/>
                            </a:rPr>
                            <a:t>s</a:t>
                          </a:r>
                          <a:r>
                            <a:rPr lang="en-US" sz="2400" baseline="30000">
                              <a:effectLst/>
                            </a:rPr>
                            <a:t>2</a:t>
                          </a:r>
                          <a:endParaRPr lang="en-US" sz="2000">
                            <a:effectLst/>
                            <a:latin typeface="Calibri"/>
                            <a:ea typeface="Calibri"/>
                            <a:cs typeface="Times New Roman"/>
                          </a:endParaRPr>
                        </a:p>
                      </a:txBody>
                      <a:tcPr marL="68580" marR="68580" marT="0" marB="0"/>
                    </a:tc>
                  </a:tr>
                  <a:tr h="3711392">
                    <a:tc>
                      <a:txBody>
                        <a:bodyPr/>
                        <a:lstStyle/>
                        <a:p>
                          <a:pPr marL="0" marR="0" algn="ctr">
                            <a:lnSpc>
                              <a:spcPct val="150000"/>
                            </a:lnSpc>
                            <a:spcBef>
                              <a:spcPts val="0"/>
                            </a:spcBef>
                            <a:spcAft>
                              <a:spcPts val="0"/>
                            </a:spcAft>
                          </a:pPr>
                          <a:r>
                            <a:rPr lang="en-US" sz="2400" dirty="0">
                              <a:effectLst/>
                            </a:rPr>
                            <a:t>1</a:t>
                          </a:r>
                          <a:endParaRPr lang="en-US" sz="2000" dirty="0">
                            <a:effectLst/>
                          </a:endParaRPr>
                        </a:p>
                        <a:p>
                          <a:pPr marL="0" marR="0" algn="ctr">
                            <a:lnSpc>
                              <a:spcPct val="150000"/>
                            </a:lnSpc>
                            <a:spcBef>
                              <a:spcPts val="0"/>
                            </a:spcBef>
                            <a:spcAft>
                              <a:spcPts val="0"/>
                            </a:spcAft>
                          </a:pPr>
                          <a:r>
                            <a:rPr lang="en-US" sz="2400" dirty="0">
                              <a:effectLst/>
                            </a:rPr>
                            <a:t>2</a:t>
                          </a:r>
                          <a:endParaRPr lang="en-US" sz="2000" dirty="0">
                            <a:effectLst/>
                          </a:endParaRPr>
                        </a:p>
                        <a:p>
                          <a:pPr marL="0" marR="0" algn="ctr">
                            <a:lnSpc>
                              <a:spcPct val="150000"/>
                            </a:lnSpc>
                            <a:spcBef>
                              <a:spcPts val="0"/>
                            </a:spcBef>
                            <a:spcAft>
                              <a:spcPts val="0"/>
                            </a:spcAft>
                          </a:pPr>
                          <a:r>
                            <a:rPr lang="en-US" sz="24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smtClean="0">
                              <a:effectLst/>
                              <a:latin typeface="+mn-lt"/>
                              <a:ea typeface="+mn-ea"/>
                              <a:cs typeface="+mn-cs"/>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t</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t</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t</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baseline="0" dirty="0" err="1" smtClean="0">
                              <a:effectLst/>
                            </a:rPr>
                            <a:t>t</a:t>
                          </a:r>
                          <a:r>
                            <a:rPr lang="en-US" sz="2400" baseline="-25000" dirty="0" err="1" smtClean="0">
                              <a:effectLst/>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x</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x</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x</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err="1" smtClean="0">
                              <a:effectLst/>
                            </a:rPr>
                            <a:t>X</a:t>
                          </a:r>
                          <a:r>
                            <a:rPr lang="en-US" sz="2400" baseline="-25000" dirty="0" err="1" smtClean="0">
                              <a:effectLst/>
                            </a:rPr>
                            <a:t>k</a:t>
                          </a:r>
                          <a:endParaRPr lang="en-US" sz="20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1</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2</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3</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a:t>
                          </a:r>
                          <a:endParaRPr lang="en-US" sz="2000" dirty="0">
                            <a:effectLst/>
                          </a:endParaRPr>
                        </a:p>
                        <a:p>
                          <a:pPr marL="0" marR="0" algn="ctr">
                            <a:lnSpc>
                              <a:spcPct val="150000"/>
                            </a:lnSpc>
                            <a:spcBef>
                              <a:spcPts val="0"/>
                            </a:spcBef>
                            <a:spcAft>
                              <a:spcPts val="0"/>
                            </a:spcAft>
                          </a:pPr>
                          <a:r>
                            <a:rPr lang="en-US" sz="2400" dirty="0">
                              <a:effectLst/>
                            </a:rPr>
                            <a:t>s</a:t>
                          </a:r>
                          <a:r>
                            <a:rPr lang="en-US" sz="2400" baseline="30000" dirty="0">
                              <a:effectLst/>
                            </a:rPr>
                            <a:t>2</a:t>
                          </a:r>
                          <a:r>
                            <a:rPr lang="en-US" sz="2400" baseline="-25000" dirty="0">
                              <a:effectLst/>
                            </a:rPr>
                            <a:t>k</a:t>
                          </a:r>
                          <a:endParaRPr lang="en-US" sz="2000" dirty="0">
                            <a:effectLst/>
                            <a:latin typeface="Calibri"/>
                            <a:ea typeface="Calibri"/>
                            <a:cs typeface="Times New Roman"/>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663056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467600" cy="4953000"/>
          </a:xfrm>
        </p:spPr>
        <p:txBody>
          <a:bodyPr>
            <a:noAutofit/>
          </a:bodyPr>
          <a:lstStyle/>
          <a:p>
            <a:pPr marL="0" indent="0" algn="just">
              <a:lnSpc>
                <a:spcPct val="150000"/>
              </a:lnSpc>
              <a:buNone/>
            </a:pPr>
            <a:r>
              <a:rPr lang="en-US" sz="2400" dirty="0"/>
              <a:t>The set of the values of the statistic so obtained, one for each sample, constitutes what is called the </a:t>
            </a:r>
            <a:r>
              <a:rPr lang="en-US" sz="2400" i="1" dirty="0"/>
              <a:t>sampling distribution </a:t>
            </a:r>
            <a:r>
              <a:rPr lang="en-US" sz="2400" dirty="0"/>
              <a:t>of the statistic. </a:t>
            </a:r>
          </a:p>
          <a:p>
            <a:pPr marL="0" indent="0" algn="just">
              <a:lnSpc>
                <a:spcPct val="150000"/>
              </a:lnSpc>
              <a:buNone/>
            </a:pPr>
            <a:r>
              <a:rPr lang="en-US" sz="2400" dirty="0"/>
              <a:t>For example the values </a:t>
            </a:r>
            <a:r>
              <a:rPr lang="en-US" sz="2400" i="1" dirty="0"/>
              <a:t>t</a:t>
            </a:r>
            <a:r>
              <a:rPr lang="en-US" sz="2400" i="1" baseline="-25000" dirty="0"/>
              <a:t>1, </a:t>
            </a:r>
            <a:r>
              <a:rPr lang="en-US" sz="2400" i="1" dirty="0"/>
              <a:t>t</a:t>
            </a:r>
            <a:r>
              <a:rPr lang="en-US" sz="2400" i="1" baseline="-25000" dirty="0"/>
              <a:t>2, </a:t>
            </a:r>
            <a:r>
              <a:rPr lang="en-US" sz="2400" i="1" dirty="0"/>
              <a:t>t</a:t>
            </a:r>
            <a:r>
              <a:rPr lang="en-US" sz="2400" i="1" baseline="-25000" dirty="0"/>
              <a:t>3, </a:t>
            </a:r>
            <a:r>
              <a:rPr lang="en-US" sz="2400" dirty="0"/>
              <a:t>….…., </a:t>
            </a:r>
            <a:r>
              <a:rPr lang="en-US" sz="2400" i="1" dirty="0" err="1"/>
              <a:t>t</a:t>
            </a:r>
            <a:r>
              <a:rPr lang="en-US" sz="2400" i="1" baseline="-25000" dirty="0" err="1"/>
              <a:t>k</a:t>
            </a:r>
            <a:r>
              <a:rPr lang="en-US" sz="2400" i="1" baseline="-25000" dirty="0"/>
              <a:t> </a:t>
            </a:r>
            <a:r>
              <a:rPr lang="en-US" sz="2400" dirty="0"/>
              <a:t>determine the sampling distribution of the statistic </a:t>
            </a:r>
            <a:r>
              <a:rPr lang="en-US" sz="2400" i="1" dirty="0"/>
              <a:t>t. </a:t>
            </a:r>
          </a:p>
          <a:p>
            <a:pPr marL="0" indent="0" algn="just">
              <a:lnSpc>
                <a:spcPct val="150000"/>
              </a:lnSpc>
              <a:buNone/>
            </a:pPr>
            <a:r>
              <a:rPr lang="en-US" sz="2400" dirty="0"/>
              <a:t>In other words, statistic </a:t>
            </a:r>
            <a:r>
              <a:rPr lang="en-US" sz="2400" i="1" dirty="0"/>
              <a:t>t </a:t>
            </a:r>
            <a:r>
              <a:rPr lang="en-US" sz="2400" dirty="0"/>
              <a:t>may be regarded as a random variable which can take the values </a:t>
            </a:r>
            <a:r>
              <a:rPr lang="en-US" sz="2400" i="1" dirty="0"/>
              <a:t>t</a:t>
            </a:r>
            <a:r>
              <a:rPr lang="en-US" sz="2400" i="1" baseline="-25000" dirty="0"/>
              <a:t>1, </a:t>
            </a:r>
            <a:r>
              <a:rPr lang="en-US" sz="2400" i="1" dirty="0"/>
              <a:t>t</a:t>
            </a:r>
            <a:r>
              <a:rPr lang="en-US" sz="2400" i="1" baseline="-25000" dirty="0"/>
              <a:t>2, </a:t>
            </a:r>
            <a:r>
              <a:rPr lang="en-US" sz="2400" i="1" dirty="0"/>
              <a:t>t</a:t>
            </a:r>
            <a:r>
              <a:rPr lang="en-US" sz="2400" i="1" baseline="-25000" dirty="0"/>
              <a:t>3, </a:t>
            </a:r>
            <a:r>
              <a:rPr lang="en-US" sz="2400" dirty="0"/>
              <a:t>….…., </a:t>
            </a:r>
            <a:r>
              <a:rPr lang="en-US" sz="2400" i="1" dirty="0" err="1"/>
              <a:t>t</a:t>
            </a:r>
            <a:r>
              <a:rPr lang="en-US" sz="2400" i="1" baseline="-25000" dirty="0" err="1"/>
              <a:t>k</a:t>
            </a:r>
            <a:r>
              <a:rPr lang="en-US" sz="2400" dirty="0"/>
              <a:t>  and we can compute the various statistical constants like mean, variance, </a:t>
            </a:r>
            <a:r>
              <a:rPr lang="en-US" sz="2400" dirty="0" err="1"/>
              <a:t>skewness</a:t>
            </a:r>
            <a:r>
              <a:rPr lang="en-US" sz="2400" dirty="0"/>
              <a:t>, kurtosis etc., for its distribution. </a:t>
            </a:r>
          </a:p>
        </p:txBody>
      </p:sp>
    </p:spTree>
    <p:extLst>
      <p:ext uri="{BB962C8B-B14F-4D97-AF65-F5344CB8AC3E}">
        <p14:creationId xmlns:p14="http://schemas.microsoft.com/office/powerpoint/2010/main" val="3957895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808038"/>
          </a:xfrm>
        </p:spPr>
        <p:txBody>
          <a:bodyPr>
            <a:normAutofit fontScale="90000"/>
          </a:bodyPr>
          <a:lstStyle/>
          <a:p>
            <a:pPr algn="l"/>
            <a:r>
              <a:rPr lang="en-US" b="1" dirty="0"/>
              <a:t>Standard Error:</a:t>
            </a:r>
            <a:br>
              <a:rPr lang="en-US" dirty="0"/>
            </a:br>
            <a:endParaRPr lang="en-US" dirty="0"/>
          </a:p>
        </p:txBody>
      </p:sp>
      <p:sp>
        <p:nvSpPr>
          <p:cNvPr id="3" name="Content Placeholder 2"/>
          <p:cNvSpPr>
            <a:spLocks noGrp="1"/>
          </p:cNvSpPr>
          <p:nvPr>
            <p:ph idx="1"/>
          </p:nvPr>
        </p:nvSpPr>
        <p:spPr>
          <a:xfrm>
            <a:off x="228600" y="1219200"/>
            <a:ext cx="8153400" cy="4191000"/>
          </a:xfrm>
        </p:spPr>
        <p:txBody>
          <a:bodyPr>
            <a:normAutofit/>
          </a:bodyPr>
          <a:lstStyle/>
          <a:p>
            <a:pPr algn="just"/>
            <a:r>
              <a:rPr lang="en-US" sz="2800" dirty="0"/>
              <a:t>The standard deviation of the sampling distribution of a statistic is known as its </a:t>
            </a:r>
            <a:r>
              <a:rPr lang="en-US" sz="2800" i="1" dirty="0"/>
              <a:t>Standard Error, </a:t>
            </a:r>
            <a:r>
              <a:rPr lang="en-US" sz="2800" dirty="0"/>
              <a:t>abbreviated as (S.E.). </a:t>
            </a:r>
          </a:p>
          <a:p>
            <a:pPr algn="just"/>
            <a:endParaRPr lang="en-US" sz="2800" dirty="0"/>
          </a:p>
          <a:p>
            <a:pPr algn="just"/>
            <a:r>
              <a:rPr lang="en-US" sz="2800" dirty="0"/>
              <a:t>The standard error gives a measure of dispersion of the concerned statistic. It depends on the sample size n and goes on decreasing as the sample size increases.</a:t>
            </a:r>
          </a:p>
        </p:txBody>
      </p:sp>
    </p:spTree>
    <p:extLst>
      <p:ext uri="{BB962C8B-B14F-4D97-AF65-F5344CB8AC3E}">
        <p14:creationId xmlns:p14="http://schemas.microsoft.com/office/powerpoint/2010/main" val="3408173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standard deviation (SD) measures the amount of variability, or dispersion, for a subject set of data from the mean, while the standard error of the mean (SEM) measures how far the sample mean of the data is likely to be from the true population mean.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Since the population standard deviation is seldom known, the standard error of the mean is usually estimated as the sample standard deviation divided by the square root of the sample size (assuming statistical independence of the values in the sample). n is the size (number of observations) of the sample.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01000" cy="762000"/>
          </a:xfrm>
        </p:spPr>
        <p:txBody>
          <a:bodyPr>
            <a:noAutofit/>
          </a:bodyPr>
          <a:lstStyle/>
          <a:p>
            <a:r>
              <a:rPr lang="en-US" sz="3200" b="1" dirty="0"/>
              <a:t>INTRODUCTION</a:t>
            </a:r>
            <a:br>
              <a:rPr lang="en-US" sz="3200" dirty="0"/>
            </a:br>
            <a:endParaRPr lang="en-US" sz="3200" dirty="0"/>
          </a:p>
        </p:txBody>
      </p:sp>
      <p:sp>
        <p:nvSpPr>
          <p:cNvPr id="3" name="Content Placeholder 2"/>
          <p:cNvSpPr>
            <a:spLocks noGrp="1"/>
          </p:cNvSpPr>
          <p:nvPr>
            <p:ph idx="1"/>
          </p:nvPr>
        </p:nvSpPr>
        <p:spPr>
          <a:xfrm>
            <a:off x="762000" y="762000"/>
            <a:ext cx="7848600" cy="5791200"/>
          </a:xfrm>
        </p:spPr>
        <p:txBody>
          <a:bodyPr>
            <a:normAutofit/>
          </a:bodyPr>
          <a:lstStyle/>
          <a:p>
            <a:pPr marL="0" indent="0" algn="just">
              <a:lnSpc>
                <a:spcPct val="150000"/>
              </a:lnSpc>
              <a:buNone/>
            </a:pPr>
            <a:r>
              <a:rPr lang="en-US" sz="2800" dirty="0"/>
              <a:t>Often we are interested in drawing valid conclusion about a large group of individual or object. This group of individuals under study is called </a:t>
            </a:r>
            <a:r>
              <a:rPr lang="en-US" sz="2800" i="1" dirty="0"/>
              <a:t>population </a:t>
            </a:r>
            <a:r>
              <a:rPr lang="en-US" sz="2800" dirty="0"/>
              <a:t>or universe. </a:t>
            </a:r>
          </a:p>
          <a:p>
            <a:pPr marL="0" indent="0" algn="just">
              <a:lnSpc>
                <a:spcPct val="150000"/>
              </a:lnSpc>
              <a:buNone/>
            </a:pPr>
            <a:r>
              <a:rPr lang="en-US" sz="2800" dirty="0"/>
              <a:t>Instead of examining the entire group of individual or population, which may be difficult or impossible to do, we may examine only a small part of this population, which is called sample.</a:t>
            </a:r>
          </a:p>
          <a:p>
            <a:pPr marL="0" indent="0" algn="just">
              <a:lnSpc>
                <a:spcPct val="150000"/>
              </a:lnSpc>
              <a:buNone/>
            </a:pPr>
            <a:endParaRPr lang="en-US" sz="2800" dirty="0"/>
          </a:p>
        </p:txBody>
      </p:sp>
    </p:spTree>
    <p:extLst>
      <p:ext uri="{BB962C8B-B14F-4D97-AF65-F5344CB8AC3E}">
        <p14:creationId xmlns:p14="http://schemas.microsoft.com/office/powerpoint/2010/main" val="4012217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0" name="Picture 2"/>
          <p:cNvPicPr>
            <a:picLocks noGrp="1" noChangeAspect="1" noChangeArrowheads="1"/>
          </p:cNvPicPr>
          <p:nvPr>
            <p:ph idx="1"/>
          </p:nvPr>
        </p:nvPicPr>
        <p:blipFill>
          <a:blip r:embed="rId2"/>
          <a:srcRect/>
          <a:stretch>
            <a:fillRect/>
          </a:stretch>
        </p:blipFill>
        <p:spPr bwMode="auto">
          <a:xfrm>
            <a:off x="762000" y="1295400"/>
            <a:ext cx="7391400" cy="4396581"/>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finite population?</a:t>
            </a:r>
          </a:p>
        </p:txBody>
      </p:sp>
      <p:sp>
        <p:nvSpPr>
          <p:cNvPr id="3" name="Content Placeholder 2"/>
          <p:cNvSpPr>
            <a:spLocks noGrp="1"/>
          </p:cNvSpPr>
          <p:nvPr>
            <p:ph idx="1"/>
          </p:nvPr>
        </p:nvSpPr>
        <p:spPr/>
        <p:txBody>
          <a:bodyPr>
            <a:normAutofit fontScale="92500" lnSpcReduction="10000"/>
          </a:bodyPr>
          <a:lstStyle/>
          <a:p>
            <a:pPr algn="just"/>
            <a:r>
              <a:rPr lang="en-US" dirty="0"/>
              <a:t>Finite Population Multiplier: A factor used to correct the standard error of the mean for studying a population of finite size that is small in relation to the size to the sample.</a:t>
            </a:r>
          </a:p>
          <a:p>
            <a:pPr algn="just"/>
            <a:r>
              <a:rPr lang="en-US" dirty="0"/>
              <a:t>A population is an entire set of individuals or objects, which may be finite or infinite.</a:t>
            </a:r>
          </a:p>
          <a:p>
            <a:pPr algn="just"/>
            <a:r>
              <a:rPr lang="en-US" dirty="0"/>
              <a:t>Examples of finite populations include the employees of a given company, the number of airplanes owned by an airline, or the potential consumers in a target market.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Finite Population Multiplier</a:t>
            </a:r>
            <a:endParaRPr lang="en-US" sz="3600" dirty="0"/>
          </a:p>
        </p:txBody>
      </p:sp>
      <p:sp>
        <p:nvSpPr>
          <p:cNvPr id="3" name="Content Placeholder 2"/>
          <p:cNvSpPr>
            <a:spLocks noGrp="1"/>
          </p:cNvSpPr>
          <p:nvPr>
            <p:ph idx="1"/>
          </p:nvPr>
        </p:nvSpPr>
        <p:spPr/>
        <p:txBody>
          <a:bodyPr/>
          <a:lstStyle/>
          <a:p>
            <a:r>
              <a:rPr lang="en-US"/>
              <a:t>A factor used to correct the standard error of the mean for studying a population of finite size that is small in relation to the size to the sample.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229600" cy="5181600"/>
          </a:xfrm>
        </p:spPr>
        <p:txBody>
          <a:bodyPr>
            <a:normAutofit/>
          </a:bodyPr>
          <a:lstStyle/>
          <a:p>
            <a:pPr marL="0" indent="0" algn="just">
              <a:lnSpc>
                <a:spcPct val="150000"/>
              </a:lnSpc>
              <a:buNone/>
            </a:pPr>
            <a:r>
              <a:rPr lang="en-US" sz="2800" dirty="0"/>
              <a:t>The standard errors of some of the well-known statistics, for </a:t>
            </a:r>
            <a:r>
              <a:rPr lang="en-US" sz="2800" i="1" dirty="0"/>
              <a:t>large samples </a:t>
            </a:r>
            <a:r>
              <a:rPr lang="en-US" sz="2800" dirty="0"/>
              <a:t>are given below, where n is the sample size, (</a:t>
            </a:r>
            <a:r>
              <a:rPr lang="en-US" sz="2800" i="1" dirty="0"/>
              <a:t>σ</a:t>
            </a:r>
            <a:r>
              <a:rPr lang="en-US" sz="2800" i="1" baseline="30000" dirty="0"/>
              <a:t>2</a:t>
            </a:r>
            <a:r>
              <a:rPr lang="en-US" sz="2800" i="1" dirty="0"/>
              <a:t>) </a:t>
            </a:r>
            <a:r>
              <a:rPr lang="en-US" sz="2800" dirty="0"/>
              <a:t>the population variance, and </a:t>
            </a:r>
            <a:r>
              <a:rPr lang="en-US" sz="2800" i="1" dirty="0"/>
              <a:t>P </a:t>
            </a:r>
            <a:r>
              <a:rPr lang="en-US" sz="2800" dirty="0"/>
              <a:t>the population proportion, and </a:t>
            </a:r>
            <a:r>
              <a:rPr lang="en-US" sz="2800" i="1" dirty="0"/>
              <a:t>Q </a:t>
            </a:r>
            <a:r>
              <a:rPr lang="en-US" sz="2800" dirty="0"/>
              <a:t>= 1 </a:t>
            </a:r>
            <a:r>
              <a:rPr lang="en-US" sz="2800" i="1" dirty="0"/>
              <a:t>– P, </a:t>
            </a:r>
            <a:r>
              <a:rPr lang="en-US" sz="2800" dirty="0"/>
              <a:t>n</a:t>
            </a:r>
            <a:r>
              <a:rPr lang="en-US" sz="2800" baseline="-25000" dirty="0"/>
              <a:t>1</a:t>
            </a:r>
            <a:r>
              <a:rPr lang="en-US" sz="2800" dirty="0"/>
              <a:t> and n</a:t>
            </a:r>
            <a:r>
              <a:rPr lang="en-US" sz="2800" baseline="-25000" dirty="0"/>
              <a:t>2</a:t>
            </a:r>
            <a:r>
              <a:rPr lang="en-US" sz="2800" dirty="0"/>
              <a:t> represent, the sizes of two independent random samples respectively drawn from the given population(s).</a:t>
            </a:r>
          </a:p>
        </p:txBody>
      </p:sp>
    </p:spTree>
    <p:extLst>
      <p:ext uri="{BB962C8B-B14F-4D97-AF65-F5344CB8AC3E}">
        <p14:creationId xmlns:p14="http://schemas.microsoft.com/office/powerpoint/2010/main" val="1874142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ench Script MT" pitchFamily="66" charset="0"/>
              </a:rPr>
              <a:t>                        </a:t>
            </a:r>
          </a:p>
        </p:txBody>
      </p:sp>
      <p:pic>
        <p:nvPicPr>
          <p:cNvPr id="4" name="Picture 6" descr="image004"/>
          <p:cNvPicPr>
            <a:picLocks noGrp="1" noChangeAspect="1" noChangeArrowheads="1"/>
          </p:cNvPicPr>
          <p:nvPr>
            <p:ph idx="1"/>
          </p:nvPr>
        </p:nvPicPr>
        <p:blipFill>
          <a:blip r:embed="rId2"/>
          <a:srcRect/>
          <a:stretch>
            <a:fillRect/>
          </a:stretch>
        </p:blipFill>
        <p:spPr bwMode="auto">
          <a:xfrm>
            <a:off x="2819400" y="1447800"/>
            <a:ext cx="4495800" cy="5410200"/>
          </a:xfrm>
          <a:prstGeom prst="rect">
            <a:avLst/>
          </a:prstGeom>
          <a:noFill/>
          <a:ln w="9525">
            <a:noFill/>
            <a:miter lim="800000"/>
            <a:headEnd/>
            <a:tailEnd/>
          </a:ln>
        </p:spPr>
      </p:pic>
      <p:sp>
        <p:nvSpPr>
          <p:cNvPr id="6" name="Rectangle 5"/>
          <p:cNvSpPr txBox="1">
            <a:spLocks noChangeArrowheads="1"/>
          </p:cNvSpPr>
          <p:nvPr/>
        </p:nvSpPr>
        <p:spPr>
          <a:xfrm>
            <a:off x="1447800" y="1219200"/>
            <a:ext cx="990600" cy="6553200"/>
          </a:xfrm>
          <a:prstGeom prst="rect">
            <a:avLst/>
          </a:prstGeom>
        </p:spPr>
        <p:txBody>
          <a:bodyPr vert="horz" lIns="54864" tIns="91440" rtlCol="0">
            <a:normAutofit/>
          </a:bodyPr>
          <a:lstStyle/>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endPar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endParaRP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THANK</a:t>
            </a: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 </a:t>
            </a: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5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8" dur="5000" fill="hold"/>
                                        <p:tgtEl>
                                          <p:spTgt spid="6">
                                            <p:txEl>
                                              <p:pRg st="1" end="1"/>
                                            </p:txEl>
                                          </p:spTgt>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p:cTn id="11" dur="5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12" dur="5000" fill="hold"/>
                                        <p:tgtEl>
                                          <p:spTgt spid="6">
                                            <p:txEl>
                                              <p:pRg st="2" end="2"/>
                                            </p:txEl>
                                          </p:spTgt>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p:cTn id="15" dur="5000" fill="hold"/>
                                        <p:tgtEl>
                                          <p:spTgt spid="6">
                                            <p:txEl>
                                              <p:pRg st="3" end="3"/>
                                            </p:txEl>
                                          </p:spTgt>
                                        </p:tgtEl>
                                        <p:attrNameLst>
                                          <p:attrName>ppt_w</p:attrName>
                                        </p:attrNameLst>
                                      </p:cBhvr>
                                      <p:tavLst>
                                        <p:tav tm="0" fmla="#ppt_w*sin(2.5*pi*$)">
                                          <p:val>
                                            <p:fltVal val="0"/>
                                          </p:val>
                                        </p:tav>
                                        <p:tav tm="100000">
                                          <p:val>
                                            <p:fltVal val="1"/>
                                          </p:val>
                                        </p:tav>
                                      </p:tavLst>
                                    </p:anim>
                                    <p:anim calcmode="lin" valueType="num">
                                      <p:cBhvr>
                                        <p:cTn id="16" dur="50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marL="0" indent="0" algn="just">
              <a:buNone/>
            </a:pPr>
            <a:r>
              <a:rPr lang="en-US" b="1" dirty="0"/>
              <a:t>Thus in statistics</a:t>
            </a:r>
          </a:p>
          <a:p>
            <a:pPr algn="just"/>
            <a:r>
              <a:rPr lang="en-US" b="1" i="1" dirty="0"/>
              <a:t>Population:</a:t>
            </a:r>
            <a:r>
              <a:rPr lang="en-US" dirty="0"/>
              <a:t> is an aggregate of objects, animate or inanimate, under study. The population may be finite or infinite.</a:t>
            </a:r>
          </a:p>
          <a:p>
            <a:pPr algn="just"/>
            <a:r>
              <a:rPr lang="en-US" dirty="0"/>
              <a:t>For any statistical investigation complete enumeration of the population is not feasible and a very difficult task.</a:t>
            </a:r>
          </a:p>
          <a:p>
            <a:pPr algn="just"/>
            <a:r>
              <a:rPr lang="en-US" dirty="0"/>
              <a:t>If the population is infinite, complete enumeration is not possible.</a:t>
            </a:r>
          </a:p>
        </p:txBody>
      </p:sp>
    </p:spTree>
    <p:extLst>
      <p:ext uri="{BB962C8B-B14F-4D97-AF65-F5344CB8AC3E}">
        <p14:creationId xmlns:p14="http://schemas.microsoft.com/office/powerpoint/2010/main" val="254384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lstStyle/>
          <a:p>
            <a:pPr algn="just"/>
            <a:r>
              <a:rPr lang="en-US" b="1" i="1" dirty="0"/>
              <a:t>Sample:</a:t>
            </a:r>
            <a:r>
              <a:rPr lang="en-US" dirty="0"/>
              <a:t> </a:t>
            </a:r>
            <a:r>
              <a:rPr lang="en-US" dirty="0">
                <a:solidFill>
                  <a:srgbClr val="FF0000"/>
                </a:solidFill>
              </a:rPr>
              <a:t>A finite subset of statistical individuals in a population is called a </a:t>
            </a:r>
            <a:r>
              <a:rPr lang="en-US" i="1" dirty="0">
                <a:solidFill>
                  <a:srgbClr val="FF0000"/>
                </a:solidFill>
              </a:rPr>
              <a:t>sample </a:t>
            </a:r>
            <a:r>
              <a:rPr lang="en-US" dirty="0"/>
              <a:t>and the number of individuals in a sample is called the sample size.</a:t>
            </a:r>
          </a:p>
          <a:p>
            <a:pPr algn="just"/>
            <a:r>
              <a:rPr lang="en-US" dirty="0"/>
              <a:t>For the purpose of determining population characteristics, instead of enumerating the entire population, the individuals in the sample only are observed. Then the sample characteristics are utilized to approximately determine or estimate the population. </a:t>
            </a:r>
          </a:p>
        </p:txBody>
      </p:sp>
    </p:spTree>
    <p:extLst>
      <p:ext uri="{BB962C8B-B14F-4D97-AF65-F5344CB8AC3E}">
        <p14:creationId xmlns:p14="http://schemas.microsoft.com/office/powerpoint/2010/main" val="1849577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79437"/>
            <a:ext cx="8458200" cy="5973763"/>
          </a:xfrm>
        </p:spPr>
        <p:txBody>
          <a:bodyPr/>
          <a:lstStyle/>
          <a:p>
            <a:pPr marL="0" indent="0" algn="just">
              <a:lnSpc>
                <a:spcPct val="150000"/>
              </a:lnSpc>
              <a:buNone/>
            </a:pPr>
            <a:r>
              <a:rPr lang="en-US" dirty="0"/>
              <a:t>The error involved in such approximation is known as </a:t>
            </a:r>
            <a:r>
              <a:rPr lang="en-US" b="1" i="1" dirty="0"/>
              <a:t>sampling error</a:t>
            </a:r>
            <a:r>
              <a:rPr lang="en-US" i="1" dirty="0"/>
              <a:t> </a:t>
            </a:r>
            <a:r>
              <a:rPr lang="en-US" dirty="0"/>
              <a:t>and is inherent and unavoidable in any and every sampling scheme. But sampling results in considerable gains, especially in time and cost not only in respect of making observations of characteristics but also in the subsequent handling of the data.</a:t>
            </a:r>
          </a:p>
        </p:txBody>
      </p:sp>
    </p:spTree>
    <p:extLst>
      <p:ext uri="{BB962C8B-B14F-4D97-AF65-F5344CB8AC3E}">
        <p14:creationId xmlns:p14="http://schemas.microsoft.com/office/powerpoint/2010/main" val="181013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Autofit/>
          </a:bodyPr>
          <a:lstStyle/>
          <a:p>
            <a:r>
              <a:rPr lang="en-US" dirty="0"/>
              <a:t>The main objects of sampling are:</a:t>
            </a:r>
          </a:p>
          <a:p>
            <a:pPr marL="0" indent="0">
              <a:buNone/>
            </a:pPr>
            <a:endParaRPr lang="en-US" dirty="0"/>
          </a:p>
          <a:p>
            <a:pPr lvl="0"/>
            <a:r>
              <a:rPr lang="en-US" dirty="0"/>
              <a:t>To obtain maximum information about the population with minimum effort; and</a:t>
            </a:r>
          </a:p>
          <a:p>
            <a:pPr marL="0" lvl="0" indent="0">
              <a:buNone/>
            </a:pPr>
            <a:endParaRPr lang="en-US" dirty="0"/>
          </a:p>
          <a:p>
            <a:r>
              <a:rPr lang="en-US" dirty="0"/>
              <a:t>To state the accuracy of estimate based on sample.</a:t>
            </a:r>
          </a:p>
        </p:txBody>
      </p:sp>
    </p:spTree>
    <p:extLst>
      <p:ext uri="{BB962C8B-B14F-4D97-AF65-F5344CB8AC3E}">
        <p14:creationId xmlns:p14="http://schemas.microsoft.com/office/powerpoint/2010/main" val="1658866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Parameter &amp; statistics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In simple words, a </a:t>
            </a:r>
            <a:r>
              <a:rPr lang="en-US" b="1" dirty="0"/>
              <a:t>parameter</a:t>
            </a:r>
            <a:r>
              <a:rPr lang="en-US" dirty="0"/>
              <a:t> is any numerical quantity that characterizes a given population or some aspect of it. </a:t>
            </a:r>
            <a:r>
              <a:rPr lang="en-US" b="1" dirty="0"/>
              <a:t>This means the parameter tells us something about the whole population.</a:t>
            </a:r>
            <a:endParaRPr lang="en-US" dirty="0"/>
          </a:p>
          <a:p>
            <a:endParaRPr lang="en-US" dirty="0"/>
          </a:p>
          <a:p>
            <a:r>
              <a:rPr lang="en-US" dirty="0"/>
              <a:t>Statistics are numbers that summarize data from a sample.</a:t>
            </a:r>
          </a:p>
          <a:p>
            <a:r>
              <a:rPr lang="en-US" dirty="0"/>
              <a:t>For instance, suppose we selected a random sample of 100 students from a school with 1000 students. The average height of the sampled students would be an example of a statistic.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For each study, identify both the parameter and the statistic in the study.</a:t>
            </a:r>
          </a:p>
        </p:txBody>
      </p:sp>
      <p:sp>
        <p:nvSpPr>
          <p:cNvPr id="3" name="Content Placeholder 2"/>
          <p:cNvSpPr>
            <a:spLocks noGrp="1"/>
          </p:cNvSpPr>
          <p:nvPr>
            <p:ph idx="1"/>
          </p:nvPr>
        </p:nvSpPr>
        <p:spPr/>
        <p:txBody>
          <a:bodyPr>
            <a:normAutofit fontScale="92500" lnSpcReduction="10000"/>
          </a:bodyPr>
          <a:lstStyle/>
          <a:p>
            <a:r>
              <a:rPr lang="en-US" dirty="0"/>
              <a:t>A researcher wants to estimate the average height of women aged 20 years or older. From a simple random sample of 45 women, the researcher obtains a sample mean height of 63.9 inches.</a:t>
            </a:r>
          </a:p>
          <a:p>
            <a:r>
              <a:rPr lang="en-US" dirty="0" err="1"/>
              <a:t>Ans</a:t>
            </a:r>
            <a:r>
              <a:rPr lang="en-US" dirty="0"/>
              <a:t>:</a:t>
            </a:r>
            <a:br>
              <a:rPr lang="en-US" dirty="0"/>
            </a:br>
            <a:r>
              <a:rPr lang="en-US" dirty="0"/>
              <a:t>The parameter is the average height of all women aged 20 years or older.</a:t>
            </a:r>
          </a:p>
          <a:p>
            <a:pPr>
              <a:buNone/>
            </a:pPr>
            <a:r>
              <a:rPr lang="en-US" dirty="0"/>
              <a:t>	The statistic is the average height of 63.9 inches from the sample of 45 women.</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Eg.2</a:t>
            </a:r>
          </a:p>
        </p:txBody>
      </p:sp>
      <p:sp>
        <p:nvSpPr>
          <p:cNvPr id="3" name="Content Placeholder 2"/>
          <p:cNvSpPr>
            <a:spLocks noGrp="1"/>
          </p:cNvSpPr>
          <p:nvPr>
            <p:ph idx="1"/>
          </p:nvPr>
        </p:nvSpPr>
        <p:spPr/>
        <p:txBody>
          <a:bodyPr>
            <a:normAutofit fontScale="92500" lnSpcReduction="20000"/>
          </a:bodyPr>
          <a:lstStyle/>
          <a:p>
            <a:r>
              <a:rPr lang="en-US" dirty="0"/>
              <a:t>A nutritionist wants to estimate the mean amount of sodium consumed by children under the age of 10. From a random sample of 75 children under the age of 10, the nutritionist obtains a sample mean of 2993 milligrams of sodium consumed.</a:t>
            </a:r>
          </a:p>
          <a:p>
            <a:r>
              <a:rPr lang="en-US" dirty="0" err="1"/>
              <a:t>Ans</a:t>
            </a:r>
            <a:r>
              <a:rPr lang="en-US" dirty="0"/>
              <a:t>:</a:t>
            </a:r>
          </a:p>
          <a:p>
            <a:r>
              <a:rPr lang="en-US" dirty="0"/>
              <a:t>The parameter is the mean amount of sodium consumed by children under the age of ten.</a:t>
            </a:r>
          </a:p>
          <a:p>
            <a:r>
              <a:rPr lang="en-US" dirty="0"/>
              <a:t>The statistic is the mean of 2993 milligrams of sodium obtained from the sample of 75 children.</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1406</Words>
  <Application>Microsoft Office PowerPoint</Application>
  <PresentationFormat>On-screen Show (4:3)</PresentationFormat>
  <Paragraphs>105</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Cambria Math</vt:lpstr>
      <vt:lpstr>French Script MT</vt:lpstr>
      <vt:lpstr>Impuls BT</vt:lpstr>
      <vt:lpstr>Times New Roman</vt:lpstr>
      <vt:lpstr>Wingdings 2</vt:lpstr>
      <vt:lpstr>Office Theme</vt:lpstr>
      <vt:lpstr>   Sample Design   </vt:lpstr>
      <vt:lpstr>INTRODUCTION </vt:lpstr>
      <vt:lpstr>PowerPoint Presentation</vt:lpstr>
      <vt:lpstr>PowerPoint Presentation</vt:lpstr>
      <vt:lpstr>PowerPoint Presentation</vt:lpstr>
      <vt:lpstr>PowerPoint Presentation</vt:lpstr>
      <vt:lpstr>Parameter &amp; statistics</vt:lpstr>
      <vt:lpstr>For each study, identify both the parameter and the statistic in the study.</vt:lpstr>
      <vt:lpstr>Eg.2</vt:lpstr>
      <vt:lpstr>Eg.3</vt:lpstr>
      <vt:lpstr>Eg.4</vt:lpstr>
      <vt:lpstr>Eg.5</vt:lpstr>
      <vt:lpstr>Eg.6</vt:lpstr>
      <vt:lpstr>Sampling Distribution of a Statistic:</vt:lpstr>
      <vt:lpstr>PowerPoint Presentation</vt:lpstr>
      <vt:lpstr>PowerPoint Presentation</vt:lpstr>
      <vt:lpstr>Standard Error: </vt:lpstr>
      <vt:lpstr>PowerPoint Presentation</vt:lpstr>
      <vt:lpstr>PowerPoint Presentation</vt:lpstr>
      <vt:lpstr>PowerPoint Presentation</vt:lpstr>
      <vt:lpstr>What is a finite population?</vt:lpstr>
      <vt:lpstr>Finite Population Multiplier</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dc:title>
  <dc:creator>spsu</dc:creator>
  <cp:lastModifiedBy>hp</cp:lastModifiedBy>
  <cp:revision>88</cp:revision>
  <dcterms:created xsi:type="dcterms:W3CDTF">2011-01-19T15:37:22Z</dcterms:created>
  <dcterms:modified xsi:type="dcterms:W3CDTF">2020-10-17T15:29:33Z</dcterms:modified>
</cp:coreProperties>
</file>