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458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7658E-609B-4DB2-9D84-D3B0B491C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73568"/>
            <a:ext cx="6995160" cy="1015663"/>
          </a:xfrm>
        </p:spPr>
        <p:txBody>
          <a:bodyPr/>
          <a:lstStyle/>
          <a:p>
            <a:pPr algn="ctr"/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Likert Scale</a:t>
            </a:r>
            <a:br>
              <a:rPr lang="en-IN" dirty="0"/>
            </a:b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5524D-405D-4A55-A060-71D5E34A6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620" y="6477000"/>
            <a:ext cx="6995160" cy="553998"/>
          </a:xfrm>
        </p:spPr>
        <p:txBody>
          <a:bodyPr/>
          <a:lstStyle/>
          <a:p>
            <a:pPr algn="ctr">
              <a:buNone/>
            </a:pP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51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378968"/>
            <a:ext cx="6019797" cy="4667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Likert Scale Examples for Surveys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883156"/>
            <a:ext cx="8343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AGREEMENT</a:t>
            </a:r>
            <a:endParaRPr sz="12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67155" y="2103882"/>
          <a:ext cx="6019799" cy="2720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7102"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0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Strongly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3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Undecided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Strongly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27000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Strongly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Moderately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4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Slightly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Slightly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Moderately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Strongly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29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marR="766445" indent="-228600">
                        <a:lnSpc>
                          <a:spcPts val="1480"/>
                        </a:lnSpc>
                        <a:spcBef>
                          <a:spcPts val="4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g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ree  or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ts val="1405"/>
                        </a:lnSpc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Undecided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29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3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 Very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Strongly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Strongly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Strongly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Strongly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Completely 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Mostly</a:t>
                      </a:r>
                      <a:r>
                        <a:rPr sz="1200" spc="-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</a:t>
                      </a:r>
                      <a:r>
                        <a:rPr sz="1200" spc="-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Mostly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Completely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 Strongly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Strongly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1700" y="5022596"/>
            <a:ext cx="1252855" cy="2430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VALUE</a:t>
            </a:r>
            <a:endParaRPr sz="1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rlito"/>
              <a:cs typeface="Carlito"/>
            </a:endParaRPr>
          </a:p>
          <a:p>
            <a:pPr marL="469900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rlito"/>
                <a:cs typeface="Carlito"/>
              </a:rPr>
              <a:t>High</a:t>
            </a:r>
            <a:endParaRPr sz="1200">
              <a:latin typeface="Carlito"/>
              <a:cs typeface="Carlito"/>
            </a:endParaRPr>
          </a:p>
          <a:p>
            <a:pPr marL="469900" indent="-228600">
              <a:lnSpc>
                <a:spcPct val="100000"/>
              </a:lnSpc>
              <a:spcBef>
                <a:spcPts val="3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Carlito"/>
                <a:cs typeface="Carlito"/>
              </a:rPr>
              <a:t>Moderate</a:t>
            </a:r>
            <a:endParaRPr sz="1200">
              <a:latin typeface="Carlito"/>
              <a:cs typeface="Carlito"/>
            </a:endParaRPr>
          </a:p>
          <a:p>
            <a:pPr marL="469900" indent="-228600"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rlito"/>
                <a:cs typeface="Carlito"/>
              </a:rPr>
              <a:t>Low</a:t>
            </a:r>
            <a:endParaRPr sz="1200">
              <a:latin typeface="Carlito"/>
              <a:cs typeface="Carlito"/>
            </a:endParaRPr>
          </a:p>
          <a:p>
            <a:pPr marL="469900" indent="-228600"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Carlito"/>
                <a:cs typeface="Carlito"/>
              </a:rPr>
              <a:t>None</a:t>
            </a:r>
            <a:endParaRPr sz="1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"/>
            </a:pPr>
            <a:endParaRPr sz="12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RELEVANCE</a:t>
            </a:r>
            <a:endParaRPr sz="1200">
              <a:latin typeface="Carlito"/>
              <a:cs typeface="Carlito"/>
            </a:endParaRPr>
          </a:p>
          <a:p>
            <a:pPr marL="469900" indent="-228600">
              <a:lnSpc>
                <a:spcPct val="100000"/>
              </a:lnSpc>
              <a:spcBef>
                <a:spcPts val="2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rlito"/>
                <a:cs typeface="Carlito"/>
              </a:rPr>
              <a:t>Excellent</a:t>
            </a:r>
            <a:endParaRPr sz="1200">
              <a:latin typeface="Carlito"/>
              <a:cs typeface="Carlito"/>
            </a:endParaRPr>
          </a:p>
          <a:p>
            <a:pPr marL="469900" indent="-228600">
              <a:lnSpc>
                <a:spcPct val="100000"/>
              </a:lnSpc>
              <a:spcBef>
                <a:spcPts val="2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rlito"/>
                <a:cs typeface="Carlito"/>
              </a:rPr>
              <a:t>Somewhat</a:t>
            </a:r>
            <a:endParaRPr sz="1200">
              <a:latin typeface="Carlito"/>
              <a:cs typeface="Carlito"/>
            </a:endParaRPr>
          </a:p>
          <a:p>
            <a:pPr marL="469900" indent="-228600"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Carlito"/>
                <a:cs typeface="Carlito"/>
              </a:rPr>
              <a:t>Poor</a:t>
            </a:r>
            <a:endParaRPr sz="1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</a:pP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FREQUENCY</a:t>
            </a:r>
            <a:endParaRPr sz="1200">
              <a:latin typeface="Carlito"/>
              <a:cs typeface="Carlito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7155" y="7645145"/>
          <a:ext cx="6019798" cy="1650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2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7102"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Frequently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Frequently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Occasionally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Rarely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Rarely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Always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Frequently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Occasionally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Rarely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Rarely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Always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Usually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marR="146685" indent="-228600">
                        <a:lnSpc>
                          <a:spcPct val="101699"/>
                        </a:lnSpc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About</a:t>
                      </a:r>
                      <a:r>
                        <a:rPr sz="1200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Half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12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Time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Seldom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31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Always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Often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Sometimes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Rarely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389"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4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A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Great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Deal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Much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4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Often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Sometimes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4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Almost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Always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To a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Considerable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Degree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67155" y="410718"/>
          <a:ext cx="6019799" cy="638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2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9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8556"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34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Somewhat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Little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9844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34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Seldom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9844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34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Occasionally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Seldom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9844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01700" y="1247647"/>
            <a:ext cx="8940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IMPORTANCE</a:t>
            </a:r>
            <a:endParaRPr sz="12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67155" y="1468374"/>
          <a:ext cx="6029325" cy="1202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2436"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31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Moderately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Not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95300" indent="-229235">
                        <a:lnSpc>
                          <a:spcPct val="100000"/>
                        </a:lnSpc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Moderately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9235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Not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marR="132715">
                        <a:lnSpc>
                          <a:spcPct val="101699"/>
                        </a:lnSpc>
                        <a:spcBef>
                          <a:spcPts val="254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0 = Not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At</a:t>
                      </a:r>
                      <a:r>
                        <a:rPr sz="1200" spc="-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All  1 = 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Little Importance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2 = 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Average  Importance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 = Very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 =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Absolutely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Essential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2384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1700" y="3055111"/>
            <a:ext cx="583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Carlito"/>
                <a:cs typeface="Carlito"/>
              </a:rPr>
              <a:t>Q</a:t>
            </a: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U</a:t>
            </a:r>
            <a:r>
              <a:rPr sz="1200" b="1" spc="5" dirty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L</a:t>
            </a:r>
            <a:r>
              <a:rPr sz="1200" b="1" dirty="0">
                <a:solidFill>
                  <a:srgbClr val="C00000"/>
                </a:solidFill>
                <a:latin typeface="Carlito"/>
                <a:cs typeface="Carlito"/>
              </a:rPr>
              <a:t>I</a:t>
            </a:r>
            <a:r>
              <a:rPr sz="1200" b="1" spc="5" dirty="0">
                <a:solidFill>
                  <a:srgbClr val="C00000"/>
                </a:solidFill>
                <a:latin typeface="Carlito"/>
                <a:cs typeface="Carlito"/>
              </a:rPr>
              <a:t>T</a:t>
            </a:r>
            <a:r>
              <a:rPr sz="1200" b="1" dirty="0">
                <a:solidFill>
                  <a:srgbClr val="C00000"/>
                </a:solidFill>
                <a:latin typeface="Carlito"/>
                <a:cs typeface="Carlito"/>
              </a:rPr>
              <a:t>Y</a:t>
            </a:r>
            <a:endParaRPr sz="1200">
              <a:latin typeface="Carlito"/>
              <a:cs typeface="Carlito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7155" y="3275838"/>
          <a:ext cx="4350385" cy="1194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4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4816"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Good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Good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Acceptable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Poor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Poor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Poor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Below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Average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Average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Above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Average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Excellent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95300" indent="-229235">
                        <a:lnSpc>
                          <a:spcPct val="100000"/>
                        </a:lnSpc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Good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Fair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9235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Poor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01700" y="4669028"/>
            <a:ext cx="7937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00000"/>
                </a:solidFill>
                <a:latin typeface="Carlito"/>
                <a:cs typeface="Carlito"/>
              </a:rPr>
              <a:t>LIKELIHOOD</a:t>
            </a:r>
            <a:endParaRPr sz="1200">
              <a:latin typeface="Carlito"/>
              <a:cs typeface="Carlito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67155" y="4889753"/>
          <a:ext cx="5002529" cy="25648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5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35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Like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Me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Not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Like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Me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To a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Great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Extent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Somewhat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Little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Not at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All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True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False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19050">
                      <a:solidFill>
                        <a:srgbClr val="F0F0F0"/>
                      </a:solidFill>
                      <a:prstDash val="solid"/>
                    </a:lnT>
                    <a:lnB w="9525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338"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969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Definitely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Probably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Probably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Possibly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Probably</a:t>
                      </a:r>
                      <a:r>
                        <a:rPr sz="12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Not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Definitely</a:t>
                      </a:r>
                      <a:r>
                        <a:rPr sz="12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Not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23189" marB="0">
                    <a:lnL w="19050">
                      <a:solidFill>
                        <a:srgbClr val="F0F0F0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4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Almost Always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True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Usually True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Often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True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Occasionally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True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Rarely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True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Usually Not</a:t>
                      </a:r>
                      <a:r>
                        <a:rPr sz="12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True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95300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83333"/>
                        <a:buFont typeface="Symbol"/>
                        <a:buChar char=""/>
                        <a:tabLst>
                          <a:tab pos="494665" algn="l"/>
                          <a:tab pos="495300" algn="l"/>
                        </a:tabLst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Almost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r>
                        <a:rPr sz="1200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True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9525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700" marR="29845">
                        <a:lnSpc>
                          <a:spcPct val="101699"/>
                        </a:lnSpc>
                        <a:spcBef>
                          <a:spcPts val="10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Not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likely  Somewhat</a:t>
                      </a:r>
                      <a:r>
                        <a:rPr sz="12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likely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likely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9525">
                      <a:solidFill>
                        <a:srgbClr val="A1A1A1"/>
                      </a:solidFill>
                      <a:prstDash val="solid"/>
                    </a:lnL>
                    <a:lnR w="19050">
                      <a:solidFill>
                        <a:srgbClr val="A1A1A1"/>
                      </a:solidFill>
                      <a:prstDash val="solid"/>
                    </a:lnR>
                    <a:lnT w="9525">
                      <a:solidFill>
                        <a:srgbClr val="A1A1A1"/>
                      </a:solidFill>
                      <a:prstDash val="solid"/>
                    </a:lnT>
                    <a:lnB w="19050">
                      <a:solidFill>
                        <a:srgbClr val="A1A1A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901700" y="7867961"/>
            <a:ext cx="15519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Dichotomous</a:t>
            </a:r>
            <a:r>
              <a:rPr sz="1400" b="1" spc="-3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Scales: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46624" y="8219275"/>
            <a:ext cx="86989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6624" y="8404060"/>
            <a:ext cx="86995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32164" y="8219275"/>
            <a:ext cx="86994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32164" y="8404060"/>
            <a:ext cx="86994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72014" y="8219275"/>
            <a:ext cx="86995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72014" y="8404060"/>
            <a:ext cx="86995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019624" y="8219275"/>
          <a:ext cx="3979545" cy="287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3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6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019">
                <a:tc>
                  <a:txBody>
                    <a:bodyPr/>
                    <a:lstStyle/>
                    <a:p>
                      <a:pPr marL="351790">
                        <a:lnSpc>
                          <a:spcPts val="1015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Fair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51790">
                        <a:lnSpc>
                          <a:spcPts val="113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Unfair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065">
                        <a:lnSpc>
                          <a:spcPts val="1015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774065">
                        <a:lnSpc>
                          <a:spcPts val="113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Disagre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ts val="1015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Tr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u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R="53975" algn="r">
                        <a:lnSpc>
                          <a:spcPts val="1130"/>
                        </a:lnSpc>
                        <a:spcBef>
                          <a:spcPts val="10"/>
                        </a:spcBef>
                        <a:tabLst>
                          <a:tab pos="85090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e	Fal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4785804" y="8219275"/>
            <a:ext cx="86995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85804" y="8404060"/>
            <a:ext cx="86995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998211" y="8152892"/>
            <a:ext cx="236220" cy="39306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sz="1200" dirty="0">
                <a:latin typeface="Carlito"/>
                <a:cs typeface="Carlito"/>
              </a:rPr>
              <a:t>Yes  No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700" y="8985053"/>
            <a:ext cx="14376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Three-Point</a:t>
            </a:r>
            <a:r>
              <a:rPr sz="1400" b="1" spc="-3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Scales: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6624" y="474802"/>
            <a:ext cx="86995" cy="10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6624" y="660234"/>
            <a:ext cx="86995" cy="102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6624" y="845032"/>
            <a:ext cx="86989" cy="1022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19624" y="458723"/>
          <a:ext cx="4789170" cy="12969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462">
                <a:tc>
                  <a:txBody>
                    <a:bodyPr/>
                    <a:lstStyle/>
                    <a:p>
                      <a:pPr marL="351790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More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than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would</a:t>
                      </a:r>
                      <a:r>
                        <a:rPr sz="12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like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About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right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Less than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would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like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3420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Too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Harsh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693420" marR="353695">
                        <a:lnSpc>
                          <a:spcPct val="1008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About right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Too</a:t>
                      </a:r>
                      <a:r>
                        <a:rPr sz="12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Lenient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315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Too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Strict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61315" marR="119380">
                        <a:lnSpc>
                          <a:spcPct val="1008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About right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Too</a:t>
                      </a:r>
                      <a:r>
                        <a:rPr sz="12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Lenient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461">
                <a:tc>
                  <a:txBody>
                    <a:bodyPr/>
                    <a:lstStyle/>
                    <a:p>
                      <a:pPr marL="351790" marR="685800">
                        <a:lnSpc>
                          <a:spcPct val="101200"/>
                        </a:lnSpc>
                        <a:spcBef>
                          <a:spcPts val="6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Too heavy 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About</a:t>
                      </a:r>
                      <a:r>
                        <a:rPr sz="12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Right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Too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light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5090" marB="0"/>
                </a:tc>
                <a:tc>
                  <a:txBody>
                    <a:bodyPr/>
                    <a:lstStyle/>
                    <a:p>
                      <a:pPr marL="693420" marR="379095">
                        <a:lnSpc>
                          <a:spcPct val="101200"/>
                        </a:lnSpc>
                        <a:spcBef>
                          <a:spcPts val="6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Too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much  About</a:t>
                      </a:r>
                      <a:r>
                        <a:rPr sz="120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right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Too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little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5090" marB="0"/>
                </a:tc>
                <a:tc>
                  <a:txBody>
                    <a:bodyPr/>
                    <a:lstStyle/>
                    <a:p>
                      <a:pPr marL="361315" marR="125095">
                        <a:lnSpc>
                          <a:spcPct val="101200"/>
                        </a:lnSpc>
                        <a:spcBef>
                          <a:spcPts val="6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Extremely  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M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ra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ely  Not at</a:t>
                      </a:r>
                      <a:r>
                        <a:rPr sz="12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all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509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01700" y="2858591"/>
            <a:ext cx="13493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Four-Point</a:t>
            </a:r>
            <a:r>
              <a:rPr sz="1400" b="1" spc="-4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rlito"/>
                <a:cs typeface="Carlito"/>
              </a:rPr>
              <a:t>Scales:</a:t>
            </a:r>
            <a:endParaRPr sz="1400">
              <a:latin typeface="Carlito"/>
              <a:cs typeface="Carlito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44600" y="3156204"/>
          <a:ext cx="4977765" cy="710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4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184">
                <a:tc>
                  <a:txBody>
                    <a:bodyPr/>
                    <a:lstStyle/>
                    <a:p>
                      <a:pPr marL="127000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Most of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120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time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 marR="409575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Some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1200" spc="-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time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Seldom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Strongly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17195" marR="908685">
                        <a:lnSpc>
                          <a:spcPct val="101699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  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g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17195">
                        <a:lnSpc>
                          <a:spcPts val="14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Strongly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745">
                        <a:lnSpc>
                          <a:spcPts val="1140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Definitely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won’t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72745" marR="167640">
                        <a:lnSpc>
                          <a:spcPct val="101699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Probably</a:t>
                      </a:r>
                      <a:r>
                        <a:rPr sz="12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won’t  Probably will  Definitely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will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901700" y="4144732"/>
            <a:ext cx="13106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Five-Point</a:t>
            </a:r>
            <a:r>
              <a:rPr sz="1400" b="1" spc="-3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Scales:</a:t>
            </a:r>
            <a:endParaRPr sz="1400">
              <a:latin typeface="Carlito"/>
              <a:cs typeface="Carlito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244600" y="4442459"/>
          <a:ext cx="5513069" cy="4332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0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0317">
                <a:tc>
                  <a:txBody>
                    <a:bodyPr/>
                    <a:lstStyle/>
                    <a:p>
                      <a:pPr marL="127000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Much</a:t>
                      </a:r>
                      <a:r>
                        <a:rPr sz="1200" spc="-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better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 marR="481965">
                        <a:lnSpc>
                          <a:spcPct val="101400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Somewhat</a:t>
                      </a:r>
                      <a:r>
                        <a:rPr sz="12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better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Stayed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the same  Somewhat worse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Much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worse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Strongly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89584" marR="956944">
                        <a:lnSpc>
                          <a:spcPct val="101699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Agree  U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nd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d 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8958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Strongly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Disagree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1180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High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551180" marR="19304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Above</a:t>
                      </a:r>
                      <a:r>
                        <a:rPr sz="12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Average  Average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551180" marR="203835">
                        <a:lnSpc>
                          <a:spcPct val="1008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Below</a:t>
                      </a:r>
                      <a:r>
                        <a:rPr sz="12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Average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Low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048">
                <a:tc>
                  <a:txBody>
                    <a:bodyPr/>
                    <a:lstStyle/>
                    <a:p>
                      <a:pPr marL="127000" marR="629920">
                        <a:lnSpc>
                          <a:spcPct val="101699"/>
                        </a:lnSpc>
                        <a:spcBef>
                          <a:spcPts val="66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Excellent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Above</a:t>
                      </a:r>
                      <a:r>
                        <a:rPr sz="12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Average  Average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 marR="640715">
                        <a:lnSpc>
                          <a:spcPct val="1008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Below</a:t>
                      </a:r>
                      <a:r>
                        <a:rPr sz="12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Average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Poor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4455" marB="0"/>
                </a:tc>
                <a:tc>
                  <a:txBody>
                    <a:bodyPr/>
                    <a:lstStyle/>
                    <a:p>
                      <a:pPr marL="489584" marR="994410">
                        <a:lnSpc>
                          <a:spcPct val="101699"/>
                        </a:lnSpc>
                        <a:spcBef>
                          <a:spcPts val="66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good  Good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89584" marR="1331595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Fair  Poor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8958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poor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4455" marB="0"/>
                </a:tc>
                <a:tc>
                  <a:txBody>
                    <a:bodyPr/>
                    <a:lstStyle/>
                    <a:p>
                      <a:pPr marL="551180" marR="342265">
                        <a:lnSpc>
                          <a:spcPct val="101699"/>
                        </a:lnSpc>
                        <a:spcBef>
                          <a:spcPts val="66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Much</a:t>
                      </a:r>
                      <a:r>
                        <a:rPr sz="1200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higher  Higher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551180" marR="140970">
                        <a:lnSpc>
                          <a:spcPct val="101699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About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12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same  Lower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5511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Much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lower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44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048">
                <a:tc>
                  <a:txBody>
                    <a:bodyPr/>
                    <a:lstStyle/>
                    <a:p>
                      <a:pPr marL="127000" marR="675005">
                        <a:lnSpc>
                          <a:spcPct val="101699"/>
                        </a:lnSpc>
                        <a:spcBef>
                          <a:spcPts val="66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Almost</a:t>
                      </a:r>
                      <a:r>
                        <a:rPr sz="12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always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Often 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Sometimes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Seldom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Never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4455" marB="0"/>
                </a:tc>
                <a:tc>
                  <a:txBody>
                    <a:bodyPr/>
                    <a:lstStyle/>
                    <a:p>
                      <a:pPr marL="489584" marR="900430">
                        <a:lnSpc>
                          <a:spcPct val="101699"/>
                        </a:lnSpc>
                        <a:spcBef>
                          <a:spcPts val="66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Extremely  Very  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M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ra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ely  Slightly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48958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Not at</a:t>
                      </a:r>
                      <a:r>
                        <a:rPr sz="12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all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4455" marB="0"/>
                </a:tc>
                <a:tc>
                  <a:txBody>
                    <a:bodyPr/>
                    <a:lstStyle/>
                    <a:p>
                      <a:pPr marL="551180" marR="119380">
                        <a:lnSpc>
                          <a:spcPct val="101499"/>
                        </a:lnSpc>
                        <a:spcBef>
                          <a:spcPts val="66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satisfied  Satisfied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Neither 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Dissatisfied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dissatisfied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445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0317">
                <a:tc>
                  <a:txBody>
                    <a:bodyPr/>
                    <a:lstStyle/>
                    <a:p>
                      <a:pPr marL="127000" marR="570230">
                        <a:lnSpc>
                          <a:spcPct val="101699"/>
                        </a:lnSpc>
                        <a:spcBef>
                          <a:spcPts val="66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Very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Important  Fairly</a:t>
                      </a:r>
                      <a:r>
                        <a:rPr sz="12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 marR="459105">
                        <a:lnSpc>
                          <a:spcPct val="1008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</a:t>
                      </a:r>
                      <a:r>
                        <a:rPr sz="1200" spc="-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Not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important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44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901700" y="9181649"/>
            <a:ext cx="14554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00000"/>
                </a:solidFill>
                <a:latin typeface="Carlito"/>
                <a:cs typeface="Carlito"/>
              </a:rPr>
              <a:t>Seven-Point</a:t>
            </a:r>
            <a:r>
              <a:rPr sz="1400" b="1" spc="-4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C00000"/>
                </a:solidFill>
                <a:latin typeface="Carlito"/>
                <a:cs typeface="Carlito"/>
              </a:rPr>
              <a:t>Scales: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244600" y="458723"/>
          <a:ext cx="4987924" cy="12679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9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67968">
                <a:tc>
                  <a:txBody>
                    <a:bodyPr/>
                    <a:lstStyle/>
                    <a:p>
                      <a:pPr marL="127000">
                        <a:lnSpc>
                          <a:spcPts val="1140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very dissatisfied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 marR="353695">
                        <a:lnSpc>
                          <a:spcPct val="101699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moderately dissatisfied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slightly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dissatisfied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neutral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27000" marR="528955">
                        <a:lnSpc>
                          <a:spcPct val="101299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satisfied  moderately satisfied  very satisfied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315">
                        <a:lnSpc>
                          <a:spcPts val="1140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far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below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61315" marR="353060">
                        <a:lnSpc>
                          <a:spcPct val="101699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moderately</a:t>
                      </a:r>
                      <a:r>
                        <a:rPr sz="12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below  slightly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below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met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expectations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61315" marR="355600">
                        <a:lnSpc>
                          <a:spcPct val="101299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slightly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above  moderately</a:t>
                      </a:r>
                      <a:r>
                        <a:rPr sz="12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above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far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 above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ts val="1140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very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poor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60680" marR="52324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poor  fair 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g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ood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360680" marR="119380">
                        <a:lnSpc>
                          <a:spcPct val="101299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very good  excellent 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xc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pt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200" spc="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al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442</Words>
  <Application>Microsoft Office PowerPoint</Application>
  <PresentationFormat>Custom</PresentationFormat>
  <Paragraphs>205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Carlito</vt:lpstr>
      <vt:lpstr>Symbol</vt:lpstr>
      <vt:lpstr>Times New Roman</vt:lpstr>
      <vt:lpstr>Office Theme</vt:lpstr>
      <vt:lpstr>Likert Scale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Likert Scale </dc:title>
  <dc:creator>Jan Larson</dc:creator>
  <cp:lastModifiedBy>hp</cp:lastModifiedBy>
  <cp:revision>3</cp:revision>
  <dcterms:created xsi:type="dcterms:W3CDTF">2020-10-16T17:44:37Z</dcterms:created>
  <dcterms:modified xsi:type="dcterms:W3CDTF">2020-10-17T15:28:44Z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2014-05-28T00:00:00Z</vt:filetime>
  </property>
  <property fmtid="{D5CDD505-2E9C-101B-9397-08002B2CF9AE}" pid="3" name="Creator">
    <vt:lpwstr>Acrobat PDFMaker 10.1 for Word</vt:lpwstr>
  </property>
  <property fmtid="{D5CDD505-2E9C-101B-9397-08002B2CF9AE}" pid="4" name="LastSaved">
    <vt:filetime>2020-10-16T00:00:00Z</vt:filetime>
  </property>
</Properties>
</file>