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4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58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1042E-EEAB-476B-BBC4-5D8D69BC3A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BB44-226A-4CC3-AF15-705F444D4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6A6A-448C-42C2-A887-4CB4BE639E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DAC6-327B-411A-B24D-36BAD7E8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062414"/>
            <a:ext cx="7772400" cy="1706561"/>
          </a:xfrm>
        </p:spPr>
        <p:txBody>
          <a:bodyPr>
            <a:normAutofit/>
          </a:bodyPr>
          <a:lstStyle/>
          <a:p>
            <a:pPr algn="ctr"/>
            <a:endParaRPr lang="en-IN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C6261-B96E-42F4-83F8-8E081A81A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7772400" cy="2133600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 &amp;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0792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304" y="217909"/>
                <a:ext cx="8649393" cy="6411491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sz="3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Mathematical Expectation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X is a discrete R. V. with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p.m.f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P(X = x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p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then mathematical expectation of X or arithmetic mean of X, denoted as E(X), is defined by 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i.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mathematical expectation is the sum of products of the different possible values of the random variable and the corresponding probabilities.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X is a continuous R. V. with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p.d.f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f(x), then mathematical expectation of X is defined by 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E(X)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4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304" y="217909"/>
                <a:ext cx="8649393" cy="6411491"/>
              </a:xfrm>
              <a:blipFill rotWithShape="1">
                <a:blip r:embed="rId2"/>
                <a:stretch>
                  <a:fillRect l="-1834" t="-1236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41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04" y="784695"/>
            <a:ext cx="8649393" cy="5920905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Properties of expected values: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E(X+Y) = E(X) + E(Y), provided all expectation exists.</a:t>
            </a:r>
          </a:p>
          <a:p>
            <a:pPr marL="514350" indent="-514350">
              <a:buFont typeface="+mj-lt"/>
              <a:buAutoNum type="alphaLcParenR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If X and Y are independent random variables then E(XY) = E(X). E(Y). </a:t>
            </a:r>
          </a:p>
          <a:p>
            <a:pPr marL="514350" indent="-514350">
              <a:buFont typeface="+mj-lt"/>
              <a:buAutoNum type="alphaLcParenR"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In general, E(XY)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Mathematica1"/>
              </a:rPr>
              <a:t>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E(X). E(Y).  </a:t>
            </a:r>
          </a:p>
        </p:txBody>
      </p:sp>
    </p:spTree>
    <p:extLst>
      <p:ext uri="{BB962C8B-B14F-4D97-AF65-F5344CB8AC3E}">
        <p14:creationId xmlns:p14="http://schemas.microsoft.com/office/powerpoint/2010/main" val="1423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-76200"/>
                <a:ext cx="8229600" cy="65403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Variance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variance of a RV X is defined as 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(X) =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E [(X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]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E(X) is the mean of RV X.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Therefore 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(X)  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</m:ctrlPr>
                          </m:eqArr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athematica1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Mathematica1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Mathematica1"/>
                                      </a:rPr>
                                      <m:t>𝑥</m:t>
                                    </m:r>
                                    <m:r>
                                      <a:rPr lang="en-US" sz="2800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Mathematica1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Mathematica1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800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athematica1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athematica1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athematica1"/>
                                  </a:rPr>
                                  <m:t>𝑝𝑖</m:t>
                                </m:r>
                              </m:e>
                            </m:nary>
                            <m:r>
                              <a:rPr lang="en-US" sz="2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              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𝑊h𝑒𝑟𝑒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𝑑𝑖𝑠𝑐𝑟𝑒𝑡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𝑅𝑉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𝑤𝑖𝑡h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𝑝𝑚𝑓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𝑝</m:t>
                            </m:r>
                            <m:r>
                              <a:rPr lang="en-US" sz="2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𝑖</m:t>
                            </m:r>
                            <m:r>
                              <a:rPr lang="en-US" sz="2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                  </m:t>
                            </m:r>
                          </m:e>
                          <m:e>
                            <m:r>
                              <a:rPr lang="en-US" sz="2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        </m:t>
                            </m:r>
                          </m:e>
                          <m:e>
                            <m:nary>
                              <m:naryPr>
                                <m:limLoc m:val="undOvr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Mathematica1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Mathematica1"/>
                                      </a:rPr>
                                      <m:t>𝑥</m:t>
                                    </m:r>
                                    <m:r>
                                      <a:rPr lang="en-US" sz="2800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Mathematica1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Mathematica1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800" i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Mathematica1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𝑊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h𝑒𝑟𝑒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𝑐𝑜𝑛𝑡𝑖𝑛𝑢𝑜𝑢𝑠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𝑅𝑉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𝑤𝑖𝑡h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𝑝𝑑𝑓𝑓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Mathematica1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Theorem:  If X is a RV and a and b are constants then V(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aX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b) = a</a:t>
                </a:r>
                <a:r>
                  <a:rPr lang="en-U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V(X).</a:t>
                </a:r>
              </a:p>
              <a:p>
                <a:pPr marL="0" indent="0" algn="just" defTabSz="120650">
                  <a:buNone/>
                </a:pP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-76200"/>
                <a:ext cx="8229600" cy="6540362"/>
              </a:xfrm>
              <a:blipFill rotWithShape="1">
                <a:blip r:embed="rId3"/>
                <a:stretch>
                  <a:fillRect l="-2222" t="-1305" r="-667" b="-6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30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957" y="238029"/>
            <a:ext cx="6880087" cy="752571"/>
          </a:xfrm>
        </p:spPr>
        <p:txBody>
          <a:bodyPr>
            <a:normAutofit fontScale="90000"/>
          </a:bodyPr>
          <a:lstStyle/>
          <a:p>
            <a:r>
              <a:rPr lang="en-US" dirty="0"/>
              <a:t>Discrete probability distribution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752" y="840951"/>
            <a:ext cx="9181505" cy="580424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 this section we shall discuss some of the probability distributions that figure most prominently in statistical theory and application. </a:t>
            </a:r>
          </a:p>
          <a:p>
            <a:pPr algn="just"/>
            <a:r>
              <a:rPr lang="en-US" dirty="0"/>
              <a:t>We shall also study their parameter and derivation of some of their important characteristics. </a:t>
            </a:r>
          </a:p>
          <a:p>
            <a:pPr algn="just"/>
            <a:r>
              <a:rPr lang="en-US" dirty="0"/>
              <a:t>We shall introduce number of discrete probability distribution, that have been successfully applied in a wide variety of decision situations. </a:t>
            </a:r>
          </a:p>
          <a:p>
            <a:pPr algn="just"/>
            <a:r>
              <a:rPr lang="en-US" dirty="0"/>
              <a:t>The purpose of this section is to show the type of situations in which these distributions can applied.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1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23" y="233239"/>
            <a:ext cx="8563755" cy="6285159"/>
          </a:xfrm>
        </p:spPr>
        <p:txBody>
          <a:bodyPr>
            <a:normAutofit/>
          </a:bodyPr>
          <a:lstStyle/>
          <a:p>
            <a:r>
              <a:rPr lang="en-US" dirty="0"/>
              <a:t>This section devoted to the study of univariate distributions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Discrete uniform (rectangular)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Binomial distribution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Poisson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Geometric distribution &amp;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Hypergeometric distribution</a:t>
            </a:r>
          </a:p>
          <a:p>
            <a:pPr marL="0" indent="0" algn="just">
              <a:buNone/>
            </a:pPr>
            <a:r>
              <a:rPr lang="en-US" dirty="0"/>
              <a:t>We have already defined distribution function, mathematical expectation and variance. This prepares us for a study of discrete theoretical probability distribution.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93"/>
            <a:ext cx="8229600" cy="723207"/>
          </a:xfrm>
        </p:spPr>
        <p:txBody>
          <a:bodyPr>
            <a:normAutofit fontScale="90000"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377" y="631202"/>
                <a:ext cx="8823246" cy="5980114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n-US" dirty="0"/>
                  <a:t>Let a random experiment be performed repeatedly and let the occurrence of an event in a trial be called a success and its non-occurrence a failure. </a:t>
                </a:r>
              </a:p>
              <a:p>
                <a:pPr algn="just"/>
                <a:r>
                  <a:rPr lang="en-US" dirty="0"/>
                  <a:t>Consider a set of n independent trials (n being finite) in which the probability 'p' of success in any trial is constant for each trial. Then q = 1 - p, is the probability of failure in any trial. </a:t>
                </a:r>
              </a:p>
              <a:p>
                <a:pPr algn="just"/>
                <a:r>
                  <a:rPr lang="en-US" sz="3900" i="1" dirty="0"/>
                  <a:t>Definition</a:t>
                </a:r>
                <a:r>
                  <a:rPr lang="en-US" dirty="0"/>
                  <a:t>. </a:t>
                </a:r>
              </a:p>
              <a:p>
                <a:pPr marL="0" indent="0" algn="just">
                  <a:buNone/>
                </a:pPr>
                <a:r>
                  <a:rPr lang="en-US" dirty="0"/>
                  <a:t>If random variable X is said to follow binomial distribution if it assumes only non-negative values and its 'Probability mass function is given by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P(X = 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baseline="3000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 baseline="300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for</m:t>
                            </m:r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  <m:r>
                              <a:rPr lang="en-US">
                                <a:latin typeface="Cambria Math"/>
                              </a:rPr>
                              <m:t> = 0, 1, 2, …..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n</m:t>
                            </m:r>
                          </m:e>
                          <m:e>
                            <m:r>
                              <a:rPr lang="en-US">
                                <a:latin typeface="Cambria Math"/>
                              </a:rPr>
                              <m:t> 0,		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377" y="631202"/>
                <a:ext cx="8823246" cy="5980114"/>
              </a:xfrm>
              <a:blipFill>
                <a:blip r:embed="rId2"/>
                <a:stretch>
                  <a:fillRect l="-1657" t="-2141" r="-12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20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4660" y="205189"/>
                <a:ext cx="9273320" cy="6348011"/>
              </a:xfrm>
            </p:spPr>
            <p:txBody>
              <a:bodyPr/>
              <a:lstStyle/>
              <a:p>
                <a:r>
                  <a:rPr lang="en-US" dirty="0"/>
                  <a:t>The two independent constants n and p in the distribution are known as the parameters of the distribution. </a:t>
                </a:r>
              </a:p>
              <a:p>
                <a:endParaRPr lang="en-US" dirty="0"/>
              </a:p>
              <a:p>
                <a:r>
                  <a:rPr lang="en-US" dirty="0"/>
                  <a:t>'n' is also, sometimes known as the degree of the binomial distribution.</a:t>
                </a:r>
              </a:p>
              <a:p>
                <a:endParaRPr lang="en-US" dirty="0"/>
              </a:p>
              <a:p>
                <a:r>
                  <a:rPr lang="en-US" dirty="0"/>
                  <a:t>We shall use the notation </a:t>
                </a:r>
              </a:p>
              <a:p>
                <a:pPr marL="0" indent="0">
                  <a:buNone/>
                </a:pP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~</m:t>
                    </m:r>
                  </m:oMath>
                </a14:m>
                <a:r>
                  <a:rPr lang="en-US" dirty="0"/>
                  <a:t>B (n, p) </a:t>
                </a:r>
              </a:p>
              <a:p>
                <a:pPr marL="0" indent="0">
                  <a:buNone/>
                </a:pPr>
                <a:r>
                  <a:rPr lang="en-US" dirty="0"/>
                  <a:t>     to denote that the random variable X follow the  </a:t>
                </a:r>
              </a:p>
              <a:p>
                <a:pPr marL="0" indent="0">
                  <a:buNone/>
                </a:pPr>
                <a:r>
                  <a:rPr lang="en-US" dirty="0"/>
                  <a:t>    binomial distribution with parameters n and 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4660" y="205189"/>
                <a:ext cx="9273320" cy="6348011"/>
              </a:xfrm>
              <a:blipFill rotWithShape="1">
                <a:blip r:embed="rId2"/>
                <a:stretch>
                  <a:fillRect l="-1445" t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98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77" y="228600"/>
            <a:ext cx="8823246" cy="64756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i="1" dirty="0"/>
              <a:t>Physical conditions for Binomial Distribution.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We get the binomial distribution under the following experimental conditions.</a:t>
            </a:r>
          </a:p>
          <a:p>
            <a:pPr marL="514350" indent="-514350" algn="just">
              <a:buFont typeface="+mj-lt"/>
              <a:buAutoNum type="arabicParenR"/>
            </a:pPr>
            <a:endParaRPr lang="en-US" dirty="0"/>
          </a:p>
          <a:p>
            <a:pPr marL="514350" indent="-514350" algn="just">
              <a:buFont typeface="+mj-lt"/>
              <a:buAutoNum type="arabicParenR"/>
            </a:pPr>
            <a:r>
              <a:rPr lang="en-US" dirty="0"/>
              <a:t>Each trial results in two mutually disjoint outcomes termed as success and failure.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number of trials ‘</a:t>
            </a:r>
            <a:r>
              <a:rPr lang="en-US" i="1" dirty="0"/>
              <a:t>n' </a:t>
            </a:r>
            <a:r>
              <a:rPr lang="en-US" dirty="0"/>
              <a:t>is finite.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The' trials are independent of each other.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probability of success </a:t>
            </a:r>
            <a:r>
              <a:rPr lang="en-US" i="1" dirty="0"/>
              <a:t>'p’ </a:t>
            </a:r>
            <a:r>
              <a:rPr lang="en-US" dirty="0"/>
              <a:t>is constant for-each trial.</a:t>
            </a:r>
          </a:p>
        </p:txBody>
      </p:sp>
    </p:spTree>
    <p:extLst>
      <p:ext uri="{BB962C8B-B14F-4D97-AF65-F5344CB8AC3E}">
        <p14:creationId xmlns:p14="http://schemas.microsoft.com/office/powerpoint/2010/main" val="1893320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and variance of binomial distribution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Mean = E(X) = np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Var(X) =  npq</a:t>
            </a:r>
          </a:p>
        </p:txBody>
      </p:sp>
    </p:spTree>
    <p:extLst>
      <p:ext uri="{BB962C8B-B14F-4D97-AF65-F5344CB8AC3E}">
        <p14:creationId xmlns:p14="http://schemas.microsoft.com/office/powerpoint/2010/main" val="257044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18" y="-182637"/>
            <a:ext cx="8478965" cy="991755"/>
          </a:xfrm>
        </p:spPr>
        <p:txBody>
          <a:bodyPr>
            <a:normAutofit/>
          </a:bodyPr>
          <a:lstStyle/>
          <a:p>
            <a:r>
              <a:rPr lang="en-US" dirty="0"/>
              <a:t>Poisson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1" y="152400"/>
            <a:ext cx="8911478" cy="68059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Poisson distribution is a distribution related to probabilities of events which are extremely rare, but which have a large number of independent opportunities for occurrence.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Following are some instances where Poisson distribution may be successfully employed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Number of deaths from a disease. Such as heart attack or cancer or due to snake bite.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Number of suicides reported in a particular city.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The number of defective material in a packing manufactured by a good concern.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Number of faulty blades in a packet of 100.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Number of air accidents in some unit of time.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Number of printing mistakes at each page of the book.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Number of cars passing a crossing per minute during the busy hours of a day.</a:t>
            </a:r>
          </a:p>
        </p:txBody>
      </p:sp>
    </p:spTree>
    <p:extLst>
      <p:ext uri="{BB962C8B-B14F-4D97-AF65-F5344CB8AC3E}">
        <p14:creationId xmlns:p14="http://schemas.microsoft.com/office/powerpoint/2010/main" val="378007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 :</a:t>
            </a:r>
          </a:p>
          <a:p>
            <a:pPr marL="0" indent="0" algn="just">
              <a:buNone/>
            </a:pPr>
            <a:r>
              <a:rPr lang="en-US" dirty="0"/>
              <a:t>A random variable is function that assigns a real number X(s) to every elements </a:t>
            </a:r>
            <a:r>
              <a:rPr lang="en-US" dirty="0" err="1"/>
              <a:t>s</a:t>
            </a:r>
            <a:r>
              <a:rPr lang="en-US" dirty="0" err="1">
                <a:sym typeface="Mathematica1Mono"/>
              </a:rPr>
              <a:t>S</a:t>
            </a:r>
            <a:r>
              <a:rPr lang="en-US" dirty="0">
                <a:sym typeface="Mathematica1Mono"/>
              </a:rPr>
              <a:t> where S is the sample space corresponding to a random experiment.</a:t>
            </a:r>
          </a:p>
          <a:p>
            <a:pPr marL="0" indent="0" algn="just">
              <a:buNone/>
            </a:pPr>
            <a:r>
              <a:rPr lang="en-US" dirty="0">
                <a:sym typeface="Mathematica1Mono"/>
              </a:rPr>
              <a:t>i.e. X: S → R </a:t>
            </a:r>
          </a:p>
          <a:p>
            <a:pPr marL="0" indent="0" algn="just">
              <a:buNone/>
            </a:pPr>
            <a:r>
              <a:rPr lang="en-US" dirty="0">
                <a:sym typeface="Mathematica1Mono"/>
              </a:rPr>
              <a:t>The function X(s)=x that maps the elements of the sample space into real numbers is called R.V.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057" y="166812"/>
                <a:ext cx="8735887" cy="65403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Poisson distribution is a limiting case of the binomial distribution under the following conditions:</a:t>
                </a:r>
              </a:p>
              <a:p>
                <a:pPr marL="514350" lvl="0" indent="-514350">
                  <a:buFont typeface="+mj-lt"/>
                  <a:buAutoNum type="arabicParenR"/>
                </a:pPr>
                <a:r>
                  <a:rPr lang="en-US" dirty="0"/>
                  <a:t>n, the number of trials is indefinitely large, i.e., n</a:t>
                </a:r>
                <a:r>
                  <a:rPr lang="en-US" dirty="0">
                    <a:latin typeface="Calibri"/>
                    <a:cs typeface="Calibri"/>
                    <a:sym typeface="Mathematica1Mono"/>
                  </a:rPr>
                  <a:t>→∞</a:t>
                </a:r>
                <a:r>
                  <a:rPr lang="en-US" dirty="0"/>
                  <a:t>.</a:t>
                </a:r>
              </a:p>
              <a:p>
                <a:pPr marL="514350" lvl="0" indent="-514350">
                  <a:buFont typeface="+mj-lt"/>
                  <a:buAutoNum type="arabicParenR"/>
                </a:pPr>
                <a:endParaRPr lang="en-US" dirty="0"/>
              </a:p>
              <a:p>
                <a:pPr marL="514350" lvl="0" indent="-514350">
                  <a:buFont typeface="+mj-lt"/>
                  <a:buAutoNum type="arabicParenR"/>
                </a:pPr>
                <a:r>
                  <a:rPr lang="en-US" dirty="0"/>
                  <a:t>p, the constant probability of success for each trial is indefinitely small, i.e., p</a:t>
                </a:r>
                <a:r>
                  <a:rPr lang="en-US" dirty="0">
                    <a:cs typeface="Calibri"/>
                    <a:sym typeface="Mathematica1Mono"/>
                  </a:rPr>
                  <a:t>→</a:t>
                </a:r>
                <a:r>
                  <a:rPr lang="en-US" dirty="0"/>
                  <a:t>0 .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/>
                  <a:t>np = λ, (say), is finite. Thus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q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where λ is a positive real number.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057" y="166812"/>
                <a:ext cx="8735887" cy="6540362"/>
              </a:xfrm>
              <a:blipFill rotWithShape="1">
                <a:blip r:embed="rId2"/>
                <a:stretch>
                  <a:fillRect l="-1813" t="-1212" r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822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0123" y="229994"/>
                <a:ext cx="8563755" cy="647560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i="1" dirty="0"/>
                  <a:t>Definition:</a:t>
                </a:r>
              </a:p>
              <a:p>
                <a:pPr algn="just"/>
                <a:r>
                  <a:rPr lang="en-US" dirty="0"/>
                  <a:t>A random variable X is said to follow a Poisson distribution if it assumes only non-negative values and its probability mass function is given by </a:t>
                </a:r>
              </a:p>
              <a:p>
                <a:pPr algn="just"/>
                <a:r>
                  <a:rPr lang="en-US" dirty="0"/>
                  <a:t>P(X = x)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500" i="1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sz="3500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sz="3500" i="1" baseline="30000">
                                        <a:latin typeface="Cambria Math"/>
                                      </a:rPr>
                                      <m:t>‑</m:t>
                                    </m:r>
                                    <m:r>
                                      <a:rPr lang="en-US" sz="3500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3500" i="1" baseline="30000">
                                        <a:latin typeface="Cambria Math"/>
                                      </a:rPr>
                                      <m:t>𝜆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500"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sz="35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5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500" i="1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sz="3500">
                                <a:latin typeface="Cambria Math"/>
                              </a:rPr>
                              <m:t>;	 </m:t>
                            </m:r>
                            <m:r>
                              <m:rPr>
                                <m:sty m:val="p"/>
                              </m:rPr>
                              <a:rPr lang="en-US" sz="3500">
                                <a:latin typeface="Cambria Math"/>
                              </a:rPr>
                              <m:t>x</m:t>
                            </m:r>
                            <m:r>
                              <a:rPr lang="en-US" sz="3500">
                                <a:latin typeface="Cambria Math"/>
                              </a:rPr>
                              <m:t> = 0, 1, 2, ……..; </m:t>
                            </m:r>
                            <m:r>
                              <m:rPr>
                                <m:sty m:val="p"/>
                              </m:rPr>
                              <a:rPr lang="en-US" sz="3500">
                                <a:latin typeface="Cambria Math"/>
                              </a:rPr>
                              <m:t>λ</m:t>
                            </m:r>
                            <m:r>
                              <a:rPr lang="en-US" sz="3500">
                                <a:latin typeface="Cambria Math"/>
                              </a:rPr>
                              <m:t> &gt; 0</m:t>
                            </m:r>
                          </m:e>
                          <m:e>
                            <m:r>
                              <a:rPr lang="en-US" sz="3500">
                                <a:latin typeface="Cambria Math"/>
                              </a:rPr>
                              <m:t> 0,                                      			</m:t>
                            </m:r>
                            <m:r>
                              <m:rPr>
                                <m:sty m:val="p"/>
                              </m:rPr>
                              <a:rPr lang="en-US" sz="3500">
                                <a:latin typeface="Cambria Math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en-US" dirty="0"/>
                  <a:t>Here λ is known as the parameter of the distribution.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en-US" dirty="0"/>
                  <a:t>We shall use the notation 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~</m:t>
                    </m:r>
                  </m:oMath>
                </a14:m>
                <a:r>
                  <a:rPr lang="en-US" dirty="0"/>
                  <a:t>P (λ) to denote that X is a Poisson variate with parameter λ.</a:t>
                </a: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123" y="229994"/>
                <a:ext cx="8563755" cy="6475606"/>
              </a:xfrm>
              <a:blipFill rotWithShape="1">
                <a:blip r:embed="rId2"/>
                <a:stretch>
                  <a:fillRect l="-1496" t="-1883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591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63104"/>
          </a:xfrm>
        </p:spPr>
        <p:txBody>
          <a:bodyPr/>
          <a:lstStyle/>
          <a:p>
            <a:r>
              <a:rPr lang="en-US" dirty="0"/>
              <a:t>Mean and variance of Poisson 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= E(X) = λ.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Var X = λ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1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029"/>
            <a:ext cx="8229600" cy="7525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Continuous probability distribution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752" y="840951"/>
            <a:ext cx="9181505" cy="580424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 this section we shall discuss some of the probability distributions that figure most prominently in statistical theory and applications. </a:t>
            </a:r>
          </a:p>
          <a:p>
            <a:pPr algn="just"/>
            <a:r>
              <a:rPr lang="en-US" dirty="0"/>
              <a:t>We shall also study their parameter and derivation of some of their important characteristics.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purpose of this section is to show the type of situations in which these distributions can applied.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28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23" y="233239"/>
            <a:ext cx="8563755" cy="6285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section devoted to the study of univariate distributions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Continuous uniform (rectangular)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exponential distribution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Normal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 square distribution </a:t>
            </a:r>
          </a:p>
          <a:p>
            <a:pPr marL="0" indent="0" algn="just">
              <a:buNone/>
            </a:pPr>
            <a:r>
              <a:rPr lang="en-US" dirty="0"/>
              <a:t>We have already defined distribution function, mathematical expectation, variance and </a:t>
            </a:r>
            <a:r>
              <a:rPr lang="en-US" dirty="0" err="1"/>
              <a:t>m.g.f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This prepares us for a study of continuous theoretical probability distribution.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09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Normal (Gaussian) distribution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1" y="1604697"/>
            <a:ext cx="8839200" cy="350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3899" y="1710427"/>
            <a:ext cx="8457701" cy="30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4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44422" y="905089"/>
            <a:ext cx="8722494" cy="496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911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565"/>
            <a:ext cx="8153400" cy="617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69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8" y="1216949"/>
            <a:ext cx="8893712" cy="449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8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/>
              <a:t>Discrete random variable</a:t>
            </a:r>
          </a:p>
          <a:p>
            <a:pPr>
              <a:lnSpc>
                <a:spcPct val="300000"/>
              </a:lnSpc>
            </a:pPr>
            <a:r>
              <a:rPr lang="en-US" dirty="0"/>
              <a:t>Continuous random variable.</a:t>
            </a:r>
          </a:p>
        </p:txBody>
      </p:sp>
    </p:spTree>
    <p:extLst>
      <p:ext uri="{BB962C8B-B14F-4D97-AF65-F5344CB8AC3E}">
        <p14:creationId xmlns:p14="http://schemas.microsoft.com/office/powerpoint/2010/main" val="3937612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73736" cy="425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309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pPr marL="0" indent="0" algn="ctr">
              <a:buNone/>
            </a:pPr>
            <a:endParaRPr lang="en-US" b="1" dirty="0">
              <a:sym typeface="Mathematica1"/>
            </a:endParaRPr>
          </a:p>
          <a:p>
            <a:pPr marL="0" indent="0" algn="ctr">
              <a:buNone/>
            </a:pPr>
            <a:r>
              <a:rPr lang="en-US" b="1" dirty="0">
                <a:sym typeface="Mathematica1"/>
              </a:rPr>
              <a:t>←------ 68.27%----→</a:t>
            </a:r>
          </a:p>
          <a:p>
            <a:pPr marL="0" indent="0" algn="ctr">
              <a:buNone/>
            </a:pPr>
            <a:r>
              <a:rPr lang="en-US" b="1" dirty="0">
                <a:sym typeface="Mathematica1"/>
              </a:rPr>
              <a:t>←-----------------95.45% ------------------ → </a:t>
            </a:r>
          </a:p>
          <a:p>
            <a:pPr marL="0" indent="0" algn="ctr">
              <a:buNone/>
            </a:pPr>
            <a:r>
              <a:rPr lang="en-US" b="1" dirty="0">
                <a:sym typeface="Mathematica1"/>
              </a:rPr>
              <a:t>←----------------------------- 99.73%---------------------------- →←</a:t>
            </a:r>
            <a:endParaRPr lang="en-US" b="1" dirty="0"/>
          </a:p>
          <a:p>
            <a:pPr marL="0" indent="0" algn="ctr">
              <a:buNone/>
            </a:pPr>
            <a:r>
              <a:rPr lang="en-US" dirty="0"/>
              <a:t>Area between z = </a:t>
            </a:r>
            <a:r>
              <a:rPr lang="en-US" dirty="0">
                <a:latin typeface="Calibri"/>
                <a:cs typeface="Calibri"/>
                <a:sym typeface="Mathematica1"/>
              </a:rPr>
              <a:t>±</a:t>
            </a:r>
            <a:r>
              <a:rPr lang="en-US" dirty="0">
                <a:sym typeface="Mathematica1"/>
              </a:rPr>
              <a:t>1 is 68.27%</a:t>
            </a:r>
          </a:p>
          <a:p>
            <a:pPr marL="0" indent="0" algn="ctr">
              <a:buNone/>
            </a:pPr>
            <a:r>
              <a:rPr lang="en-US" dirty="0"/>
              <a:t>Area between z = </a:t>
            </a:r>
            <a:r>
              <a:rPr lang="en-US" dirty="0">
                <a:cs typeface="Calibri"/>
                <a:sym typeface="Mathematica1"/>
              </a:rPr>
              <a:t>± </a:t>
            </a:r>
            <a:r>
              <a:rPr lang="en-US" dirty="0">
                <a:sym typeface="Mathematica1"/>
              </a:rPr>
              <a:t>2 is 95.45%</a:t>
            </a:r>
          </a:p>
          <a:p>
            <a:pPr marL="0" indent="0" algn="ctr">
              <a:buNone/>
            </a:pPr>
            <a:r>
              <a:rPr lang="en-US" dirty="0"/>
              <a:t>Area between z = </a:t>
            </a:r>
            <a:r>
              <a:rPr lang="en-US" dirty="0">
                <a:cs typeface="Calibri"/>
                <a:sym typeface="Mathematica1"/>
              </a:rPr>
              <a:t>± </a:t>
            </a:r>
            <a:r>
              <a:rPr lang="en-US" dirty="0">
                <a:sym typeface="Mathematica1"/>
              </a:rPr>
              <a:t>3 is 99.73%</a:t>
            </a:r>
            <a:endParaRPr lang="en-US" dirty="0"/>
          </a:p>
        </p:txBody>
      </p:sp>
      <p:pic>
        <p:nvPicPr>
          <p:cNvPr id="48130" name="Picture 2" descr="C:\Documents and Settings\Administrator\Desktop\ani pic\img_norm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9" y="0"/>
            <a:ext cx="845240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86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5" y="1435771"/>
            <a:ext cx="8478305" cy="184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55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4" y="116792"/>
            <a:ext cx="8850025" cy="194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" y="1928351"/>
            <a:ext cx="9093359" cy="50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25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162298"/>
            <a:ext cx="8915399" cy="66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39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" y="1630913"/>
            <a:ext cx="9092210" cy="359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07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992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" y="304800"/>
            <a:ext cx="913741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04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5847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01" y="-558225"/>
            <a:ext cx="9250194" cy="94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84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Importance of Normal Distribution.</a:t>
            </a:r>
          </a:p>
          <a:p>
            <a:pPr marL="0" indent="0" algn="just">
              <a:buNone/>
            </a:pPr>
            <a:r>
              <a:rPr lang="en-US" sz="2400" dirty="0"/>
              <a:t> Normal distribution plays a very important role in statistical theory because of the following reasons :</a:t>
            </a:r>
          </a:p>
          <a:p>
            <a:pPr algn="just"/>
            <a:r>
              <a:rPr lang="en-US" sz="2400" dirty="0"/>
              <a:t>Most of the distributions occurring in practice, </a:t>
            </a:r>
            <a:r>
              <a:rPr lang="en-US" sz="2400" i="1" dirty="0"/>
              <a:t>e.g., </a:t>
            </a:r>
            <a:r>
              <a:rPr lang="en-US" sz="2400" dirty="0"/>
              <a:t>Binomial. Poisson, Hyper geometric, distributions. etc., can be approximated by normal distribution.</a:t>
            </a:r>
          </a:p>
          <a:p>
            <a:pPr algn="just"/>
            <a:r>
              <a:rPr lang="en-US" sz="2400" dirty="0"/>
              <a:t>Moreover, many of the sampling distributions. </a:t>
            </a:r>
            <a:r>
              <a:rPr lang="en-US" sz="2400" i="1" dirty="0"/>
              <a:t>e.g., </a:t>
            </a:r>
            <a:r>
              <a:rPr lang="en-US" sz="2400" dirty="0"/>
              <a:t>Student's </a:t>
            </a:r>
            <a:r>
              <a:rPr lang="en-US" sz="2400" i="1" dirty="0"/>
              <a:t>‘t' </a:t>
            </a:r>
            <a:r>
              <a:rPr lang="en-US" sz="2400" dirty="0"/>
              <a:t>, Snedecor's ‘F’, Chi-square distributions, etc., tend to normality for large samples.</a:t>
            </a:r>
          </a:p>
          <a:p>
            <a:pPr algn="just"/>
            <a:r>
              <a:rPr lang="en-US" sz="2400" dirty="0"/>
              <a:t>Many 'of the distributions of sample statistic </a:t>
            </a:r>
            <a:r>
              <a:rPr lang="en-US" sz="2400" i="1" dirty="0"/>
              <a:t>(e.g., </a:t>
            </a:r>
            <a:r>
              <a:rPr lang="en-US" sz="2400" dirty="0"/>
              <a:t>the distributions of sample mean, sample variance, etc.) tend to normality for large samples and as such they can best be studied with the help of the normal curves.</a:t>
            </a:r>
          </a:p>
          <a:p>
            <a:pPr algn="just"/>
            <a:r>
              <a:rPr lang="en-US" sz="2400" i="1" dirty="0"/>
              <a:t> </a:t>
            </a:r>
            <a:r>
              <a:rPr lang="en-US" sz="2400" dirty="0"/>
              <a:t>The entire theory of small sample tests, </a:t>
            </a:r>
            <a:r>
              <a:rPr lang="en-US" sz="2400" i="1" dirty="0"/>
              <a:t>viz., t, F, X</a:t>
            </a:r>
            <a:r>
              <a:rPr lang="en-US" sz="2400" i="1" baseline="30000" dirty="0"/>
              <a:t>2  </a:t>
            </a:r>
            <a:r>
              <a:rPr lang="en-US" sz="2400" dirty="0"/>
              <a:t>tests-etc. is based on the fundamental assumption that the parent populations from which the samples have been drawn follow normal distribution.</a:t>
            </a:r>
          </a:p>
          <a:p>
            <a:pPr algn="just"/>
            <a:r>
              <a:rPr lang="en-US" sz="2400" dirty="0"/>
              <a:t>Theory of normal curves can be applied to the graduation of the curves which are not normal.</a:t>
            </a:r>
          </a:p>
          <a:p>
            <a:pPr algn="just"/>
            <a:r>
              <a:rPr lang="en-US" sz="2400" dirty="0"/>
              <a:t>Normal distribution finds large applications in Statistical Quality Control in industry for setting control limits.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547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is normally distributed and the mean of X is 12 and S.D. is 4. (a) Find out the probability of the following:</a:t>
            </a:r>
          </a:p>
          <a:p>
            <a:r>
              <a:rPr lang="en-US" dirty="0"/>
              <a:t>(a) (i). X ≥ 20, (ii) X ≤ 20 and, (iii) 0 ≤ X ≤ 12</a:t>
            </a:r>
          </a:p>
          <a:p>
            <a:r>
              <a:rPr lang="en-US" dirty="0"/>
              <a:t>(b) Find x', when P (X &gt; x') = 0·24.</a:t>
            </a:r>
          </a:p>
          <a:p>
            <a:r>
              <a:rPr lang="en-US" dirty="0"/>
              <a:t>(c) Find x</a:t>
            </a:r>
            <a:r>
              <a:rPr lang="en-US" baseline="-25000" dirty="0"/>
              <a:t>o</a:t>
            </a:r>
            <a:r>
              <a:rPr lang="en-US" baseline="30000" dirty="0"/>
              <a:t>’</a:t>
            </a:r>
            <a:r>
              <a:rPr lang="en-US" dirty="0"/>
              <a:t> and x</a:t>
            </a:r>
            <a:r>
              <a:rPr lang="en-US" baseline="30000" dirty="0"/>
              <a:t>’</a:t>
            </a:r>
            <a:r>
              <a:rPr lang="en-US" baseline="-25000" dirty="0"/>
              <a:t>1</a:t>
            </a:r>
            <a:r>
              <a:rPr lang="en-US" dirty="0"/>
              <a:t> when P (x</a:t>
            </a:r>
            <a:r>
              <a:rPr lang="en-US" baseline="-25000" dirty="0"/>
              <a:t>o</a:t>
            </a:r>
            <a:r>
              <a:rPr lang="en-US" baseline="30000" dirty="0"/>
              <a:t>’</a:t>
            </a:r>
            <a:r>
              <a:rPr lang="en-US" dirty="0"/>
              <a:t>&lt; X &lt; x</a:t>
            </a:r>
            <a:r>
              <a:rPr lang="en-US" baseline="-25000" dirty="0"/>
              <a:t>1</a:t>
            </a:r>
            <a:r>
              <a:rPr lang="en-US" baseline="30000" dirty="0"/>
              <a:t>’ </a:t>
            </a:r>
            <a:r>
              <a:rPr lang="en-US" dirty="0"/>
              <a:t>) =  0.50 and  p(X &gt; x</a:t>
            </a:r>
            <a:r>
              <a:rPr lang="en-US" baseline="-25000" dirty="0"/>
              <a:t>1</a:t>
            </a:r>
            <a:r>
              <a:rPr lang="en-US" dirty="0"/>
              <a:t>') = 0.25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7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8" y="249123"/>
            <a:ext cx="8478965" cy="6161317"/>
          </a:xfrm>
        </p:spPr>
        <p:txBody>
          <a:bodyPr/>
          <a:lstStyle/>
          <a:p>
            <a:r>
              <a:rPr lang="en-US" sz="3600" b="1" i="1" dirty="0"/>
              <a:t>Discrete random variable:</a:t>
            </a:r>
          </a:p>
          <a:p>
            <a:r>
              <a:rPr lang="en-US" dirty="0"/>
              <a:t>If X is a R. V. which can take a finite number or countably infinite number of values, X is called discrete random variable. </a:t>
            </a:r>
          </a:p>
          <a:p>
            <a:r>
              <a:rPr lang="en-US" dirty="0"/>
              <a:t>When a R.V. is discrete, the possible values of X may be assumed as </a:t>
            </a:r>
          </a:p>
          <a:p>
            <a:pPr marL="0" indent="0">
              <a:buNone/>
            </a:pPr>
            <a:r>
              <a:rPr lang="en-US" dirty="0"/>
              <a:t>   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, ……,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, ……….</a:t>
            </a:r>
          </a:p>
          <a:p>
            <a:pPr marL="0" indent="0">
              <a:buNone/>
            </a:pPr>
            <a:r>
              <a:rPr lang="en-US" dirty="0"/>
              <a:t>In the finite case, the list of values terminates and in the countably infinite case, the list goes up to infinity.</a:t>
            </a:r>
          </a:p>
          <a:p>
            <a:pPr marL="0" indent="0">
              <a:buNone/>
            </a:pPr>
            <a:r>
              <a:rPr lang="en-US" dirty="0"/>
              <a:t>Ex.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38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516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Assume the mean heights of soldier to be 68·22 inches with a variance of 10·8 (inch)</a:t>
            </a:r>
            <a:r>
              <a:rPr lang="en-US" baseline="30000" dirty="0"/>
              <a:t> 2</a:t>
            </a:r>
            <a:r>
              <a:rPr lang="en-US" dirty="0"/>
              <a:t>. How many soldier in a regiment of I,000.would you expect to be over 6 feet tall? "(Given that the area under the standard normal curve between x=0 and X=0·35 is 0.1368 and between X=0 and X= 1.15 is 0.3746).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66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an intelligence test administered to 1,000 children, the average score is 42 and standard deviation 24.</a:t>
            </a:r>
          </a:p>
          <a:p>
            <a:pPr marL="0" indent="0">
              <a:buNone/>
            </a:pPr>
            <a:r>
              <a:rPr lang="en-US" dirty="0"/>
              <a:t>(I) Find the number of children exceeding the score 60, and</a:t>
            </a:r>
          </a:p>
          <a:p>
            <a:pPr marL="0" indent="0">
              <a:buNone/>
            </a:pPr>
            <a:r>
              <a:rPr lang="en-US" dirty="0"/>
              <a:t>(ii) Find the number of children with score lying between 20 and 40.</a:t>
            </a:r>
          </a:p>
        </p:txBody>
      </p:sp>
    </p:spTree>
    <p:extLst>
      <p:ext uri="{BB962C8B-B14F-4D97-AF65-F5344CB8AC3E}">
        <p14:creationId xmlns:p14="http://schemas.microsoft.com/office/powerpoint/2010/main" val="3182514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381000"/>
                <a:ext cx="72390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THEOREM: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X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and X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~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 and independent then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71500" indent="-571500">
                  <a:buAutoNum type="romanLcParenBoth"/>
                </a:pPr>
                <a:r>
                  <a:rPr lang="en-US" dirty="0"/>
                  <a:t>(X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~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,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1 </m:t>
                    </m:r>
                    <m:r>
                      <a:rPr lang="en-US" i="1" baseline="30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baseline="30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aseline="-25000" dirty="0"/>
              </a:p>
              <a:p>
                <a:pPr marL="571500" indent="-571500">
                  <a:buAutoNum type="romanLcParenBoth"/>
                </a:pPr>
                <a:endParaRPr lang="en-US" baseline="-25000" dirty="0"/>
              </a:p>
              <a:p>
                <a:pPr marL="571500" indent="-571500">
                  <a:buFont typeface="Arial" pitchFamily="34" charset="0"/>
                  <a:buAutoNum type="romanLcParenBoth"/>
                </a:pPr>
                <a:r>
                  <a:rPr lang="en-US" dirty="0"/>
                  <a:t>(X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~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,√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1 </m:t>
                    </m:r>
                    <m:r>
                      <a:rPr lang="en-US" i="1" baseline="30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baseline="3000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aseline="-25000" dirty="0"/>
              </a:p>
              <a:p>
                <a:pPr marL="0" indent="0" algn="just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381000"/>
                <a:ext cx="7239000" cy="5715000"/>
              </a:xfrm>
              <a:blipFill rotWithShape="1">
                <a:blip r:embed="rId2"/>
                <a:stretch>
                  <a:fillRect l="-2189" r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420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9" y="1"/>
            <a:ext cx="9181011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Q.</a:t>
            </a:r>
          </a:p>
          <a:p>
            <a:pPr marL="0" indent="0" algn="just">
              <a:buNone/>
            </a:pPr>
            <a:r>
              <a:rPr lang="en-US" dirty="0"/>
              <a:t>The marks obtained by the students in mathematics, physics, and chemistry in an examination are normally distributed with mean 52 50 and 48with standard deviation 10, 8 and 6 resp. find the probability that a student selected at random has secured a total of </a:t>
            </a:r>
          </a:p>
          <a:p>
            <a:pPr marL="0" indent="0" algn="just">
              <a:buNone/>
            </a:pPr>
            <a:r>
              <a:rPr lang="en-US" dirty="0"/>
              <a:t>(i) 180 or above and</a:t>
            </a:r>
          </a:p>
          <a:p>
            <a:pPr marL="0" indent="0" algn="just">
              <a:buNone/>
            </a:pPr>
            <a:r>
              <a:rPr lang="en-US" dirty="0"/>
              <a:t>(ii) 135 or less.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Q.</a:t>
            </a:r>
          </a:p>
          <a:p>
            <a:pPr marL="0" indent="0" algn="just">
              <a:buNone/>
            </a:pPr>
            <a:r>
              <a:rPr lang="en-US" dirty="0"/>
              <a:t>If X and Y are independent RVs each following N(0, 3), what is the probability that the point(X, Y) lies between the line 3X + 4Y = 5 and 3X + 4Y = 10?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31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85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 dirty="0"/>
              <a:t>Probability mass function (</a:t>
            </a:r>
            <a:r>
              <a:rPr lang="en-US" sz="3600" b="1" i="1" dirty="0" err="1"/>
              <a:t>p.m.f</a:t>
            </a:r>
            <a:r>
              <a:rPr lang="en-US" sz="3600" b="1" i="1" dirty="0"/>
              <a:t>.) </a:t>
            </a:r>
          </a:p>
          <a:p>
            <a:pPr marL="0" indent="0" algn="just">
              <a:buNone/>
            </a:pPr>
            <a:r>
              <a:rPr lang="en-US" dirty="0"/>
              <a:t>If X is a R. V. which can take the values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, ……,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, ………. </a:t>
            </a:r>
            <a:r>
              <a:rPr lang="en-US" dirty="0" err="1"/>
              <a:t>s.t.</a:t>
            </a:r>
            <a:r>
              <a:rPr lang="en-US" dirty="0"/>
              <a:t> P(X = x</a:t>
            </a:r>
            <a:r>
              <a:rPr lang="en-US" baseline="-25000" dirty="0"/>
              <a:t>i</a:t>
            </a:r>
            <a:r>
              <a:rPr lang="en-US" dirty="0"/>
              <a:t>) = p</a:t>
            </a:r>
            <a:r>
              <a:rPr lang="en-US" baseline="-25000" dirty="0"/>
              <a:t>i,</a:t>
            </a:r>
            <a:r>
              <a:rPr lang="en-US" dirty="0"/>
              <a:t> then p</a:t>
            </a:r>
            <a:r>
              <a:rPr lang="en-US" baseline="-25000" dirty="0"/>
              <a:t>i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Is called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mass function 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p.m.f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or point probability function</a:t>
            </a:r>
            <a:r>
              <a:rPr lang="en-US" dirty="0"/>
              <a:t>, provided p</a:t>
            </a:r>
            <a:r>
              <a:rPr lang="en-US" baseline="-25000" dirty="0"/>
              <a:t>i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=1, 2, …)</a:t>
            </a:r>
          </a:p>
          <a:p>
            <a:pPr marL="0" indent="0" algn="just">
              <a:buNone/>
            </a:pPr>
            <a:r>
              <a:rPr lang="en-US" dirty="0"/>
              <a:t>satisfy the following condition: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≥</a:t>
            </a:r>
            <a:r>
              <a:rPr lang="en-US" dirty="0">
                <a:sym typeface="Mathematica1"/>
              </a:rPr>
              <a:t> 0 for all i, and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ym typeface="Mathematica1"/>
              </a:rPr>
              <a:t> </a:t>
            </a:r>
            <a:r>
              <a:rPr lang="en-US" dirty="0">
                <a:solidFill>
                  <a:schemeClr val="bg1"/>
                </a:solidFill>
                <a:sym typeface="Mathematica1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Mathematica1"/>
              </a:rPr>
              <a:t>The collection of pairs {x</a:t>
            </a:r>
            <a:r>
              <a:rPr lang="en-US" baseline="-25000" dirty="0">
                <a:sym typeface="Mathematica1"/>
              </a:rPr>
              <a:t>i</a:t>
            </a:r>
            <a:r>
              <a:rPr lang="en-US" dirty="0">
                <a:sym typeface="Mathematica1"/>
              </a:rPr>
              <a:t>, p</a:t>
            </a:r>
            <a:r>
              <a:rPr lang="en-US" baseline="-25000" dirty="0">
                <a:sym typeface="Mathematica1"/>
              </a:rPr>
              <a:t>i</a:t>
            </a:r>
            <a:r>
              <a:rPr lang="en-US" dirty="0">
                <a:sym typeface="Mathematica1"/>
              </a:rPr>
              <a:t>}, I =1, 2, 3,….., is called the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probability distribution </a:t>
            </a:r>
            <a:r>
              <a:rPr lang="en-US" dirty="0">
                <a:sym typeface="Mathematica1"/>
              </a:rPr>
              <a:t>of the R.V. X</a:t>
            </a:r>
          </a:p>
          <a:p>
            <a:pPr marL="0" indent="0">
              <a:buNone/>
            </a:pPr>
            <a:endParaRPr lang="en-US" baseline="-25000" dirty="0">
              <a:sym typeface="Mathematica1"/>
            </a:endParaRPr>
          </a:p>
          <a:p>
            <a:pPr marL="0" indent="0">
              <a:buNone/>
            </a:pPr>
            <a:endParaRPr lang="en-US" baseline="-25000" dirty="0">
              <a:sym typeface="Mathematica1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057918"/>
              </p:ext>
            </p:extLst>
          </p:nvPr>
        </p:nvGraphicFramePr>
        <p:xfrm>
          <a:off x="990600" y="4349458"/>
          <a:ext cx="1640899" cy="98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571320" imgH="342720" progId="Equation.DSMT4">
                  <p:embed/>
                </p:oleObj>
              </mc:Choice>
              <mc:Fallback>
                <p:oleObj name="Equation" r:id="rId3" imgW="571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9458"/>
                        <a:ext cx="1640899" cy="984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2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23" y="250880"/>
            <a:ext cx="8563755" cy="6285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 dirty="0"/>
              <a:t>Continuous random variable:</a:t>
            </a:r>
          </a:p>
          <a:p>
            <a:pPr algn="just"/>
            <a:r>
              <a:rPr lang="en-US" dirty="0"/>
              <a:t>If X is a R. V. which can take all values (i.e., infinite number of values)in a certain interval, then x is called a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dirty="0"/>
              <a:t>RV.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/>
              <a:t>In other words a random variable is said to be continuous when its different values cannot be put in 1-1 correspondence with a set of positive integers.</a:t>
            </a:r>
          </a:p>
          <a:p>
            <a:pPr algn="just"/>
            <a:r>
              <a:rPr lang="en-US" dirty="0"/>
              <a:t>A continuous random variable is a random variable that can be measured to any desired degree of accuracy. Examples of continuous random variables are age, height, weight etc.</a:t>
            </a:r>
          </a:p>
          <a:p>
            <a:pPr algn="just"/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4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41"/>
            <a:ext cx="8229600" cy="6285159"/>
          </a:xfrm>
        </p:spPr>
        <p:txBody>
          <a:bodyPr>
            <a:normAutofit/>
          </a:bodyPr>
          <a:lstStyle/>
          <a:p>
            <a:pPr algn="just"/>
            <a:r>
              <a:rPr lang="en-US" sz="3600" b="1" i="1" dirty="0"/>
              <a:t>Probability density function(</a:t>
            </a:r>
            <a:r>
              <a:rPr lang="en-US" sz="3600" b="1" i="1" dirty="0" err="1"/>
              <a:t>p.d.f</a:t>
            </a:r>
            <a:r>
              <a:rPr lang="en-US" sz="3600" b="1" i="1" dirty="0"/>
              <a:t>.):</a:t>
            </a:r>
          </a:p>
          <a:p>
            <a:pPr marL="0" indent="0" algn="just">
              <a:buNone/>
            </a:pPr>
            <a:r>
              <a:rPr lang="en-US" dirty="0"/>
              <a:t>If X is a continuous RV </a:t>
            </a:r>
            <a:r>
              <a:rPr lang="en-US" dirty="0" err="1"/>
              <a:t>s.t.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dx </a:t>
            </a:r>
            <a:r>
              <a:rPr lang="en-US" dirty="0"/>
              <a:t>represents the probability that X falls in the extremely small interval                            .</a:t>
            </a:r>
          </a:p>
          <a:p>
            <a:pPr marL="0" indent="0" algn="just">
              <a:buNone/>
            </a:pPr>
            <a:r>
              <a:rPr lang="en-US" dirty="0"/>
              <a:t>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dirty="0"/>
              <a:t>is called the probability density function of X, provided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dirty="0"/>
              <a:t>satisfies the following conditions: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dirty="0">
                <a:latin typeface="Calibri"/>
                <a:cs typeface="Calibri"/>
                <a:sym typeface="Mathematica1"/>
              </a:rPr>
              <a:t>≥</a:t>
            </a:r>
            <a:r>
              <a:rPr lang="en-US" dirty="0">
                <a:sym typeface="Mathematica1"/>
              </a:rPr>
              <a:t>0 for all x</a:t>
            </a:r>
            <a:r>
              <a:rPr lang="az-Cyrl-AZ" dirty="0">
                <a:latin typeface="Calibri"/>
                <a:cs typeface="Calibri"/>
                <a:sym typeface="Mathematica1Mono"/>
              </a:rPr>
              <a:t>Є</a:t>
            </a:r>
            <a:r>
              <a:rPr lang="en-US" dirty="0">
                <a:sym typeface="Mathematica1Mono"/>
              </a:rPr>
              <a:t>R</a:t>
            </a:r>
            <a:r>
              <a:rPr lang="en-US" baseline="-25000" dirty="0">
                <a:sym typeface="Mathematica1Mono"/>
              </a:rPr>
              <a:t>x</a:t>
            </a:r>
            <a:r>
              <a:rPr lang="en-US" dirty="0">
                <a:sym typeface="Mathematica1Mono"/>
              </a:rPr>
              <a:t>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Mathematica1Mono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Mathematica1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288280"/>
              </p:ext>
            </p:extLst>
          </p:nvPr>
        </p:nvGraphicFramePr>
        <p:xfrm>
          <a:off x="685800" y="1588431"/>
          <a:ext cx="5773532" cy="107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2311200" imgH="431640" progId="Equation.DSMT4">
                  <p:embed/>
                </p:oleObj>
              </mc:Choice>
              <mc:Fallback>
                <p:oleObj name="Equation" r:id="rId3" imgW="231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88431"/>
                        <a:ext cx="5773532" cy="1078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53717"/>
              </p:ext>
            </p:extLst>
          </p:nvPr>
        </p:nvGraphicFramePr>
        <p:xfrm>
          <a:off x="5303647" y="3077980"/>
          <a:ext cx="2258262" cy="80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1206360" imgH="431640" progId="Equation.DSMT4">
                  <p:embed/>
                </p:oleObj>
              </mc:Choice>
              <mc:Fallback>
                <p:oleObj name="Equation" r:id="rId5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47" y="3077980"/>
                        <a:ext cx="2258262" cy="808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99467"/>
              </p:ext>
            </p:extLst>
          </p:nvPr>
        </p:nvGraphicFramePr>
        <p:xfrm>
          <a:off x="914400" y="5803900"/>
          <a:ext cx="23352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7" imgW="812520" imgH="393480" progId="Equation.DSMT4">
                  <p:embed/>
                </p:oleObj>
              </mc:Choice>
              <mc:Fallback>
                <p:oleObj name="Equation" r:id="rId7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03900"/>
                        <a:ext cx="2335213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98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57" y="357589"/>
            <a:ext cx="8735887" cy="63480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The probability for a variate value to lie in the interval dx is </a:t>
            </a:r>
            <a:r>
              <a:rPr lang="en-US" i="1" dirty="0"/>
              <a:t>f(x) </a:t>
            </a:r>
            <a:r>
              <a:rPr lang="en-US" dirty="0"/>
              <a:t>dx and hence the probability for a variate value to fall in the finite interval 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dirty="0"/>
              <a:t>] is: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Important Remark. </a:t>
            </a:r>
          </a:p>
          <a:p>
            <a:pPr algn="just"/>
            <a:r>
              <a:rPr lang="en-US" dirty="0"/>
              <a:t>In case of discrete random variable the probability at a point, </a:t>
            </a:r>
            <a:r>
              <a:rPr lang="en-US" i="1" dirty="0"/>
              <a:t>i.e., P (x </a:t>
            </a:r>
            <a:r>
              <a:rPr lang="en-US" dirty="0"/>
              <a:t>= c) is not zero for some fixed c.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However, in case of continuous random variables the probability at a point is always zero, </a:t>
            </a:r>
            <a:r>
              <a:rPr lang="en-US" i="1" dirty="0"/>
              <a:t>i.e., P (x </a:t>
            </a:r>
            <a:r>
              <a:rPr lang="en-US" dirty="0"/>
              <a:t>= c) = 0 for all possible values of c. This follows directly from (*</a:t>
            </a:r>
            <a:r>
              <a:rPr lang="en-US" i="1" dirty="0"/>
              <a:t>) </a:t>
            </a:r>
            <a:r>
              <a:rPr lang="en-US" dirty="0"/>
              <a:t>by taking a= b = c.</a:t>
            </a:r>
          </a:p>
          <a:p>
            <a:pPr algn="just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581314"/>
              </p:ext>
            </p:extLst>
          </p:nvPr>
        </p:nvGraphicFramePr>
        <p:xfrm>
          <a:off x="1096962" y="1962150"/>
          <a:ext cx="5532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2234880" imgH="469800" progId="Equation.DSMT4">
                  <p:embed/>
                </p:oleObj>
              </mc:Choice>
              <mc:Fallback>
                <p:oleObj name="Equation" r:id="rId3" imgW="2234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2" y="1962150"/>
                        <a:ext cx="5532438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1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67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This property of continuous </a:t>
            </a:r>
            <a:r>
              <a:rPr lang="en-US" dirty="0" err="1"/>
              <a:t>r.v</a:t>
            </a:r>
            <a:r>
              <a:rPr lang="en-US" dirty="0"/>
              <a:t>., </a:t>
            </a:r>
            <a:r>
              <a:rPr lang="en-US" i="1" dirty="0"/>
              <a:t>viz.,            </a:t>
            </a:r>
          </a:p>
          <a:p>
            <a:pPr marL="0" indent="0" algn="just">
              <a:buNone/>
            </a:pPr>
            <a:r>
              <a:rPr lang="en-US" i="1" dirty="0"/>
              <a:t>P(X= c)= </a:t>
            </a:r>
            <a:r>
              <a:rPr lang="en-US" dirty="0"/>
              <a:t>0, for every c</a:t>
            </a:r>
          </a:p>
          <a:p>
            <a:pPr marL="0" indent="0" algn="just">
              <a:buNone/>
            </a:pPr>
            <a:r>
              <a:rPr lang="en-US" dirty="0"/>
              <a:t>leads us to the following important result 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r>
              <a:rPr lang="en-US" i="1" dirty="0"/>
              <a:t>i.e., </a:t>
            </a:r>
            <a:r>
              <a:rPr lang="en-US" dirty="0"/>
              <a:t>in case of continuous R.V., it does matter whether we include the end points of the interval from a to b.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51337"/>
              </p:ext>
            </p:extLst>
          </p:nvPr>
        </p:nvGraphicFramePr>
        <p:xfrm>
          <a:off x="457200" y="2965325"/>
          <a:ext cx="8412178" cy="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3682800" imgH="203040" progId="Equation.DSMT4">
                  <p:embed/>
                </p:oleObj>
              </mc:Choice>
              <mc:Fallback>
                <p:oleObj name="Equation" r:id="rId3" imgW="3682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65325"/>
                        <a:ext cx="8412178" cy="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62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2350</Words>
  <Application>Microsoft Office PowerPoint</Application>
  <PresentationFormat>On-screen Show (4:3)</PresentationFormat>
  <Paragraphs>216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Random Variables</vt:lpstr>
      <vt:lpstr>Type of random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Discrete probability distribution </vt:lpstr>
      <vt:lpstr>PowerPoint Presentation</vt:lpstr>
      <vt:lpstr>Binomial distribution</vt:lpstr>
      <vt:lpstr>PowerPoint Presentation</vt:lpstr>
      <vt:lpstr>PowerPoint Presentation</vt:lpstr>
      <vt:lpstr>PowerPoint Presentation</vt:lpstr>
      <vt:lpstr>Poisson Distribution</vt:lpstr>
      <vt:lpstr>PowerPoint Presentation</vt:lpstr>
      <vt:lpstr>PowerPoint Presentation</vt:lpstr>
      <vt:lpstr>PowerPoint Presentation</vt:lpstr>
      <vt:lpstr>Continuous probability distribution </vt:lpstr>
      <vt:lpstr>PowerPoint Presentation</vt:lpstr>
      <vt:lpstr>Normal (Gaussian)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18</cp:revision>
  <dcterms:created xsi:type="dcterms:W3CDTF">2006-08-16T00:00:00Z</dcterms:created>
  <dcterms:modified xsi:type="dcterms:W3CDTF">2020-10-17T15:29:02Z</dcterms:modified>
</cp:coreProperties>
</file>