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3" r:id="rId1"/>
  </p:sldMasterIdLst>
  <p:notesMasterIdLst>
    <p:notesMasterId r:id="rId30"/>
  </p:notesMasterIdLst>
  <p:handoutMasterIdLst>
    <p:handoutMasterId r:id="rId31"/>
  </p:handoutMasterIdLst>
  <p:sldIdLst>
    <p:sldId id="291" r:id="rId2"/>
    <p:sldId id="262" r:id="rId3"/>
    <p:sldId id="264" r:id="rId4"/>
    <p:sldId id="265" r:id="rId5"/>
    <p:sldId id="266" r:id="rId6"/>
    <p:sldId id="267" r:id="rId7"/>
    <p:sldId id="268" r:id="rId8"/>
    <p:sldId id="257" r:id="rId9"/>
    <p:sldId id="258" r:id="rId10"/>
    <p:sldId id="259" r:id="rId11"/>
    <p:sldId id="261" r:id="rId12"/>
    <p:sldId id="260" r:id="rId13"/>
    <p:sldId id="263" r:id="rId14"/>
    <p:sldId id="288" r:id="rId15"/>
    <p:sldId id="270" r:id="rId16"/>
    <p:sldId id="272" r:id="rId17"/>
    <p:sldId id="274" r:id="rId18"/>
    <p:sldId id="276" r:id="rId19"/>
    <p:sldId id="278" r:id="rId20"/>
    <p:sldId id="287" r:id="rId21"/>
    <p:sldId id="290" r:id="rId22"/>
    <p:sldId id="279" r:id="rId23"/>
    <p:sldId id="281" r:id="rId24"/>
    <p:sldId id="282" r:id="rId25"/>
    <p:sldId id="283" r:id="rId26"/>
    <p:sldId id="284" r:id="rId27"/>
    <p:sldId id="286" r:id="rId28"/>
    <p:sldId id="289" r:id="rId29"/>
  </p:sldIdLst>
  <p:sldSz cx="9144000" cy="6858000" type="screen4x3"/>
  <p:notesSz cx="9144000" cy="6858000"/>
  <p:defaultTextStyle>
    <a:defPPr>
      <a:defRPr lang="en-US"/>
    </a:defPPr>
    <a:lvl1pPr algn="l" defTabSz="457200" rtl="0" fontAlgn="base">
      <a:spcBef>
        <a:spcPct val="0"/>
      </a:spcBef>
      <a:spcAft>
        <a:spcPct val="0"/>
      </a:spcAft>
      <a:defRPr kern="1200">
        <a:solidFill>
          <a:schemeClr val="tx1"/>
        </a:solidFill>
        <a:latin typeface="Rockwell" pitchFamily="18" charset="0"/>
        <a:ea typeface="ＭＳ Ｐゴシック" charset="-128"/>
        <a:cs typeface="+mn-cs"/>
      </a:defRPr>
    </a:lvl1pPr>
    <a:lvl2pPr marL="457200" algn="l" defTabSz="457200" rtl="0" fontAlgn="base">
      <a:spcBef>
        <a:spcPct val="0"/>
      </a:spcBef>
      <a:spcAft>
        <a:spcPct val="0"/>
      </a:spcAft>
      <a:defRPr kern="1200">
        <a:solidFill>
          <a:schemeClr val="tx1"/>
        </a:solidFill>
        <a:latin typeface="Rockwell" pitchFamily="18" charset="0"/>
        <a:ea typeface="ＭＳ Ｐゴシック" charset="-128"/>
        <a:cs typeface="+mn-cs"/>
      </a:defRPr>
    </a:lvl2pPr>
    <a:lvl3pPr marL="914400" algn="l" defTabSz="457200" rtl="0" fontAlgn="base">
      <a:spcBef>
        <a:spcPct val="0"/>
      </a:spcBef>
      <a:spcAft>
        <a:spcPct val="0"/>
      </a:spcAft>
      <a:defRPr kern="1200">
        <a:solidFill>
          <a:schemeClr val="tx1"/>
        </a:solidFill>
        <a:latin typeface="Rockwell" pitchFamily="18"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Rockwell" pitchFamily="18"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Rockwell" pitchFamily="18" charset="0"/>
        <a:ea typeface="ＭＳ Ｐゴシック" charset="-128"/>
        <a:cs typeface="+mn-cs"/>
      </a:defRPr>
    </a:lvl5pPr>
    <a:lvl6pPr marL="2286000" algn="l" defTabSz="914400" rtl="0" eaLnBrk="1" latinLnBrk="0" hangingPunct="1">
      <a:defRPr kern="1200">
        <a:solidFill>
          <a:schemeClr val="tx1"/>
        </a:solidFill>
        <a:latin typeface="Rockwell" pitchFamily="18" charset="0"/>
        <a:ea typeface="ＭＳ Ｐゴシック" charset="-128"/>
        <a:cs typeface="+mn-cs"/>
      </a:defRPr>
    </a:lvl6pPr>
    <a:lvl7pPr marL="2743200" algn="l" defTabSz="914400" rtl="0" eaLnBrk="1" latinLnBrk="0" hangingPunct="1">
      <a:defRPr kern="1200">
        <a:solidFill>
          <a:schemeClr val="tx1"/>
        </a:solidFill>
        <a:latin typeface="Rockwell" pitchFamily="18" charset="0"/>
        <a:ea typeface="ＭＳ Ｐゴシック" charset="-128"/>
        <a:cs typeface="+mn-cs"/>
      </a:defRPr>
    </a:lvl7pPr>
    <a:lvl8pPr marL="3200400" algn="l" defTabSz="914400" rtl="0" eaLnBrk="1" latinLnBrk="0" hangingPunct="1">
      <a:defRPr kern="1200">
        <a:solidFill>
          <a:schemeClr val="tx1"/>
        </a:solidFill>
        <a:latin typeface="Rockwell" pitchFamily="18" charset="0"/>
        <a:ea typeface="ＭＳ Ｐゴシック" charset="-128"/>
        <a:cs typeface="+mn-cs"/>
      </a:defRPr>
    </a:lvl8pPr>
    <a:lvl9pPr marL="3657600" algn="l" defTabSz="914400" rtl="0" eaLnBrk="1" latinLnBrk="0" hangingPunct="1">
      <a:defRPr kern="1200">
        <a:solidFill>
          <a:schemeClr val="tx1"/>
        </a:solidFill>
        <a:latin typeface="Rockwell"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snapToGrid="0" snapToObjects="1">
      <p:cViewPr varScale="1">
        <p:scale>
          <a:sx n="82" d="100"/>
          <a:sy n="82" d="100"/>
        </p:scale>
        <p:origin x="147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FCC1110E-07D3-4D11-AB4C-103193EF7BC5}" type="datetime1">
              <a:rPr lang="en-US"/>
              <a:pPr/>
              <a:t>10/17/2020</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18F0CBFA-99C6-43DD-8A18-62978F3B0D77}" type="slidenum">
              <a:rPr lang="en-US"/>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A03A54AF-63E3-4813-9473-1C0382037230}" type="datetime1">
              <a:rPr lang="en-US"/>
              <a:pPr/>
              <a:t>10/17/2020</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26852BFE-412F-44C0-9BAA-12F44AC4B9D8}" type="slidenum">
              <a:rPr lang="en-US"/>
              <a:pPr/>
              <a:t>‹#›</a:t>
            </a:fld>
            <a:endParaRPr lang="en-US"/>
          </a:p>
        </p:txBody>
      </p:sp>
    </p:spTree>
  </p:cSld>
  <p:clrMap bg1="lt1" tx1="dk1" bg2="lt2" tx2="dk2" accent1="accent1" accent2="accent2" accent3="accent3" accent4="accent4" accent5="accent5" accent6="accent6" hlink="hlink" folHlink="folHlink"/>
  <p:hf sldNum="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1E7314-FBC9-4964-A440-0230E726468C}" type="slidenum">
              <a:rPr lang="en-CA"/>
              <a:pPr fontAlgn="base">
                <a:spcBef>
                  <a:spcPct val="0"/>
                </a:spcBef>
                <a:spcAft>
                  <a:spcPct val="0"/>
                </a:spcAft>
              </a:pPr>
              <a:t>25</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021E695-7D08-465E-B6B8-E4249CFFB261}" type="slidenum">
              <a:rPr lang="en-CA"/>
              <a:pPr fontAlgn="base">
                <a:spcBef>
                  <a:spcPct val="0"/>
                </a:spcBef>
                <a:spcAft>
                  <a:spcPct val="0"/>
                </a:spcAft>
              </a:pPr>
              <a:t>26</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357AE73-AE09-4D65-89AE-3CAC1E0DA8F2}" type="datetime1">
              <a:rPr lang="en-US" smtClean="0"/>
              <a:pPr/>
              <a:t>10/17/2020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5618D20-D9C2-4864-8159-106226BDB2E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DDE80A-2D18-4EF7-827B-60444312BEA3}" type="datetime1">
              <a:rPr lang="en-US" smtClean="0"/>
              <a:pPr/>
              <a:t>10/17/2020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AAE21F2-ABEC-4A21-A436-B08BE96249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3BB5ED-2725-4FAA-AF30-0D65E1DFA4FC}" type="datetime1">
              <a:rPr lang="en-US" smtClean="0"/>
              <a:pPr/>
              <a:t>10/17/2020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1CB5EED6-BA99-46C6-9DF7-7E3A7E67DD5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44AB04E-4140-480F-9B1C-2397CA70C568}" type="datetime1">
              <a:rPr lang="en-US" smtClean="0"/>
              <a:pPr/>
              <a:t>10/17/2020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2D6C9427-E760-4911-8007-BF860C12835E}"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C4F060D-AD06-40BA-8178-4F355BAC6C18}" type="datetime1">
              <a:rPr lang="en-US" smtClean="0"/>
              <a:pPr/>
              <a:t>10/17/2020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5763271-CE6B-49B7-A245-B3A5D2A366A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DBDA621-4A5E-4345-A6D5-AE3D39D94FC4}" type="datetime1">
              <a:rPr lang="en-US" smtClean="0"/>
              <a:pPr/>
              <a:t>10/17/2020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3175C783-C2C3-47DA-85F6-DA8FD03ABEE4}"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558EFC-6E41-4778-86CC-BA6E9B651560}" type="datetime1">
              <a:rPr lang="en-US" smtClean="0"/>
              <a:pPr/>
              <a:t>10/17/2020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5CC17C00-B422-4661-A9BE-C01A734BF6D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DA5A85-78CA-4C29-87C0-FA991F1EACBC}" type="datetime1">
              <a:rPr lang="en-US" smtClean="0"/>
              <a:pPr/>
              <a:t>10/17/2020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1DE619E1-99B1-4204-941C-404AB9DE6052}"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FA96F-12FE-49A9-945D-A8821213D3BE}" type="datetime1">
              <a:rPr lang="en-US" smtClean="0"/>
              <a:pPr/>
              <a:t>10/17/2020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917A7295-D89A-4513-8014-E26A27EC02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724DA582-B200-4A70-9FD0-F3EF46BA16E8}" type="datetime1">
              <a:rPr lang="en-US" smtClean="0"/>
              <a:pPr/>
              <a:t>10/17/2020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5618D20-D9C2-4864-8159-106226BDB2E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3A7F643-7F6C-4C82-B8B3-201E389FAFEA}" type="datetime1">
              <a:rPr lang="en-US" smtClean="0"/>
              <a:pPr/>
              <a:t>10/17/2020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085F51D-A647-4891-A398-1FB958CCE05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B8F17B6-8180-42C5-9191-FB8C9B783960}" type="datetime1">
              <a:rPr lang="en-US" smtClean="0"/>
              <a:pPr/>
              <a:t>10/17/2020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D7E17B3-7D32-47C8-8A38-15648B3A639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B9443-6B7C-41FE-95AA-7ABFF65E48D0}"/>
              </a:ext>
            </a:extLst>
          </p:cNvPr>
          <p:cNvSpPr>
            <a:spLocks noGrp="1"/>
          </p:cNvSpPr>
          <p:nvPr>
            <p:ph type="ctrTitle"/>
          </p:nvPr>
        </p:nvSpPr>
        <p:spPr>
          <a:xfrm>
            <a:off x="564502" y="1435361"/>
            <a:ext cx="7772400" cy="1199704"/>
          </a:xfrm>
        </p:spPr>
        <p:txBody>
          <a:bodyPr/>
          <a:lstStyle/>
          <a:p>
            <a:pPr algn="ctr"/>
            <a:r>
              <a:rPr lang="en-IN" dirty="0">
                <a:latin typeface="Times New Roman" panose="02020603050405020304" pitchFamily="18" charset="0"/>
                <a:cs typeface="Times New Roman" panose="02020603050405020304" pitchFamily="18" charset="0"/>
              </a:rPr>
              <a:t>Chi-Square Test</a:t>
            </a:r>
          </a:p>
        </p:txBody>
      </p:sp>
      <p:sp>
        <p:nvSpPr>
          <p:cNvPr id="3" name="Subtitle 2">
            <a:extLst>
              <a:ext uri="{FF2B5EF4-FFF2-40B4-BE49-F238E27FC236}">
                <a16:creationId xmlns:a16="http://schemas.microsoft.com/office/drawing/2014/main" id="{75960126-1E25-4D07-9594-601FEA303F89}"/>
              </a:ext>
            </a:extLst>
          </p:cNvPr>
          <p:cNvSpPr>
            <a:spLocks noGrp="1"/>
          </p:cNvSpPr>
          <p:nvPr>
            <p:ph type="subTitle" idx="1"/>
          </p:nvPr>
        </p:nvSpPr>
        <p:spPr/>
        <p:txBody>
          <a:bodyPr>
            <a:normAutofit/>
          </a:bodyPr>
          <a:lstStyle/>
          <a:p>
            <a:pPr algn="ctr">
              <a:buNone/>
            </a:pPr>
            <a:endParaRPr lang="en-IN" dirty="0"/>
          </a:p>
        </p:txBody>
      </p:sp>
    </p:spTree>
    <p:extLst>
      <p:ext uri="{BB962C8B-B14F-4D97-AF65-F5344CB8AC3E}">
        <p14:creationId xmlns:p14="http://schemas.microsoft.com/office/powerpoint/2010/main" val="4138957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5" y="1600200"/>
            <a:ext cx="7556500" cy="4525963"/>
          </a:xfrm>
        </p:spPr>
        <p:txBody>
          <a:bodyPr>
            <a:normAutofit/>
          </a:bodyPr>
          <a:lstStyle/>
          <a:p>
            <a:pPr eaLnBrk="1" hangingPunct="1">
              <a:lnSpc>
                <a:spcPct val="80000"/>
              </a:lnSpc>
            </a:pPr>
            <a:r>
              <a:rPr lang="en-US" sz="2800" b="1" dirty="0">
                <a:ea typeface="ＭＳ Ｐゴシック" charset="-128"/>
              </a:rPr>
              <a:t>Critical values for chi-square are found on tables, sorted by degrees of freedom and probability levels.  Be sure to use p &lt; 0.05.</a:t>
            </a:r>
          </a:p>
          <a:p>
            <a:pPr eaLnBrk="1" hangingPunct="1">
              <a:lnSpc>
                <a:spcPct val="80000"/>
              </a:lnSpc>
            </a:pPr>
            <a:r>
              <a:rPr lang="en-US" sz="2800" b="1" dirty="0">
                <a:ea typeface="ＭＳ Ｐゴシック" charset="-128"/>
              </a:rPr>
              <a:t>If your calculated chi-square value is greater than the critical value calculated, you</a:t>
            </a:r>
            <a:r>
              <a:rPr lang="ja-JP" altLang="en-US" sz="2800" b="1">
                <a:latin typeface="Arial" pitchFamily="34" charset="0"/>
                <a:ea typeface="ＭＳ ゴシック" charset="-128"/>
              </a:rPr>
              <a:t>“</a:t>
            </a:r>
            <a:r>
              <a:rPr lang="en-US" altLang="ja-JP" sz="2800" b="1" dirty="0">
                <a:ea typeface="ＭＳ Ｐゴシック" charset="-128"/>
              </a:rPr>
              <a:t>reject the null hypothesis.</a:t>
            </a:r>
            <a:r>
              <a:rPr lang="en-US" altLang="en-US" sz="2800" b="1" dirty="0">
                <a:ea typeface="ＭＳ Ｐゴシック" charset="-128"/>
              </a:rPr>
              <a:t>”</a:t>
            </a:r>
            <a:endParaRPr lang="en-US" altLang="ja-JP" sz="2800" b="1" dirty="0">
              <a:ea typeface="ＭＳ Ｐゴシック" charset="-128"/>
            </a:endParaRPr>
          </a:p>
          <a:p>
            <a:pPr eaLnBrk="1" hangingPunct="1">
              <a:lnSpc>
                <a:spcPct val="80000"/>
              </a:lnSpc>
            </a:pPr>
            <a:r>
              <a:rPr lang="en-US" sz="2800" b="1" dirty="0">
                <a:ea typeface="ＭＳ Ｐゴシック" charset="-128"/>
              </a:rPr>
              <a:t>If your chi-square value is less than the critical value, you</a:t>
            </a:r>
            <a:r>
              <a:rPr lang="ja-JP" altLang="en-US" sz="2800" b="1">
                <a:latin typeface="Arial" pitchFamily="34" charset="0"/>
                <a:ea typeface="ＭＳ ゴシック" charset="-128"/>
              </a:rPr>
              <a:t>“</a:t>
            </a:r>
            <a:r>
              <a:rPr lang="en-US" altLang="ja-JP" sz="2800" b="1" dirty="0">
                <a:ea typeface="ＭＳ Ｐゴシック" charset="-128"/>
              </a:rPr>
              <a:t>fail to reject</a:t>
            </a:r>
            <a:r>
              <a:rPr lang="en-US" altLang="en-US" sz="2800" b="1" dirty="0">
                <a:latin typeface="Arial" pitchFamily="34" charset="0"/>
                <a:ea typeface="ＭＳ Ｐゴシック" charset="-128"/>
              </a:rPr>
              <a:t>”</a:t>
            </a:r>
            <a:r>
              <a:rPr lang="en-US" altLang="ja-JP" sz="2800" b="1" dirty="0">
                <a:ea typeface="ＭＳ Ｐゴシック" charset="-128"/>
              </a:rPr>
              <a:t> the null hypothesis</a:t>
            </a:r>
            <a:endParaRPr lang="en-US" b="1" dirty="0">
              <a:ea typeface="ＭＳ Ｐゴシック" charset="-128"/>
            </a:endParaRPr>
          </a:p>
        </p:txBody>
      </p:sp>
      <p:sp>
        <p:nvSpPr>
          <p:cNvPr id="28673" name="Title 1"/>
          <p:cNvSpPr>
            <a:spLocks noGrp="1"/>
          </p:cNvSpPr>
          <p:nvPr>
            <p:ph type="title"/>
          </p:nvPr>
        </p:nvSpPr>
        <p:spPr/>
        <p:txBody>
          <a:bodyPr/>
          <a:lstStyle/>
          <a:p>
            <a:pPr algn="ctr" eaLnBrk="1" hangingPunct="1"/>
            <a:r>
              <a:rPr lang="en-US" b="1" dirty="0">
                <a:solidFill>
                  <a:schemeClr val="tx1"/>
                </a:solidFill>
                <a:ea typeface="ＭＳ Ｐゴシック" charset="-128"/>
              </a:rPr>
              <a:t>Critical Chi-Square Values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5" y="1766888"/>
            <a:ext cx="7556500" cy="4359275"/>
          </a:xfrm>
        </p:spPr>
        <p:txBody>
          <a:bodyPr rtlCol="0">
            <a:normAutofit/>
          </a:bodyPr>
          <a:lstStyle/>
          <a:p>
            <a:pPr algn="just" eaLnBrk="1" fontAlgn="auto" hangingPunct="1">
              <a:lnSpc>
                <a:spcPct val="90000"/>
              </a:lnSpc>
              <a:spcAft>
                <a:spcPts val="0"/>
              </a:spcAft>
              <a:defRPr/>
            </a:pPr>
            <a:r>
              <a:rPr lang="en-US" sz="2800" b="1" dirty="0">
                <a:latin typeface="Times New Roman"/>
                <a:ea typeface="+mn-ea"/>
                <a:cs typeface="Times New Roman"/>
              </a:rPr>
              <a:t>To test the null hypothesis, compare the frequencies which were observed with the frequencies we </a:t>
            </a:r>
            <a:r>
              <a:rPr lang="en-US" sz="2800" b="1" u="sng" dirty="0">
                <a:latin typeface="Times New Roman"/>
                <a:ea typeface="+mn-ea"/>
                <a:cs typeface="Times New Roman"/>
              </a:rPr>
              <a:t>expect</a:t>
            </a:r>
            <a:r>
              <a:rPr lang="en-US" sz="2800" b="1" dirty="0">
                <a:latin typeface="Times New Roman"/>
                <a:ea typeface="+mn-ea"/>
                <a:cs typeface="Times New Roman"/>
              </a:rPr>
              <a:t> to observe if the null hypothesis is true  </a:t>
            </a:r>
          </a:p>
          <a:p>
            <a:pPr algn="just" eaLnBrk="1" fontAlgn="auto" hangingPunct="1">
              <a:lnSpc>
                <a:spcPct val="90000"/>
              </a:lnSpc>
              <a:spcAft>
                <a:spcPts val="0"/>
              </a:spcAft>
              <a:defRPr/>
            </a:pPr>
            <a:r>
              <a:rPr lang="en-US" sz="2800" b="1" dirty="0">
                <a:latin typeface="Times New Roman"/>
                <a:ea typeface="+mn-ea"/>
                <a:cs typeface="Times New Roman"/>
              </a:rPr>
              <a:t>If the differences between the observed and the expected are small, that supports the null hypothesis</a:t>
            </a:r>
          </a:p>
          <a:p>
            <a:pPr algn="just" eaLnBrk="1" fontAlgn="auto" hangingPunct="1">
              <a:lnSpc>
                <a:spcPct val="90000"/>
              </a:lnSpc>
              <a:spcAft>
                <a:spcPts val="0"/>
              </a:spcAft>
              <a:defRPr/>
            </a:pPr>
            <a:r>
              <a:rPr lang="en-US" sz="2800" b="1" dirty="0">
                <a:latin typeface="Times New Roman"/>
                <a:ea typeface="+mn-ea"/>
                <a:cs typeface="Times New Roman"/>
              </a:rPr>
              <a:t>If the differences between the observed and the expected are large, we will be inclined to reject the null hypothesis </a:t>
            </a:r>
          </a:p>
          <a:p>
            <a:pPr algn="just" eaLnBrk="1" fontAlgn="auto" hangingPunct="1">
              <a:spcAft>
                <a:spcPts val="0"/>
              </a:spcAft>
              <a:defRPr/>
            </a:pPr>
            <a:endParaRPr lang="en-US" dirty="0">
              <a:ea typeface="+mn-ea"/>
              <a:cs typeface="+mn-cs"/>
            </a:endParaRPr>
          </a:p>
        </p:txBody>
      </p:sp>
      <p:sp>
        <p:nvSpPr>
          <p:cNvPr id="29697" name="Title 1"/>
          <p:cNvSpPr>
            <a:spLocks noGrp="1"/>
          </p:cNvSpPr>
          <p:nvPr>
            <p:ph type="title"/>
          </p:nvPr>
        </p:nvSpPr>
        <p:spPr>
          <a:xfrm>
            <a:off x="498475" y="739775"/>
            <a:ext cx="7556500" cy="860425"/>
          </a:xfrm>
        </p:spPr>
        <p:txBody>
          <a:bodyPr/>
          <a:lstStyle/>
          <a:p>
            <a:pPr algn="ctr" eaLnBrk="1" hangingPunct="1"/>
            <a:r>
              <a:rPr lang="en-US" b="1" dirty="0">
                <a:solidFill>
                  <a:schemeClr val="tx1"/>
                </a:solidFill>
                <a:ea typeface="ＭＳ Ｐゴシック" charset="-128"/>
              </a:rPr>
              <a:t>Hypothesis Testing with X</a:t>
            </a:r>
            <a:r>
              <a:rPr lang="en-US" b="1" baseline="30000" dirty="0">
                <a:solidFill>
                  <a:schemeClr val="tx1"/>
                </a:solidFill>
                <a:ea typeface="ＭＳ Ｐゴシック" charset="-128"/>
              </a:rPr>
              <a:t>2</a:t>
            </a:r>
            <a:endParaRPr lang="en-US" b="1" dirty="0">
              <a:solidFill>
                <a:schemeClr val="tx1"/>
              </a:solidFill>
              <a:ea typeface="ＭＳ Ｐゴシック"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5" y="1160060"/>
            <a:ext cx="7556500" cy="5295331"/>
          </a:xfrm>
        </p:spPr>
        <p:txBody>
          <a:bodyPr>
            <a:normAutofit/>
          </a:bodyPr>
          <a:lstStyle/>
          <a:p>
            <a:pPr marL="0" indent="0" algn="just" eaLnBrk="1" hangingPunct="1">
              <a:lnSpc>
                <a:spcPct val="70000"/>
              </a:lnSpc>
              <a:buFont typeface="Wingdings" pitchFamily="2" charset="2"/>
              <a:buNone/>
            </a:pPr>
            <a:r>
              <a:rPr lang="en-US" sz="2800" dirty="0">
                <a:latin typeface="Times New Roman" pitchFamily="18" charset="0"/>
                <a:ea typeface="ＭＳ Ｐゴシック" charset="-128"/>
                <a:cs typeface="Times New Roman" pitchFamily="18" charset="0"/>
              </a:rPr>
              <a:t>Normally requires sufficiently large sample size:</a:t>
            </a:r>
          </a:p>
          <a:p>
            <a:pPr marL="0" indent="0" algn="just" eaLnBrk="1" hangingPunct="1">
              <a:lnSpc>
                <a:spcPct val="70000"/>
              </a:lnSpc>
              <a:buFont typeface="Wingdings" pitchFamily="2" charset="2"/>
              <a:buNone/>
            </a:pPr>
            <a:endParaRPr lang="en-US" sz="2800" dirty="0">
              <a:latin typeface="Times New Roman" pitchFamily="18" charset="0"/>
              <a:ea typeface="ＭＳ Ｐゴシック" charset="-128"/>
              <a:cs typeface="Times New Roman" pitchFamily="18" charset="0"/>
            </a:endParaRPr>
          </a:p>
          <a:p>
            <a:pPr lvl="1" algn="just" eaLnBrk="1" hangingPunct="1">
              <a:lnSpc>
                <a:spcPct val="70000"/>
              </a:lnSpc>
            </a:pPr>
            <a:r>
              <a:rPr lang="en-US" sz="2800" dirty="0">
                <a:latin typeface="Times New Roman" pitchFamily="18" charset="0"/>
                <a:ea typeface="ＭＳ Ｐゴシック" charset="-128"/>
                <a:cs typeface="Times New Roman" pitchFamily="18" charset="0"/>
              </a:rPr>
              <a:t>In general N &gt; 20. </a:t>
            </a:r>
          </a:p>
          <a:p>
            <a:pPr lvl="1" algn="just" eaLnBrk="1" hangingPunct="1">
              <a:lnSpc>
                <a:spcPct val="70000"/>
              </a:lnSpc>
            </a:pPr>
            <a:endParaRPr lang="en-US" sz="2800" dirty="0">
              <a:latin typeface="Times New Roman" pitchFamily="18" charset="0"/>
              <a:ea typeface="ＭＳ Ｐゴシック" charset="-128"/>
              <a:cs typeface="Times New Roman" pitchFamily="18" charset="0"/>
            </a:endParaRPr>
          </a:p>
          <a:p>
            <a:pPr lvl="1" algn="just" eaLnBrk="1" hangingPunct="1">
              <a:lnSpc>
                <a:spcPct val="70000"/>
              </a:lnSpc>
            </a:pPr>
            <a:r>
              <a:rPr lang="en-US" sz="2800" dirty="0">
                <a:latin typeface="Times New Roman" pitchFamily="18" charset="0"/>
                <a:ea typeface="ＭＳ Ｐゴシック" charset="-128"/>
                <a:cs typeface="Times New Roman" pitchFamily="18" charset="0"/>
              </a:rPr>
              <a:t>No one accepted cutoff – the general rules are</a:t>
            </a:r>
          </a:p>
          <a:p>
            <a:pPr lvl="2" algn="just" eaLnBrk="1" hangingPunct="1">
              <a:lnSpc>
                <a:spcPct val="70000"/>
              </a:lnSpc>
            </a:pPr>
            <a:r>
              <a:rPr lang="en-US" sz="2800" dirty="0">
                <a:latin typeface="Times New Roman" pitchFamily="18" charset="0"/>
                <a:ea typeface="ＭＳ Ｐゴシック" charset="-128"/>
                <a:cs typeface="Times New Roman" pitchFamily="18" charset="0"/>
              </a:rPr>
              <a:t>No cells with </a:t>
            </a:r>
            <a:r>
              <a:rPr lang="en-US" sz="2800" u="sng" dirty="0">
                <a:latin typeface="Times New Roman" pitchFamily="18" charset="0"/>
                <a:ea typeface="ＭＳ Ｐゴシック" charset="-128"/>
                <a:cs typeface="Times New Roman" pitchFamily="18" charset="0"/>
              </a:rPr>
              <a:t>observed </a:t>
            </a:r>
            <a:r>
              <a:rPr lang="en-US" sz="2800" dirty="0">
                <a:latin typeface="Times New Roman" pitchFamily="18" charset="0"/>
                <a:ea typeface="ＭＳ Ｐゴシック" charset="-128"/>
                <a:cs typeface="Times New Roman" pitchFamily="18" charset="0"/>
              </a:rPr>
              <a:t>frequency = 0</a:t>
            </a:r>
          </a:p>
          <a:p>
            <a:pPr lvl="2" algn="just" eaLnBrk="1" hangingPunct="1">
              <a:lnSpc>
                <a:spcPct val="70000"/>
              </a:lnSpc>
            </a:pPr>
            <a:r>
              <a:rPr lang="en-US" sz="2800" dirty="0">
                <a:latin typeface="Times New Roman" pitchFamily="18" charset="0"/>
                <a:ea typeface="ＭＳ Ｐゴシック" charset="-128"/>
                <a:cs typeface="Times New Roman" pitchFamily="18" charset="0"/>
              </a:rPr>
              <a:t>No cells with the </a:t>
            </a:r>
            <a:r>
              <a:rPr lang="en-US" sz="2800" u="sng" dirty="0">
                <a:latin typeface="Times New Roman" pitchFamily="18" charset="0"/>
                <a:ea typeface="ＭＳ Ｐゴシック" charset="-128"/>
                <a:cs typeface="Times New Roman" pitchFamily="18" charset="0"/>
              </a:rPr>
              <a:t>expected</a:t>
            </a:r>
            <a:r>
              <a:rPr lang="en-US" sz="2800" dirty="0">
                <a:latin typeface="Times New Roman" pitchFamily="18" charset="0"/>
                <a:ea typeface="ＭＳ Ｐゴシック" charset="-128"/>
                <a:cs typeface="Times New Roman" pitchFamily="18" charset="0"/>
              </a:rPr>
              <a:t> frequency &lt; 5</a:t>
            </a:r>
          </a:p>
          <a:p>
            <a:pPr lvl="2" algn="just" eaLnBrk="1" hangingPunct="1">
              <a:lnSpc>
                <a:spcPct val="70000"/>
              </a:lnSpc>
            </a:pPr>
            <a:r>
              <a:rPr lang="en-US" sz="2800" dirty="0">
                <a:latin typeface="Times New Roman" pitchFamily="18" charset="0"/>
                <a:ea typeface="ＭＳ Ｐゴシック" charset="-128"/>
                <a:cs typeface="Times New Roman" pitchFamily="18" charset="0"/>
              </a:rPr>
              <a:t>Applying chi-square to very small samples exposes the researcher to an unacceptable rate of Type II errors.</a:t>
            </a:r>
          </a:p>
          <a:p>
            <a:pPr lvl="2" algn="just" eaLnBrk="1" hangingPunct="1">
              <a:lnSpc>
                <a:spcPct val="70000"/>
              </a:lnSpc>
            </a:pPr>
            <a:endParaRPr lang="en-US" sz="2800" dirty="0">
              <a:latin typeface="Times New Roman" pitchFamily="18" charset="0"/>
              <a:ea typeface="ＭＳ Ｐゴシック" charset="-128"/>
              <a:cs typeface="Times New Roman" pitchFamily="18" charset="0"/>
            </a:endParaRPr>
          </a:p>
          <a:p>
            <a:pPr lvl="1" algn="just" eaLnBrk="1" hangingPunct="1">
              <a:lnSpc>
                <a:spcPct val="70000"/>
              </a:lnSpc>
              <a:buFontTx/>
              <a:buNone/>
            </a:pPr>
            <a:r>
              <a:rPr lang="en-US" sz="2800" dirty="0">
                <a:latin typeface="Times New Roman" pitchFamily="18" charset="0"/>
                <a:ea typeface="ＭＳ Ｐゴシック" charset="-128"/>
                <a:cs typeface="Times New Roman" pitchFamily="18" charset="0"/>
              </a:rPr>
              <a:t>	Note: chi-square must be calculated on actual count data, not substituting percentages, which would have the effect of pretending the sample size is 100.</a:t>
            </a:r>
          </a:p>
          <a:p>
            <a:pPr marL="0" indent="0" algn="just" eaLnBrk="1" hangingPunct="1">
              <a:lnSpc>
                <a:spcPct val="90000"/>
              </a:lnSpc>
            </a:pPr>
            <a:endParaRPr lang="en-US" sz="2800" dirty="0">
              <a:latin typeface="Times New Roman" pitchFamily="18" charset="0"/>
              <a:ea typeface="ＭＳ Ｐゴシック" charset="-128"/>
              <a:cs typeface="Times New Roman" pitchFamily="18" charset="0"/>
            </a:endParaRPr>
          </a:p>
        </p:txBody>
      </p:sp>
      <p:sp>
        <p:nvSpPr>
          <p:cNvPr id="30721" name="Title 1"/>
          <p:cNvSpPr>
            <a:spLocks noGrp="1"/>
          </p:cNvSpPr>
          <p:nvPr>
            <p:ph type="title"/>
          </p:nvPr>
        </p:nvSpPr>
        <p:spPr/>
        <p:txBody>
          <a:bodyPr>
            <a:normAutofit/>
          </a:bodyPr>
          <a:lstStyle/>
          <a:p>
            <a:pPr algn="ctr" eaLnBrk="1" hangingPunct="1"/>
            <a:r>
              <a:rPr lang="en-US" sz="3200" b="1" dirty="0">
                <a:solidFill>
                  <a:schemeClr val="tx1"/>
                </a:solidFill>
                <a:ea typeface="ＭＳ Ｐゴシック" charset="-128"/>
              </a:rPr>
              <a:t>Chi-Square Use Assumptions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5" y="1347788"/>
            <a:ext cx="7556500" cy="5080000"/>
          </a:xfrm>
        </p:spPr>
        <p:txBody>
          <a:bodyPr>
            <a:normAutofit fontScale="85000" lnSpcReduction="20000"/>
          </a:bodyPr>
          <a:lstStyle/>
          <a:p>
            <a:pPr algn="just" eaLnBrk="1" hangingPunct="1">
              <a:lnSpc>
                <a:spcPct val="90000"/>
              </a:lnSpc>
            </a:pPr>
            <a:r>
              <a:rPr lang="en-US" b="1" dirty="0">
                <a:ea typeface="ＭＳ Ｐゴシック" charset="-128"/>
              </a:rPr>
              <a:t>Conceptually, the chi-square test of independence statistic is computed by summing the difference between the expected and observed frequencies for each cell in the table divided by the expected frequencies for the cell.</a:t>
            </a:r>
          </a:p>
          <a:p>
            <a:pPr algn="just" eaLnBrk="1" hangingPunct="1">
              <a:lnSpc>
                <a:spcPct val="90000"/>
              </a:lnSpc>
            </a:pPr>
            <a:r>
              <a:rPr lang="en-US" b="1" dirty="0">
                <a:ea typeface="ＭＳ Ｐゴシック" charset="-128"/>
              </a:rPr>
              <a:t>We identify the value and probability for this test statistic from the SPSS statistical output.</a:t>
            </a:r>
          </a:p>
          <a:p>
            <a:pPr algn="just" eaLnBrk="1" hangingPunct="1">
              <a:lnSpc>
                <a:spcPct val="90000"/>
              </a:lnSpc>
            </a:pPr>
            <a:r>
              <a:rPr lang="en-US" b="1" dirty="0">
                <a:ea typeface="ＭＳ Ｐゴシック" charset="-128"/>
              </a:rPr>
              <a:t>If the probability of the test statistic is less than or equal to the probability of the alpha error rate, we reject the null hypothesis and conclude that our data supports the research hypothesis.  We conclude that there is a relationship between the variables.</a:t>
            </a:r>
          </a:p>
          <a:p>
            <a:pPr algn="just" eaLnBrk="1" hangingPunct="1">
              <a:lnSpc>
                <a:spcPct val="90000"/>
              </a:lnSpc>
            </a:pPr>
            <a:r>
              <a:rPr lang="en-US" b="1" dirty="0">
                <a:ea typeface="ＭＳ Ｐゴシック" charset="-128"/>
              </a:rPr>
              <a:t>If the probability of the test statistic is greater than the probability of the alpha error rate, we fail to reject the null hypothesis.  We conclude that there is no relationship between the variables, i.e. they are independent.  </a:t>
            </a:r>
          </a:p>
          <a:p>
            <a:pPr algn="just" eaLnBrk="1" hangingPunct="1">
              <a:lnSpc>
                <a:spcPct val="90000"/>
              </a:lnSpc>
            </a:pPr>
            <a:endParaRPr lang="en-US" dirty="0">
              <a:ea typeface="ＭＳ Ｐゴシック" charset="-128"/>
            </a:endParaRPr>
          </a:p>
        </p:txBody>
      </p:sp>
      <p:sp>
        <p:nvSpPr>
          <p:cNvPr id="31745" name="Title 1"/>
          <p:cNvSpPr>
            <a:spLocks noGrp="1"/>
          </p:cNvSpPr>
          <p:nvPr>
            <p:ph type="title"/>
          </p:nvPr>
        </p:nvSpPr>
        <p:spPr>
          <a:xfrm>
            <a:off x="498475" y="441325"/>
            <a:ext cx="7556500" cy="1158875"/>
          </a:xfrm>
        </p:spPr>
        <p:txBody>
          <a:bodyPr>
            <a:normAutofit/>
          </a:bodyPr>
          <a:lstStyle/>
          <a:p>
            <a:pPr algn="ctr" eaLnBrk="1" hangingPunct="1"/>
            <a:r>
              <a:rPr lang="en-US" sz="4000" b="1" dirty="0">
                <a:solidFill>
                  <a:schemeClr val="tx1"/>
                </a:solidFill>
                <a:ea typeface="ＭＳ Ｐゴシック" charset="-128"/>
              </a:rPr>
              <a:t>Using SPSS for Calculating X</a:t>
            </a:r>
            <a:r>
              <a:rPr lang="en-US" sz="4000" b="1" baseline="30000" dirty="0">
                <a:solidFill>
                  <a:schemeClr val="tx1"/>
                </a:solidFill>
                <a:ea typeface="ＭＳ Ｐゴシック" charset="-128"/>
              </a:rPr>
              <a:t>2</a:t>
            </a:r>
            <a:r>
              <a:rPr lang="en-US" sz="4000" b="1" dirty="0">
                <a:solidFill>
                  <a:schemeClr val="tx1"/>
                </a:solidFill>
                <a:ea typeface="ＭＳ Ｐゴシック" charset="-128"/>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This test can be used in </a:t>
            </a:r>
          </a:p>
          <a:p>
            <a:pPr>
              <a:buNone/>
            </a:pPr>
            <a:endParaRPr lang="en-US" dirty="0"/>
          </a:p>
          <a:p>
            <a:pPr>
              <a:buNone/>
            </a:pPr>
            <a:r>
              <a:rPr lang="en-US" dirty="0"/>
              <a:t>1. Goodness of fit of distributions.</a:t>
            </a:r>
          </a:p>
          <a:p>
            <a:pPr>
              <a:buNone/>
            </a:pPr>
            <a:r>
              <a:rPr lang="en-US" dirty="0"/>
              <a:t>2.  Test of independence of attributes.</a:t>
            </a:r>
          </a:p>
          <a:p>
            <a:pPr>
              <a:buNone/>
            </a:pPr>
            <a:r>
              <a:rPr lang="en-US" dirty="0"/>
              <a:t>3.   Test of Homogeneity </a:t>
            </a:r>
          </a:p>
        </p:txBody>
      </p:sp>
      <p:sp>
        <p:nvSpPr>
          <p:cNvPr id="3" name="Title 2"/>
          <p:cNvSpPr>
            <a:spLocks noGrp="1"/>
          </p:cNvSpPr>
          <p:nvPr>
            <p:ph type="title"/>
          </p:nvPr>
        </p:nvSpPr>
        <p:spPr/>
        <p:txBody>
          <a:bodyPr>
            <a:normAutofit fontScale="90000"/>
          </a:bodyPr>
          <a:lstStyle/>
          <a:p>
            <a:r>
              <a:rPr lang="en-US" dirty="0"/>
              <a:t>Applications of Chi square test</a:t>
            </a:r>
            <a:br>
              <a:rPr lang="en-US" dirty="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6" y="1105469"/>
            <a:ext cx="8402638" cy="5323906"/>
          </a:xfrm>
        </p:spPr>
        <p:txBody>
          <a:bodyPr>
            <a:normAutofit/>
          </a:bodyPr>
          <a:lstStyle/>
          <a:p>
            <a:pPr marL="596646" indent="-514350" fontAlgn="auto">
              <a:spcAft>
                <a:spcPts val="0"/>
              </a:spcAft>
              <a:buFont typeface="Wingdings 2"/>
              <a:buAutoNum type="arabicParenR"/>
              <a:defRPr/>
            </a:pPr>
            <a:r>
              <a:rPr lang="en-CA" sz="2300" dirty="0"/>
              <a:t>Make a hypothesis based on your basic question</a:t>
            </a:r>
          </a:p>
          <a:p>
            <a:pPr marL="596646" indent="-514350" fontAlgn="auto">
              <a:spcAft>
                <a:spcPts val="0"/>
              </a:spcAft>
              <a:buFont typeface="Wingdings 2"/>
              <a:buAutoNum type="arabicParenR"/>
              <a:defRPr/>
            </a:pPr>
            <a:r>
              <a:rPr lang="en-CA" sz="2300" dirty="0"/>
              <a:t>Determine the expected frequencies</a:t>
            </a:r>
          </a:p>
          <a:p>
            <a:pPr marL="596646" indent="-514350" fontAlgn="auto">
              <a:spcAft>
                <a:spcPts val="0"/>
              </a:spcAft>
              <a:buFont typeface="Wingdings 2"/>
              <a:buAutoNum type="arabicParenR"/>
              <a:defRPr/>
            </a:pPr>
            <a:r>
              <a:rPr lang="en-CA" sz="2300" dirty="0"/>
              <a:t>Create a table with observed frequencies, expected frequencies, and chi-square values using the formula:</a:t>
            </a:r>
          </a:p>
          <a:p>
            <a:pPr marL="82296" indent="0" algn="ctr" fontAlgn="auto">
              <a:spcAft>
                <a:spcPts val="0"/>
              </a:spcAft>
              <a:buFont typeface="Wingdings 2"/>
              <a:buNone/>
              <a:defRPr/>
            </a:pPr>
            <a:r>
              <a:rPr lang="en-CA" sz="2200" u="sng" dirty="0"/>
              <a:t>(O-E)</a:t>
            </a:r>
            <a:r>
              <a:rPr lang="en-CA" sz="2200" u="sng" baseline="30000" dirty="0"/>
              <a:t>2</a:t>
            </a:r>
          </a:p>
          <a:p>
            <a:pPr marL="82296" indent="0" algn="ctr" fontAlgn="auto">
              <a:spcAft>
                <a:spcPts val="0"/>
              </a:spcAft>
              <a:buFont typeface="Wingdings 2"/>
              <a:buNone/>
              <a:defRPr/>
            </a:pPr>
            <a:r>
              <a:rPr lang="en-CA" sz="2200" dirty="0"/>
              <a:t>E</a:t>
            </a:r>
            <a:endParaRPr lang="en-CA" sz="1500" dirty="0"/>
          </a:p>
          <a:p>
            <a:pPr marL="596646" indent="-514350" fontAlgn="auto">
              <a:spcAft>
                <a:spcPts val="0"/>
              </a:spcAft>
              <a:buFont typeface="+mj-lt"/>
              <a:buAutoNum type="arabicParenR" startAt="4"/>
              <a:defRPr/>
            </a:pPr>
            <a:r>
              <a:rPr lang="en-CA" sz="2300" dirty="0"/>
              <a:t>Find the degrees of freedom: (c-1)(r-1)</a:t>
            </a:r>
          </a:p>
          <a:p>
            <a:pPr marL="596646" indent="-514350" fontAlgn="auto">
              <a:spcAft>
                <a:spcPts val="0"/>
              </a:spcAft>
              <a:buFont typeface="+mj-lt"/>
              <a:buAutoNum type="arabicParenR" startAt="4"/>
              <a:defRPr/>
            </a:pPr>
            <a:r>
              <a:rPr lang="en-CA" sz="2300" dirty="0"/>
              <a:t>Find the chi-square statistic in the Chi-Square Distribution table</a:t>
            </a:r>
          </a:p>
          <a:p>
            <a:pPr marL="596646" indent="-514350" fontAlgn="auto">
              <a:spcAft>
                <a:spcPts val="0"/>
              </a:spcAft>
              <a:buFont typeface="+mj-lt"/>
              <a:buAutoNum type="arabicParenR" startAt="4"/>
              <a:defRPr/>
            </a:pPr>
            <a:r>
              <a:rPr lang="en-CA" sz="2300" dirty="0"/>
              <a:t>If chi-square statistic &gt; your calculated chi-square value, you </a:t>
            </a:r>
            <a:r>
              <a:rPr lang="en-CA" sz="2300" i="1" u="sng" dirty="0"/>
              <a:t>do not</a:t>
            </a:r>
            <a:r>
              <a:rPr lang="en-CA" sz="2300" i="1" dirty="0"/>
              <a:t> reject </a:t>
            </a:r>
            <a:r>
              <a:rPr lang="en-CA" sz="2300" dirty="0"/>
              <a:t>your null hypothesis and vice versa.  </a:t>
            </a:r>
          </a:p>
        </p:txBody>
      </p:sp>
      <p:sp>
        <p:nvSpPr>
          <p:cNvPr id="2" name="Title 1"/>
          <p:cNvSpPr>
            <a:spLocks noGrp="1"/>
          </p:cNvSpPr>
          <p:nvPr>
            <p:ph type="title"/>
          </p:nvPr>
        </p:nvSpPr>
        <p:spPr>
          <a:xfrm>
            <a:off x="457200" y="0"/>
            <a:ext cx="8229600" cy="1105469"/>
          </a:xfrm>
        </p:spPr>
        <p:txBody>
          <a:bodyPr>
            <a:noAutofit/>
          </a:bodyPr>
          <a:lstStyle/>
          <a:p>
            <a:pPr algn="ctr" fontAlgn="auto">
              <a:spcAft>
                <a:spcPts val="0"/>
              </a:spcAft>
              <a:defRPr/>
            </a:pPr>
            <a:br>
              <a:rPr lang="en-CA" sz="2800" dirty="0">
                <a:solidFill>
                  <a:schemeClr val="tx1"/>
                </a:solidFill>
              </a:rPr>
            </a:br>
            <a:br>
              <a:rPr lang="en-CA" sz="2800" dirty="0">
                <a:solidFill>
                  <a:schemeClr val="tx1"/>
                </a:solidFill>
              </a:rPr>
            </a:br>
            <a:r>
              <a:rPr lang="en-CA" sz="2800" dirty="0">
                <a:solidFill>
                  <a:schemeClr val="tx1"/>
                </a:solidFill>
              </a:rPr>
              <a:t>Conducting Chi-Square Analysis</a:t>
            </a:r>
            <a:br>
              <a:rPr lang="en-CA" sz="2800" dirty="0">
                <a:solidFill>
                  <a:schemeClr val="tx1"/>
                </a:solidFill>
              </a:rPr>
            </a:br>
            <a:br>
              <a:rPr lang="en-CA" sz="2800" dirty="0">
                <a:solidFill>
                  <a:schemeClr val="tx1"/>
                </a:solidFill>
              </a:rPr>
            </a:br>
            <a:endParaRPr lang="en-CA" sz="2800"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98475" y="2101754"/>
          <a:ext cx="8394700" cy="2377440"/>
        </p:xfrm>
        <a:graphic>
          <a:graphicData uri="http://schemas.openxmlformats.org/drawingml/2006/table">
            <a:tbl>
              <a:tblPr firstRow="1" bandRow="1">
                <a:tableStyleId>{5C22544A-7EE6-4342-B048-85BDC9FD1C3A}</a:tableStyleId>
              </a:tblPr>
              <a:tblGrid>
                <a:gridCol w="1678940">
                  <a:extLst>
                    <a:ext uri="{9D8B030D-6E8A-4147-A177-3AD203B41FA5}">
                      <a16:colId xmlns:a16="http://schemas.microsoft.com/office/drawing/2014/main" val="20000"/>
                    </a:ext>
                  </a:extLst>
                </a:gridCol>
                <a:gridCol w="1678940">
                  <a:extLst>
                    <a:ext uri="{9D8B030D-6E8A-4147-A177-3AD203B41FA5}">
                      <a16:colId xmlns:a16="http://schemas.microsoft.com/office/drawing/2014/main" val="20001"/>
                    </a:ext>
                  </a:extLst>
                </a:gridCol>
                <a:gridCol w="1678940">
                  <a:extLst>
                    <a:ext uri="{9D8B030D-6E8A-4147-A177-3AD203B41FA5}">
                      <a16:colId xmlns:a16="http://schemas.microsoft.com/office/drawing/2014/main" val="20002"/>
                    </a:ext>
                  </a:extLst>
                </a:gridCol>
                <a:gridCol w="1678940">
                  <a:extLst>
                    <a:ext uri="{9D8B030D-6E8A-4147-A177-3AD203B41FA5}">
                      <a16:colId xmlns:a16="http://schemas.microsoft.com/office/drawing/2014/main" val="20003"/>
                    </a:ext>
                  </a:extLst>
                </a:gridCol>
                <a:gridCol w="1678940">
                  <a:extLst>
                    <a:ext uri="{9D8B030D-6E8A-4147-A177-3AD203B41FA5}">
                      <a16:colId xmlns:a16="http://schemas.microsoft.com/office/drawing/2014/main" val="20004"/>
                    </a:ext>
                  </a:extLst>
                </a:gridCol>
              </a:tblGrid>
              <a:tr h="607696">
                <a:tc>
                  <a:txBody>
                    <a:bodyPr/>
                    <a:lstStyle/>
                    <a:p>
                      <a:pPr algn="ctr"/>
                      <a:endParaRPr lang="en-CA" dirty="0"/>
                    </a:p>
                  </a:txBody>
                  <a:tcPr/>
                </a:tc>
                <a:tc>
                  <a:txBody>
                    <a:bodyPr/>
                    <a:lstStyle/>
                    <a:p>
                      <a:pPr algn="ctr"/>
                      <a:r>
                        <a:rPr lang="en-CA" dirty="0"/>
                        <a:t>Brand</a:t>
                      </a:r>
                    </a:p>
                    <a:p>
                      <a:pPr algn="ctr"/>
                      <a:r>
                        <a:rPr lang="en-CA" dirty="0"/>
                        <a:t>A</a:t>
                      </a:r>
                    </a:p>
                  </a:txBody>
                  <a:tcPr/>
                </a:tc>
                <a:tc>
                  <a:txBody>
                    <a:bodyPr/>
                    <a:lstStyle/>
                    <a:p>
                      <a:pPr algn="ctr"/>
                      <a:r>
                        <a:rPr lang="en-CA" dirty="0"/>
                        <a:t>Brand</a:t>
                      </a:r>
                    </a:p>
                    <a:p>
                      <a:pPr algn="ctr"/>
                      <a:r>
                        <a:rPr lang="en-CA" dirty="0"/>
                        <a:t>B</a:t>
                      </a:r>
                    </a:p>
                  </a:txBody>
                  <a:tcPr/>
                </a:tc>
                <a:tc>
                  <a:txBody>
                    <a:bodyPr/>
                    <a:lstStyle/>
                    <a:p>
                      <a:pPr algn="ctr"/>
                      <a:r>
                        <a:rPr lang="en-CA" dirty="0"/>
                        <a:t>Brand</a:t>
                      </a:r>
                    </a:p>
                    <a:p>
                      <a:pPr algn="ctr"/>
                      <a:r>
                        <a:rPr lang="en-CA" dirty="0"/>
                        <a:t>C</a:t>
                      </a:r>
                    </a:p>
                  </a:txBody>
                  <a:tcPr/>
                </a:tc>
                <a:tc>
                  <a:txBody>
                    <a:bodyPr/>
                    <a:lstStyle/>
                    <a:p>
                      <a:pPr algn="ctr"/>
                      <a:r>
                        <a:rPr lang="en-CA" dirty="0"/>
                        <a:t>Total</a:t>
                      </a:r>
                    </a:p>
                  </a:txBody>
                  <a:tcPr/>
                </a:tc>
                <a:extLst>
                  <a:ext uri="{0D108BD9-81ED-4DB2-BD59-A6C34878D82A}">
                    <a16:rowId xmlns:a16="http://schemas.microsoft.com/office/drawing/2014/main" val="10000"/>
                  </a:ext>
                </a:extLst>
              </a:tr>
              <a:tr h="320285">
                <a:tc>
                  <a:txBody>
                    <a:bodyPr/>
                    <a:lstStyle/>
                    <a:p>
                      <a:pPr algn="ctr"/>
                      <a:r>
                        <a:rPr lang="en-CA" dirty="0"/>
                        <a:t>Observed</a:t>
                      </a:r>
                    </a:p>
                  </a:txBody>
                  <a:tcPr/>
                </a:tc>
                <a:tc>
                  <a:txBody>
                    <a:bodyPr/>
                    <a:lstStyle/>
                    <a:p>
                      <a:pPr algn="ctr"/>
                      <a:r>
                        <a:rPr lang="en-CA" dirty="0"/>
                        <a:t>25</a:t>
                      </a:r>
                    </a:p>
                  </a:txBody>
                  <a:tcPr/>
                </a:tc>
                <a:tc>
                  <a:txBody>
                    <a:bodyPr/>
                    <a:lstStyle/>
                    <a:p>
                      <a:pPr algn="ctr"/>
                      <a:r>
                        <a:rPr lang="en-CA" dirty="0"/>
                        <a:t>18</a:t>
                      </a:r>
                    </a:p>
                  </a:txBody>
                  <a:tcPr/>
                </a:tc>
                <a:tc>
                  <a:txBody>
                    <a:bodyPr/>
                    <a:lstStyle/>
                    <a:p>
                      <a:pPr algn="ctr"/>
                      <a:r>
                        <a:rPr lang="en-CA" dirty="0"/>
                        <a:t>17</a:t>
                      </a:r>
                    </a:p>
                  </a:txBody>
                  <a:tcPr/>
                </a:tc>
                <a:tc>
                  <a:txBody>
                    <a:bodyPr/>
                    <a:lstStyle/>
                    <a:p>
                      <a:pPr algn="ctr"/>
                      <a:r>
                        <a:rPr lang="en-CA" dirty="0"/>
                        <a:t>60</a:t>
                      </a:r>
                    </a:p>
                  </a:txBody>
                  <a:tcPr/>
                </a:tc>
                <a:extLst>
                  <a:ext uri="{0D108BD9-81ED-4DB2-BD59-A6C34878D82A}">
                    <a16:rowId xmlns:a16="http://schemas.microsoft.com/office/drawing/2014/main" val="10001"/>
                  </a:ext>
                </a:extLst>
              </a:tr>
              <a:tr h="320285">
                <a:tc>
                  <a:txBody>
                    <a:bodyPr/>
                    <a:lstStyle/>
                    <a:p>
                      <a:pPr algn="ctr"/>
                      <a:r>
                        <a:rPr lang="en-CA" dirty="0"/>
                        <a:t>Expected</a:t>
                      </a:r>
                    </a:p>
                  </a:txBody>
                  <a:tcPr/>
                </a:tc>
                <a:tc>
                  <a:txBody>
                    <a:bodyPr/>
                    <a:lstStyle/>
                    <a:p>
                      <a:pPr algn="ctr"/>
                      <a:r>
                        <a:rPr lang="en-CA" dirty="0"/>
                        <a:t>20</a:t>
                      </a:r>
                    </a:p>
                  </a:txBody>
                  <a:tcPr/>
                </a:tc>
                <a:tc>
                  <a:txBody>
                    <a:bodyPr/>
                    <a:lstStyle/>
                    <a:p>
                      <a:pPr algn="ctr"/>
                      <a:r>
                        <a:rPr lang="en-CA" dirty="0"/>
                        <a:t>20</a:t>
                      </a:r>
                    </a:p>
                  </a:txBody>
                  <a:tcPr/>
                </a:tc>
                <a:tc>
                  <a:txBody>
                    <a:bodyPr/>
                    <a:lstStyle/>
                    <a:p>
                      <a:pPr algn="ctr"/>
                      <a:r>
                        <a:rPr lang="en-CA" dirty="0"/>
                        <a:t>20</a:t>
                      </a:r>
                    </a:p>
                  </a:txBody>
                  <a:tcPr/>
                </a:tc>
                <a:tc>
                  <a:txBody>
                    <a:bodyPr/>
                    <a:lstStyle/>
                    <a:p>
                      <a:pPr algn="ctr"/>
                      <a:r>
                        <a:rPr lang="en-CA" dirty="0"/>
                        <a:t>60</a:t>
                      </a:r>
                    </a:p>
                  </a:txBody>
                  <a:tcPr/>
                </a:tc>
                <a:extLst>
                  <a:ext uri="{0D108BD9-81ED-4DB2-BD59-A6C34878D82A}">
                    <a16:rowId xmlns:a16="http://schemas.microsoft.com/office/drawing/2014/main" val="10002"/>
                  </a:ext>
                </a:extLst>
              </a:tr>
              <a:tr h="320285">
                <a:tc>
                  <a:txBody>
                    <a:bodyPr/>
                    <a:lstStyle/>
                    <a:p>
                      <a:pPr algn="ctr"/>
                      <a:r>
                        <a:rPr lang="en-CA" dirty="0"/>
                        <a:t>O-E</a:t>
                      </a:r>
                    </a:p>
                  </a:txBody>
                  <a:tcPr/>
                </a:tc>
                <a:tc>
                  <a:txBody>
                    <a:bodyPr/>
                    <a:lstStyle/>
                    <a:p>
                      <a:pPr algn="ctr"/>
                      <a:r>
                        <a:rPr lang="en-CA" dirty="0"/>
                        <a:t>5</a:t>
                      </a:r>
                    </a:p>
                  </a:txBody>
                  <a:tcPr/>
                </a:tc>
                <a:tc>
                  <a:txBody>
                    <a:bodyPr/>
                    <a:lstStyle/>
                    <a:p>
                      <a:pPr algn="ctr"/>
                      <a:r>
                        <a:rPr lang="en-CA" dirty="0"/>
                        <a:t>-2</a:t>
                      </a:r>
                    </a:p>
                  </a:txBody>
                  <a:tcPr/>
                </a:tc>
                <a:tc>
                  <a:txBody>
                    <a:bodyPr/>
                    <a:lstStyle/>
                    <a:p>
                      <a:pPr algn="ctr"/>
                      <a:r>
                        <a:rPr lang="en-CA" dirty="0"/>
                        <a:t>-3</a:t>
                      </a:r>
                    </a:p>
                  </a:txBody>
                  <a:tcPr/>
                </a:tc>
                <a:tc>
                  <a:txBody>
                    <a:bodyPr/>
                    <a:lstStyle/>
                    <a:p>
                      <a:pPr algn="ctr"/>
                      <a:r>
                        <a:rPr lang="en-CA" dirty="0"/>
                        <a:t>0</a:t>
                      </a:r>
                    </a:p>
                  </a:txBody>
                  <a:tcPr/>
                </a:tc>
                <a:extLst>
                  <a:ext uri="{0D108BD9-81ED-4DB2-BD59-A6C34878D82A}">
                    <a16:rowId xmlns:a16="http://schemas.microsoft.com/office/drawing/2014/main" val="10003"/>
                  </a:ext>
                </a:extLst>
              </a:tr>
              <a:tr h="560499">
                <a:tc>
                  <a:txBody>
                    <a:bodyPr/>
                    <a:lstStyle/>
                    <a:p>
                      <a:pPr algn="ctr"/>
                      <a:r>
                        <a:rPr lang="en-CA" u="sng" dirty="0"/>
                        <a:t>(O-E)</a:t>
                      </a:r>
                      <a:r>
                        <a:rPr lang="en-CA" sz="1800" u="sng" baseline="30000" dirty="0">
                          <a:effectLst/>
                        </a:rPr>
                        <a:t>2</a:t>
                      </a:r>
                    </a:p>
                    <a:p>
                      <a:pPr algn="ctr"/>
                      <a:r>
                        <a:rPr lang="en-CA" sz="1800" u="none" baseline="0" dirty="0">
                          <a:effectLst/>
                        </a:rPr>
                        <a:t>E</a:t>
                      </a:r>
                    </a:p>
                  </a:txBody>
                  <a:tcPr/>
                </a:tc>
                <a:tc>
                  <a:txBody>
                    <a:bodyPr/>
                    <a:lstStyle/>
                    <a:p>
                      <a:pPr algn="ctr"/>
                      <a:r>
                        <a:rPr lang="en-CA" dirty="0"/>
                        <a:t>1.25</a:t>
                      </a:r>
                    </a:p>
                  </a:txBody>
                  <a:tcPr/>
                </a:tc>
                <a:tc>
                  <a:txBody>
                    <a:bodyPr/>
                    <a:lstStyle/>
                    <a:p>
                      <a:pPr algn="ctr"/>
                      <a:r>
                        <a:rPr lang="en-CA" dirty="0"/>
                        <a:t>0.2</a:t>
                      </a:r>
                    </a:p>
                  </a:txBody>
                  <a:tcPr/>
                </a:tc>
                <a:tc>
                  <a:txBody>
                    <a:bodyPr/>
                    <a:lstStyle/>
                    <a:p>
                      <a:pPr algn="ctr"/>
                      <a:r>
                        <a:rPr lang="en-CA" dirty="0"/>
                        <a:t>0.45</a:t>
                      </a:r>
                    </a:p>
                  </a:txBody>
                  <a:tcPr/>
                </a:tc>
                <a:tc>
                  <a:txBody>
                    <a:bodyPr/>
                    <a:lstStyle/>
                    <a:p>
                      <a:pPr algn="ctr"/>
                      <a:r>
                        <a:rPr lang="el-GR" dirty="0">
                          <a:latin typeface="Calibri"/>
                        </a:rPr>
                        <a:t>χ</a:t>
                      </a:r>
                      <a:r>
                        <a:rPr lang="en-CA" baseline="30000" dirty="0">
                          <a:latin typeface="Calibri"/>
                        </a:rPr>
                        <a:t>2 </a:t>
                      </a:r>
                      <a:r>
                        <a:rPr lang="en-CA" baseline="0" dirty="0">
                          <a:latin typeface="Calibri"/>
                        </a:rPr>
                        <a:t>= </a:t>
                      </a:r>
                      <a:r>
                        <a:rPr lang="en-CA" baseline="0" dirty="0">
                          <a:latin typeface="+mn-lt"/>
                        </a:rPr>
                        <a:t>1.9</a:t>
                      </a:r>
                      <a:r>
                        <a:rPr lang="en-CA" baseline="0" dirty="0"/>
                        <a:t>0</a:t>
                      </a:r>
                    </a:p>
                  </a:txBody>
                  <a:tcPr/>
                </a:tc>
                <a:extLst>
                  <a:ext uri="{0D108BD9-81ED-4DB2-BD59-A6C34878D82A}">
                    <a16:rowId xmlns:a16="http://schemas.microsoft.com/office/drawing/2014/main" val="10004"/>
                  </a:ext>
                </a:extLst>
              </a:tr>
            </a:tbl>
          </a:graphicData>
        </a:graphic>
      </p:graphicFrame>
      <p:sp>
        <p:nvSpPr>
          <p:cNvPr id="2" name="Title 1"/>
          <p:cNvSpPr>
            <a:spLocks noGrp="1"/>
          </p:cNvSpPr>
          <p:nvPr>
            <p:ph type="title"/>
          </p:nvPr>
        </p:nvSpPr>
        <p:spPr/>
        <p:txBody>
          <a:bodyPr>
            <a:normAutofit/>
          </a:bodyPr>
          <a:lstStyle/>
          <a:p>
            <a:pPr fontAlgn="auto">
              <a:spcAft>
                <a:spcPts val="0"/>
              </a:spcAft>
              <a:defRPr/>
            </a:pPr>
            <a:r>
              <a:rPr lang="en-CA" sz="3200" dirty="0">
                <a:solidFill>
                  <a:schemeClr val="tx2">
                    <a:satMod val="130000"/>
                  </a:schemeClr>
                </a:solidFill>
              </a:rPr>
              <a:t>Example 1: Testing for Proportions</a:t>
            </a:r>
          </a:p>
        </p:txBody>
      </p:sp>
      <p:sp>
        <p:nvSpPr>
          <p:cNvPr id="12329" name="TextBox 5"/>
          <p:cNvSpPr txBox="1">
            <a:spLocks noChangeArrowheads="1"/>
          </p:cNvSpPr>
          <p:nvPr/>
        </p:nvSpPr>
        <p:spPr bwMode="auto">
          <a:xfrm>
            <a:off x="498476" y="1173707"/>
            <a:ext cx="8466138" cy="646331"/>
          </a:xfrm>
          <a:prstGeom prst="rect">
            <a:avLst/>
          </a:prstGeom>
          <a:noFill/>
          <a:ln w="9525">
            <a:noFill/>
            <a:miter lim="800000"/>
            <a:headEnd/>
            <a:tailEnd/>
          </a:ln>
        </p:spPr>
        <p:txBody>
          <a:bodyPr wrap="square">
            <a:spAutoFit/>
          </a:bodyPr>
          <a:lstStyle/>
          <a:p>
            <a:r>
              <a:rPr lang="en-CA" b="1" dirty="0"/>
              <a:t>H</a:t>
            </a:r>
            <a:r>
              <a:rPr lang="en-CA" b="1" baseline="-25000" dirty="0"/>
              <a:t>O</a:t>
            </a:r>
            <a:r>
              <a:rPr lang="en-CA" dirty="0"/>
              <a:t>:  Indian customers have no brand preference.</a:t>
            </a:r>
          </a:p>
          <a:p>
            <a:r>
              <a:rPr lang="en-CA" b="1" dirty="0"/>
              <a:t>H</a:t>
            </a:r>
            <a:r>
              <a:rPr lang="en-CA" b="1" baseline="-25000" dirty="0"/>
              <a:t>A</a:t>
            </a:r>
            <a:r>
              <a:rPr lang="en-CA" dirty="0"/>
              <a:t>:   Indian customers have distinct brand preference.</a:t>
            </a:r>
          </a:p>
        </p:txBody>
      </p:sp>
      <p:sp>
        <p:nvSpPr>
          <p:cNvPr id="7" name="TextBox 6"/>
          <p:cNvSpPr txBox="1"/>
          <p:nvPr/>
        </p:nvSpPr>
        <p:spPr>
          <a:xfrm>
            <a:off x="498476" y="4941168"/>
            <a:ext cx="8461647" cy="1754326"/>
          </a:xfrm>
          <a:prstGeom prst="rect">
            <a:avLst/>
          </a:prstGeom>
          <a:noFill/>
        </p:spPr>
        <p:txBody>
          <a:bodyPr wrap="square">
            <a:spAutoFit/>
          </a:bodyPr>
          <a:lstStyle/>
          <a:p>
            <a:pPr algn="ctr" fontAlgn="auto">
              <a:spcBef>
                <a:spcPts val="0"/>
              </a:spcBef>
              <a:spcAft>
                <a:spcPts val="0"/>
              </a:spcAft>
              <a:defRPr/>
            </a:pPr>
            <a:r>
              <a:rPr lang="el-GR" dirty="0">
                <a:latin typeface="Calibri"/>
                <a:cs typeface="+mn-cs"/>
              </a:rPr>
              <a:t>χ</a:t>
            </a:r>
            <a:r>
              <a:rPr lang="en-CA" baseline="30000" dirty="0">
                <a:latin typeface="Calibri"/>
                <a:cs typeface="+mn-cs"/>
              </a:rPr>
              <a:t>2  =  </a:t>
            </a:r>
            <a:r>
              <a:rPr lang="en-CA" dirty="0">
                <a:latin typeface="Calibri"/>
                <a:cs typeface="+mn-cs"/>
              </a:rPr>
              <a:t>Sum of all: </a:t>
            </a:r>
            <a:r>
              <a:rPr lang="en-CA" u="sng" dirty="0">
                <a:latin typeface="+mn-lt"/>
                <a:cs typeface="+mn-cs"/>
              </a:rPr>
              <a:t>(O-E)</a:t>
            </a:r>
            <a:r>
              <a:rPr lang="en-CA" u="sng" baseline="30000" dirty="0">
                <a:latin typeface="+mn-lt"/>
                <a:cs typeface="+mn-cs"/>
              </a:rPr>
              <a:t>2</a:t>
            </a:r>
          </a:p>
          <a:p>
            <a:pPr algn="ctr" fontAlgn="auto">
              <a:spcBef>
                <a:spcPts val="0"/>
              </a:spcBef>
              <a:spcAft>
                <a:spcPts val="0"/>
              </a:spcAft>
              <a:defRPr/>
            </a:pPr>
            <a:r>
              <a:rPr lang="en-CA" dirty="0">
                <a:latin typeface="+mn-lt"/>
                <a:cs typeface="+mn-cs"/>
              </a:rPr>
              <a:t>                     E</a:t>
            </a:r>
          </a:p>
          <a:p>
            <a:pPr algn="ctr" fontAlgn="auto">
              <a:spcBef>
                <a:spcPts val="0"/>
              </a:spcBef>
              <a:spcAft>
                <a:spcPts val="0"/>
              </a:spcAft>
              <a:defRPr/>
            </a:pPr>
            <a:r>
              <a:rPr lang="en-CA" dirty="0">
                <a:latin typeface="+mn-lt"/>
                <a:cs typeface="+mn-cs"/>
              </a:rPr>
              <a:t>Calculate degrees of freedom: (c-1)</a:t>
            </a:r>
            <a:r>
              <a:rPr lang="en-CA" strike="sngStrike" dirty="0">
                <a:latin typeface="+mn-lt"/>
                <a:cs typeface="+mn-cs"/>
              </a:rPr>
              <a:t>(r-1)</a:t>
            </a:r>
            <a:r>
              <a:rPr lang="en-CA" dirty="0">
                <a:latin typeface="+mn-lt"/>
                <a:cs typeface="+mn-cs"/>
              </a:rPr>
              <a:t> = 3-1 = </a:t>
            </a:r>
            <a:r>
              <a:rPr lang="en-CA" b="1" dirty="0">
                <a:latin typeface="+mn-lt"/>
                <a:cs typeface="+mn-cs"/>
              </a:rPr>
              <a:t>2</a:t>
            </a:r>
          </a:p>
          <a:p>
            <a:pPr algn="ctr" fontAlgn="auto">
              <a:spcBef>
                <a:spcPts val="0"/>
              </a:spcBef>
              <a:spcAft>
                <a:spcPts val="0"/>
              </a:spcAft>
              <a:defRPr/>
            </a:pPr>
            <a:endParaRPr lang="en-CA" dirty="0">
              <a:latin typeface="+mn-lt"/>
              <a:cs typeface="+mn-cs"/>
            </a:endParaRPr>
          </a:p>
          <a:p>
            <a:pPr algn="ctr" fontAlgn="auto">
              <a:spcBef>
                <a:spcPts val="0"/>
              </a:spcBef>
              <a:spcAft>
                <a:spcPts val="0"/>
              </a:spcAft>
              <a:defRPr/>
            </a:pPr>
            <a:r>
              <a:rPr lang="en-CA" dirty="0">
                <a:latin typeface="+mn-lt"/>
                <a:cs typeface="+mn-cs"/>
              </a:rPr>
              <a:t>Under a critical value of your choice (e.g. </a:t>
            </a:r>
            <a:r>
              <a:rPr lang="el-GR" b="1" dirty="0">
                <a:latin typeface="Calibri"/>
                <a:cs typeface="+mn-cs"/>
              </a:rPr>
              <a:t>α</a:t>
            </a:r>
            <a:r>
              <a:rPr lang="en-CA" b="1" dirty="0">
                <a:latin typeface="Calibri"/>
                <a:cs typeface="+mn-cs"/>
              </a:rPr>
              <a:t> </a:t>
            </a:r>
            <a:r>
              <a:rPr lang="en-CA" b="1" dirty="0">
                <a:latin typeface="+mn-lt"/>
                <a:cs typeface="+mn-cs"/>
              </a:rPr>
              <a:t>= 0.05 </a:t>
            </a:r>
            <a:r>
              <a:rPr lang="en-CA" dirty="0">
                <a:latin typeface="+mn-lt"/>
                <a:cs typeface="+mn-cs"/>
              </a:rPr>
              <a:t>or 95% confidence), </a:t>
            </a:r>
          </a:p>
          <a:p>
            <a:pPr algn="ctr" fontAlgn="auto">
              <a:spcBef>
                <a:spcPts val="0"/>
              </a:spcBef>
              <a:spcAft>
                <a:spcPts val="0"/>
              </a:spcAft>
              <a:defRPr/>
            </a:pPr>
            <a:r>
              <a:rPr lang="en-CA" dirty="0">
                <a:latin typeface="+mn-lt"/>
                <a:cs typeface="+mn-cs"/>
              </a:rPr>
              <a:t>look up Chi-square statistic on a Chi-square distribution table.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CA" dirty="0">
                <a:solidFill>
                  <a:schemeClr val="tx2">
                    <a:satMod val="130000"/>
                  </a:schemeClr>
                </a:solidFill>
              </a:rPr>
              <a:t>Example 1: Testing for Proportions</a:t>
            </a:r>
          </a:p>
        </p:txBody>
      </p:sp>
      <p:pic>
        <p:nvPicPr>
          <p:cNvPr id="13315" name="Picture 2" descr="https://onlinecourses.science.psu.edu/stat414/sites/onlinecourses.science.psu.edu.stat414/files/lesson16/ChiSquareTableR10.gif"/>
          <p:cNvPicPr>
            <a:picLocks noChangeAspect="1" noChangeArrowheads="1"/>
          </p:cNvPicPr>
          <p:nvPr/>
        </p:nvPicPr>
        <p:blipFill>
          <a:blip r:embed="rId2"/>
          <a:srcRect/>
          <a:stretch>
            <a:fillRect/>
          </a:stretch>
        </p:blipFill>
        <p:spPr bwMode="auto">
          <a:xfrm>
            <a:off x="1258888" y="1628775"/>
            <a:ext cx="7634287" cy="3022600"/>
          </a:xfrm>
          <a:prstGeom prst="rect">
            <a:avLst/>
          </a:prstGeom>
          <a:noFill/>
          <a:ln w="9525">
            <a:noFill/>
            <a:miter lim="800000"/>
            <a:headEnd/>
            <a:tailEnd/>
          </a:ln>
        </p:spPr>
      </p:pic>
      <p:sp>
        <p:nvSpPr>
          <p:cNvPr id="6" name="Rectangle 5"/>
          <p:cNvSpPr/>
          <p:nvPr/>
        </p:nvSpPr>
        <p:spPr>
          <a:xfrm>
            <a:off x="6203950" y="2792413"/>
            <a:ext cx="576263" cy="2873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7" name="Oval 6"/>
          <p:cNvSpPr/>
          <p:nvPr/>
        </p:nvSpPr>
        <p:spPr>
          <a:xfrm>
            <a:off x="4043016" y="3910506"/>
            <a:ext cx="2880320" cy="2736304"/>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endParaRPr lang="en-CA"/>
          </a:p>
        </p:txBody>
      </p:sp>
      <p:cxnSp>
        <p:nvCxnSpPr>
          <p:cNvPr id="9" name="Straight Connector 8"/>
          <p:cNvCxnSpPr>
            <a:endCxn id="0" idx="1"/>
          </p:cNvCxnSpPr>
          <p:nvPr/>
        </p:nvCxnSpPr>
        <p:spPr>
          <a:xfrm flipH="1">
            <a:off x="4464050" y="2886075"/>
            <a:ext cx="1739900" cy="1425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759575" y="3081338"/>
            <a:ext cx="20638" cy="15700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322" name="TextBox 11"/>
          <p:cNvSpPr txBox="1">
            <a:spLocks noChangeArrowheads="1"/>
          </p:cNvSpPr>
          <p:nvPr/>
        </p:nvSpPr>
        <p:spPr bwMode="auto">
          <a:xfrm>
            <a:off x="4202113" y="4876800"/>
            <a:ext cx="2720975" cy="646113"/>
          </a:xfrm>
          <a:prstGeom prst="rect">
            <a:avLst/>
          </a:prstGeom>
          <a:noFill/>
          <a:ln w="9525">
            <a:noFill/>
            <a:miter lim="800000"/>
            <a:headEnd/>
            <a:tailEnd/>
          </a:ln>
        </p:spPr>
        <p:txBody>
          <a:bodyPr>
            <a:spAutoFit/>
          </a:bodyPr>
          <a:lstStyle/>
          <a:p>
            <a:r>
              <a:rPr lang="el-GR" sz="3600">
                <a:latin typeface="Calibri" pitchFamily="34" charset="0"/>
              </a:rPr>
              <a:t>χ</a:t>
            </a:r>
            <a:r>
              <a:rPr lang="en-CA" sz="3600" baseline="30000">
                <a:latin typeface="Calibri" pitchFamily="34" charset="0"/>
              </a:rPr>
              <a:t>2</a:t>
            </a:r>
            <a:r>
              <a:rPr lang="en-CA" sz="2400" baseline="-25000">
                <a:latin typeface="Calibri" pitchFamily="34" charset="0"/>
              </a:rPr>
              <a:t>α=0.05</a:t>
            </a:r>
            <a:r>
              <a:rPr lang="en-CA" sz="3600">
                <a:latin typeface="Calibri" pitchFamily="34" charset="0"/>
              </a:rPr>
              <a:t> = 5.991</a:t>
            </a:r>
            <a:endParaRPr lang="en-CA" sz="3600" baseline="30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498476" y="4149725"/>
            <a:ext cx="8402638" cy="2374900"/>
          </a:xfrm>
        </p:spPr>
        <p:txBody>
          <a:bodyPr/>
          <a:lstStyle/>
          <a:p>
            <a:pPr marL="80963" indent="0">
              <a:buFont typeface="Wingdings 2" pitchFamily="18" charset="2"/>
              <a:buNone/>
            </a:pPr>
            <a:r>
              <a:rPr lang="en-CA" sz="1800" dirty="0"/>
              <a:t>Chi-square statistic:  </a:t>
            </a:r>
            <a:r>
              <a:rPr lang="el-GR" sz="1800" b="1" dirty="0">
                <a:latin typeface="Calibri" pitchFamily="34" charset="0"/>
              </a:rPr>
              <a:t>χ</a:t>
            </a:r>
            <a:r>
              <a:rPr lang="en-CA" sz="1800" b="1" baseline="30000" dirty="0">
                <a:latin typeface="Calibri" pitchFamily="34" charset="0"/>
              </a:rPr>
              <a:t>2 </a:t>
            </a:r>
            <a:r>
              <a:rPr lang="en-CA" sz="1800" b="1" dirty="0">
                <a:latin typeface="Calibri" pitchFamily="34" charset="0"/>
              </a:rPr>
              <a:t>= </a:t>
            </a:r>
            <a:r>
              <a:rPr lang="en-CA" sz="1800" b="1" dirty="0"/>
              <a:t>5.991	             </a:t>
            </a:r>
            <a:r>
              <a:rPr lang="en-CA" sz="1800" dirty="0">
                <a:latin typeface="Calibri" pitchFamily="34" charset="0"/>
              </a:rPr>
              <a:t>Our calculated value: </a:t>
            </a:r>
            <a:r>
              <a:rPr lang="el-GR" sz="1800" b="1" dirty="0">
                <a:latin typeface="Calibri" pitchFamily="34" charset="0"/>
              </a:rPr>
              <a:t>χ</a:t>
            </a:r>
            <a:r>
              <a:rPr lang="en-CA" sz="1800" b="1" baseline="30000" dirty="0">
                <a:latin typeface="Calibri" pitchFamily="34" charset="0"/>
              </a:rPr>
              <a:t>2 </a:t>
            </a:r>
            <a:r>
              <a:rPr lang="en-CA" sz="1800" b="1" dirty="0">
                <a:latin typeface="Calibri" pitchFamily="34" charset="0"/>
              </a:rPr>
              <a:t>= </a:t>
            </a:r>
            <a:r>
              <a:rPr lang="en-CA" sz="1800" b="1" dirty="0"/>
              <a:t>1.90</a:t>
            </a:r>
            <a:r>
              <a:rPr lang="en-CA" sz="1800" dirty="0"/>
              <a:t>	</a:t>
            </a:r>
          </a:p>
          <a:p>
            <a:pPr marL="80963" indent="0" algn="ctr">
              <a:buFont typeface="Wingdings 2" pitchFamily="18" charset="2"/>
              <a:buNone/>
            </a:pPr>
            <a:r>
              <a:rPr lang="en-CA" sz="1800" dirty="0"/>
              <a:t>*If chi-square statistic &gt; your calculated value, then you </a:t>
            </a:r>
            <a:r>
              <a:rPr lang="en-CA" sz="1800" i="1" u="sng" dirty="0"/>
              <a:t>do not</a:t>
            </a:r>
            <a:r>
              <a:rPr lang="en-CA" sz="1800" i="1" dirty="0"/>
              <a:t> reject</a:t>
            </a:r>
            <a:r>
              <a:rPr lang="en-CA" sz="1800" dirty="0"/>
              <a:t> your null hypothesis. There is a significant difference that is not due to chance.</a:t>
            </a:r>
          </a:p>
          <a:p>
            <a:pPr marL="80963" indent="0" algn="ctr">
              <a:buFont typeface="Wingdings 2" pitchFamily="18" charset="2"/>
              <a:buNone/>
            </a:pPr>
            <a:r>
              <a:rPr lang="en-CA" sz="1800" dirty="0"/>
              <a:t>5.991 &gt; 1.90 </a:t>
            </a:r>
            <a:r>
              <a:rPr lang="en-CA" sz="1800" b="1" dirty="0"/>
              <a:t>∴ </a:t>
            </a:r>
            <a:r>
              <a:rPr lang="en-CA" sz="1800" dirty="0"/>
              <a:t>We </a:t>
            </a:r>
            <a:r>
              <a:rPr lang="en-CA" sz="1800" i="1" u="sng" dirty="0"/>
              <a:t>do not</a:t>
            </a:r>
            <a:r>
              <a:rPr lang="en-CA" sz="1800" i="1" dirty="0"/>
              <a:t> reject</a:t>
            </a:r>
            <a:r>
              <a:rPr lang="en-CA" sz="1800" dirty="0"/>
              <a:t> our null hypothesis.  </a:t>
            </a:r>
          </a:p>
        </p:txBody>
      </p:sp>
      <p:sp>
        <p:nvSpPr>
          <p:cNvPr id="2" name="Title 1"/>
          <p:cNvSpPr>
            <a:spLocks noGrp="1"/>
          </p:cNvSpPr>
          <p:nvPr>
            <p:ph type="title"/>
          </p:nvPr>
        </p:nvSpPr>
        <p:spPr/>
        <p:txBody>
          <a:bodyPr>
            <a:normAutofit fontScale="90000"/>
          </a:bodyPr>
          <a:lstStyle/>
          <a:p>
            <a:pPr fontAlgn="auto">
              <a:spcAft>
                <a:spcPts val="0"/>
              </a:spcAft>
              <a:defRPr/>
            </a:pPr>
            <a:r>
              <a:rPr lang="en-CA" dirty="0">
                <a:solidFill>
                  <a:schemeClr val="tx2">
                    <a:satMod val="130000"/>
                  </a:schemeClr>
                </a:solidFill>
              </a:rPr>
              <a:t>Example 1: Testing for Proportions</a:t>
            </a:r>
          </a:p>
        </p:txBody>
      </p:sp>
      <p:graphicFrame>
        <p:nvGraphicFramePr>
          <p:cNvPr id="5" name="Content Placeholder 3"/>
          <p:cNvGraphicFramePr>
            <a:graphicFrameLocks/>
          </p:cNvGraphicFramePr>
          <p:nvPr/>
        </p:nvGraphicFramePr>
        <p:xfrm>
          <a:off x="498475" y="1412875"/>
          <a:ext cx="8477250" cy="2464688"/>
        </p:xfrm>
        <a:graphic>
          <a:graphicData uri="http://schemas.openxmlformats.org/drawingml/2006/table">
            <a:tbl>
              <a:tblPr firstRow="1" bandRow="1">
                <a:tableStyleId>{5C22544A-7EE6-4342-B048-85BDC9FD1C3A}</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gridCol w="1695450">
                  <a:extLst>
                    <a:ext uri="{9D8B030D-6E8A-4147-A177-3AD203B41FA5}">
                      <a16:colId xmlns:a16="http://schemas.microsoft.com/office/drawing/2014/main" val="20002"/>
                    </a:ext>
                  </a:extLst>
                </a:gridCol>
                <a:gridCol w="1695450">
                  <a:extLst>
                    <a:ext uri="{9D8B030D-6E8A-4147-A177-3AD203B41FA5}">
                      <a16:colId xmlns:a16="http://schemas.microsoft.com/office/drawing/2014/main" val="20003"/>
                    </a:ext>
                  </a:extLst>
                </a:gridCol>
                <a:gridCol w="1695450">
                  <a:extLst>
                    <a:ext uri="{9D8B030D-6E8A-4147-A177-3AD203B41FA5}">
                      <a16:colId xmlns:a16="http://schemas.microsoft.com/office/drawing/2014/main" val="20004"/>
                    </a:ext>
                  </a:extLst>
                </a:gridCol>
              </a:tblGrid>
              <a:tr h="712088">
                <a:tc>
                  <a:txBody>
                    <a:bodyPr/>
                    <a:lstStyle/>
                    <a:p>
                      <a:pPr algn="ctr"/>
                      <a:endParaRPr lang="en-CA" dirty="0"/>
                    </a:p>
                  </a:txBody>
                  <a:tcPr/>
                </a:tc>
                <a:tc>
                  <a:txBody>
                    <a:bodyPr/>
                    <a:lstStyle/>
                    <a:p>
                      <a:pPr algn="ctr"/>
                      <a:r>
                        <a:rPr lang="en-CA" dirty="0"/>
                        <a:t>Brand</a:t>
                      </a:r>
                    </a:p>
                    <a:p>
                      <a:pPr algn="ctr"/>
                      <a:r>
                        <a:rPr lang="en-CA" dirty="0"/>
                        <a:t>A</a:t>
                      </a:r>
                    </a:p>
                  </a:txBody>
                  <a:tcPr/>
                </a:tc>
                <a:tc>
                  <a:txBody>
                    <a:bodyPr/>
                    <a:lstStyle/>
                    <a:p>
                      <a:pPr algn="ctr"/>
                      <a:r>
                        <a:rPr lang="en-CA" dirty="0"/>
                        <a:t>Brand</a:t>
                      </a:r>
                    </a:p>
                    <a:p>
                      <a:pPr algn="ctr"/>
                      <a:r>
                        <a:rPr lang="en-CA" dirty="0"/>
                        <a:t>B</a:t>
                      </a:r>
                    </a:p>
                  </a:txBody>
                  <a:tcPr/>
                </a:tc>
                <a:tc>
                  <a:txBody>
                    <a:bodyPr/>
                    <a:lstStyle/>
                    <a:p>
                      <a:pPr algn="ctr"/>
                      <a:r>
                        <a:rPr lang="en-CA" dirty="0"/>
                        <a:t>Brand</a:t>
                      </a:r>
                    </a:p>
                    <a:p>
                      <a:pPr algn="ctr"/>
                      <a:r>
                        <a:rPr lang="en-CA" dirty="0"/>
                        <a:t>C</a:t>
                      </a:r>
                    </a:p>
                  </a:txBody>
                  <a:tcPr/>
                </a:tc>
                <a:tc>
                  <a:txBody>
                    <a:bodyPr/>
                    <a:lstStyle/>
                    <a:p>
                      <a:pPr algn="ctr"/>
                      <a:r>
                        <a:rPr lang="en-CA" dirty="0"/>
                        <a:t>Total</a:t>
                      </a:r>
                    </a:p>
                  </a:txBody>
                  <a:tcPr/>
                </a:tc>
                <a:extLst>
                  <a:ext uri="{0D108BD9-81ED-4DB2-BD59-A6C34878D82A}">
                    <a16:rowId xmlns:a16="http://schemas.microsoft.com/office/drawing/2014/main" val="10000"/>
                  </a:ext>
                </a:extLst>
              </a:tr>
              <a:tr h="370840">
                <a:tc>
                  <a:txBody>
                    <a:bodyPr/>
                    <a:lstStyle/>
                    <a:p>
                      <a:pPr algn="ctr"/>
                      <a:r>
                        <a:rPr lang="en-CA" dirty="0"/>
                        <a:t>Observed</a:t>
                      </a:r>
                    </a:p>
                  </a:txBody>
                  <a:tcPr/>
                </a:tc>
                <a:tc>
                  <a:txBody>
                    <a:bodyPr/>
                    <a:lstStyle/>
                    <a:p>
                      <a:pPr algn="ctr"/>
                      <a:r>
                        <a:rPr lang="en-CA" dirty="0"/>
                        <a:t>25</a:t>
                      </a:r>
                    </a:p>
                  </a:txBody>
                  <a:tcPr/>
                </a:tc>
                <a:tc>
                  <a:txBody>
                    <a:bodyPr/>
                    <a:lstStyle/>
                    <a:p>
                      <a:pPr algn="ctr"/>
                      <a:r>
                        <a:rPr lang="en-CA" dirty="0"/>
                        <a:t>18</a:t>
                      </a:r>
                    </a:p>
                  </a:txBody>
                  <a:tcPr/>
                </a:tc>
                <a:tc>
                  <a:txBody>
                    <a:bodyPr/>
                    <a:lstStyle/>
                    <a:p>
                      <a:pPr algn="ctr"/>
                      <a:r>
                        <a:rPr lang="en-CA" dirty="0"/>
                        <a:t>17</a:t>
                      </a:r>
                    </a:p>
                  </a:txBody>
                  <a:tcPr/>
                </a:tc>
                <a:tc>
                  <a:txBody>
                    <a:bodyPr/>
                    <a:lstStyle/>
                    <a:p>
                      <a:pPr algn="ctr"/>
                      <a:r>
                        <a:rPr lang="en-CA" dirty="0"/>
                        <a:t>60</a:t>
                      </a:r>
                    </a:p>
                  </a:txBody>
                  <a:tcPr/>
                </a:tc>
                <a:extLst>
                  <a:ext uri="{0D108BD9-81ED-4DB2-BD59-A6C34878D82A}">
                    <a16:rowId xmlns:a16="http://schemas.microsoft.com/office/drawing/2014/main" val="10001"/>
                  </a:ext>
                </a:extLst>
              </a:tr>
              <a:tr h="370840">
                <a:tc>
                  <a:txBody>
                    <a:bodyPr/>
                    <a:lstStyle/>
                    <a:p>
                      <a:pPr algn="ctr"/>
                      <a:r>
                        <a:rPr lang="en-CA" dirty="0"/>
                        <a:t>Expected</a:t>
                      </a:r>
                    </a:p>
                  </a:txBody>
                  <a:tcPr/>
                </a:tc>
                <a:tc>
                  <a:txBody>
                    <a:bodyPr/>
                    <a:lstStyle/>
                    <a:p>
                      <a:pPr algn="ctr"/>
                      <a:r>
                        <a:rPr lang="en-CA" dirty="0"/>
                        <a:t>20</a:t>
                      </a:r>
                    </a:p>
                  </a:txBody>
                  <a:tcPr/>
                </a:tc>
                <a:tc>
                  <a:txBody>
                    <a:bodyPr/>
                    <a:lstStyle/>
                    <a:p>
                      <a:pPr algn="ctr"/>
                      <a:r>
                        <a:rPr lang="en-CA" dirty="0"/>
                        <a:t>20</a:t>
                      </a:r>
                    </a:p>
                  </a:txBody>
                  <a:tcPr/>
                </a:tc>
                <a:tc>
                  <a:txBody>
                    <a:bodyPr/>
                    <a:lstStyle/>
                    <a:p>
                      <a:pPr algn="ctr"/>
                      <a:r>
                        <a:rPr lang="en-CA" dirty="0"/>
                        <a:t>20</a:t>
                      </a:r>
                    </a:p>
                  </a:txBody>
                  <a:tcPr/>
                </a:tc>
                <a:tc>
                  <a:txBody>
                    <a:bodyPr/>
                    <a:lstStyle/>
                    <a:p>
                      <a:pPr algn="ctr"/>
                      <a:r>
                        <a:rPr lang="en-CA" dirty="0"/>
                        <a:t>60</a:t>
                      </a:r>
                    </a:p>
                  </a:txBody>
                  <a:tcPr/>
                </a:tc>
                <a:extLst>
                  <a:ext uri="{0D108BD9-81ED-4DB2-BD59-A6C34878D82A}">
                    <a16:rowId xmlns:a16="http://schemas.microsoft.com/office/drawing/2014/main" val="10002"/>
                  </a:ext>
                </a:extLst>
              </a:tr>
              <a:tr h="370840">
                <a:tc>
                  <a:txBody>
                    <a:bodyPr/>
                    <a:lstStyle/>
                    <a:p>
                      <a:pPr algn="ctr"/>
                      <a:r>
                        <a:rPr lang="en-CA" dirty="0"/>
                        <a:t>O-E</a:t>
                      </a:r>
                    </a:p>
                  </a:txBody>
                  <a:tcPr/>
                </a:tc>
                <a:tc>
                  <a:txBody>
                    <a:bodyPr/>
                    <a:lstStyle/>
                    <a:p>
                      <a:pPr algn="ctr"/>
                      <a:r>
                        <a:rPr lang="en-CA" dirty="0"/>
                        <a:t>5</a:t>
                      </a:r>
                    </a:p>
                  </a:txBody>
                  <a:tcPr/>
                </a:tc>
                <a:tc>
                  <a:txBody>
                    <a:bodyPr/>
                    <a:lstStyle/>
                    <a:p>
                      <a:pPr algn="ctr"/>
                      <a:r>
                        <a:rPr lang="en-CA" dirty="0"/>
                        <a:t>-2</a:t>
                      </a:r>
                    </a:p>
                  </a:txBody>
                  <a:tcPr/>
                </a:tc>
                <a:tc>
                  <a:txBody>
                    <a:bodyPr/>
                    <a:lstStyle/>
                    <a:p>
                      <a:pPr algn="ctr"/>
                      <a:r>
                        <a:rPr lang="en-CA" dirty="0"/>
                        <a:t>-3</a:t>
                      </a:r>
                    </a:p>
                  </a:txBody>
                  <a:tcPr/>
                </a:tc>
                <a:tc>
                  <a:txBody>
                    <a:bodyPr/>
                    <a:lstStyle/>
                    <a:p>
                      <a:pPr algn="ctr"/>
                      <a:r>
                        <a:rPr lang="en-CA" dirty="0"/>
                        <a:t>0</a:t>
                      </a:r>
                    </a:p>
                  </a:txBody>
                  <a:tcPr/>
                </a:tc>
                <a:extLst>
                  <a:ext uri="{0D108BD9-81ED-4DB2-BD59-A6C34878D82A}">
                    <a16:rowId xmlns:a16="http://schemas.microsoft.com/office/drawing/2014/main" val="10003"/>
                  </a:ext>
                </a:extLst>
              </a:tr>
              <a:tr h="370840">
                <a:tc>
                  <a:txBody>
                    <a:bodyPr/>
                    <a:lstStyle/>
                    <a:p>
                      <a:pPr algn="ctr"/>
                      <a:r>
                        <a:rPr lang="en-CA" u="sng" dirty="0"/>
                        <a:t>(O-E)</a:t>
                      </a:r>
                      <a:r>
                        <a:rPr lang="en-CA" sz="1800" u="sng" baseline="30000" dirty="0">
                          <a:effectLst/>
                        </a:rPr>
                        <a:t>2</a:t>
                      </a:r>
                    </a:p>
                    <a:p>
                      <a:pPr algn="ctr"/>
                      <a:r>
                        <a:rPr lang="en-CA" sz="1800" u="none" baseline="0" dirty="0">
                          <a:effectLst/>
                        </a:rPr>
                        <a:t>E</a:t>
                      </a:r>
                    </a:p>
                  </a:txBody>
                  <a:tcPr/>
                </a:tc>
                <a:tc>
                  <a:txBody>
                    <a:bodyPr/>
                    <a:lstStyle/>
                    <a:p>
                      <a:pPr algn="ctr"/>
                      <a:r>
                        <a:rPr lang="en-CA" dirty="0"/>
                        <a:t>1.25</a:t>
                      </a:r>
                    </a:p>
                  </a:txBody>
                  <a:tcPr/>
                </a:tc>
                <a:tc>
                  <a:txBody>
                    <a:bodyPr/>
                    <a:lstStyle/>
                    <a:p>
                      <a:pPr algn="ctr"/>
                      <a:r>
                        <a:rPr lang="en-CA" dirty="0"/>
                        <a:t>0.2</a:t>
                      </a:r>
                    </a:p>
                  </a:txBody>
                  <a:tcPr/>
                </a:tc>
                <a:tc>
                  <a:txBody>
                    <a:bodyPr/>
                    <a:lstStyle/>
                    <a:p>
                      <a:pPr algn="ctr"/>
                      <a:r>
                        <a:rPr lang="en-CA" dirty="0"/>
                        <a:t>0.45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a:latin typeface="Calibri"/>
                        </a:rPr>
                        <a:t>χ</a:t>
                      </a:r>
                      <a:r>
                        <a:rPr lang="en-CA" baseline="30000" dirty="0">
                          <a:latin typeface="Calibri"/>
                        </a:rPr>
                        <a:t>2 </a:t>
                      </a:r>
                      <a:r>
                        <a:rPr lang="en-CA" baseline="0" dirty="0">
                          <a:latin typeface="Calibri"/>
                        </a:rPr>
                        <a:t>= </a:t>
                      </a:r>
                      <a:r>
                        <a:rPr lang="en-CA" baseline="0" dirty="0">
                          <a:latin typeface="+mn-lt"/>
                        </a:rPr>
                        <a:t>1.9</a:t>
                      </a:r>
                      <a:r>
                        <a:rPr lang="en-CA" baseline="0" dirty="0"/>
                        <a:t>0</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5" y="914400"/>
            <a:ext cx="7556500" cy="5211763"/>
          </a:xfrm>
        </p:spPr>
        <p:txBody>
          <a:bodyPr>
            <a:normAutofit fontScale="92500" lnSpcReduction="10000"/>
          </a:bodyPr>
          <a:lstStyle/>
          <a:p>
            <a:r>
              <a:rPr lang="en-US" dirty="0"/>
              <a:t>Test enables us to explain whether or not two attributes are associated.</a:t>
            </a:r>
          </a:p>
          <a:p>
            <a:r>
              <a:rPr lang="en-US" dirty="0" err="1"/>
              <a:t>Eg</a:t>
            </a:r>
            <a:r>
              <a:rPr lang="en-US" dirty="0"/>
              <a:t>. We may be interested in knowing whether anew medicine is effective in controlling fever or not, Chi square is useful.</a:t>
            </a:r>
          </a:p>
          <a:p>
            <a:r>
              <a:rPr lang="en-US" dirty="0"/>
              <a:t>We proceed with the H0 that the two attributes viz. new medicine and control of fever are independent which means that new medicine is not effective in controlling fever.</a:t>
            </a:r>
          </a:p>
          <a:p>
            <a:r>
              <a:rPr lang="en-US" dirty="0"/>
              <a:t>X2( calculated) &gt; X2 (tabulated) at a certain level of significant for given degrees of freedom, the H0 is rejected and can conclude that new medicine is effective in controlling fever.</a:t>
            </a:r>
          </a:p>
          <a:p>
            <a:endParaRPr lang="en-US" dirty="0"/>
          </a:p>
        </p:txBody>
      </p:sp>
      <p:sp>
        <p:nvSpPr>
          <p:cNvPr id="2" name="Title 1"/>
          <p:cNvSpPr>
            <a:spLocks noGrp="1"/>
          </p:cNvSpPr>
          <p:nvPr>
            <p:ph type="title"/>
          </p:nvPr>
        </p:nvSpPr>
        <p:spPr>
          <a:xfrm>
            <a:off x="498475" y="0"/>
            <a:ext cx="7556500" cy="914400"/>
          </a:xfrm>
        </p:spPr>
        <p:txBody>
          <a:bodyPr>
            <a:noAutofit/>
          </a:bodyPr>
          <a:lstStyle/>
          <a:p>
            <a:br>
              <a:rPr lang="en-US" sz="2800" dirty="0">
                <a:solidFill>
                  <a:schemeClr val="tx1"/>
                </a:solidFill>
              </a:rPr>
            </a:br>
            <a:r>
              <a:rPr lang="en-US" sz="2800" dirty="0">
                <a:solidFill>
                  <a:schemeClr val="tx1"/>
                </a:solidFill>
              </a:rPr>
              <a:t>2. Test of independence of attributes</a:t>
            </a:r>
            <a:br>
              <a:rPr lang="en-US" sz="2800" dirty="0">
                <a:solidFill>
                  <a:schemeClr val="tx1"/>
                </a:solidFill>
              </a:rPr>
            </a:br>
            <a:endParaRPr lang="en-US" sz="28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5" y="1370013"/>
            <a:ext cx="7556500" cy="4924425"/>
          </a:xfrm>
        </p:spPr>
        <p:txBody>
          <a:bodyPr rtlCol="0">
            <a:normAutofit fontScale="92500"/>
          </a:bodyPr>
          <a:lstStyle/>
          <a:p>
            <a:pPr marL="0" indent="0" algn="just" eaLnBrk="1" fontAlgn="auto" hangingPunct="1">
              <a:spcAft>
                <a:spcPts val="0"/>
              </a:spcAft>
              <a:buFont typeface="Wingdings" pitchFamily="2" charset="2"/>
              <a:buNone/>
              <a:defRPr/>
            </a:pPr>
            <a:r>
              <a:rPr lang="en-US" sz="3000" b="1" dirty="0">
                <a:latin typeface="Times New Roman"/>
                <a:ea typeface="+mn-ea"/>
                <a:cs typeface="Times New Roman"/>
              </a:rPr>
              <a:t>Karl Pearson introduced Chi-Square (</a:t>
            </a:r>
            <a:r>
              <a:rPr lang="en-US" sz="3000" i="1" dirty="0">
                <a:ea typeface="+mn-ea"/>
                <a:cs typeface="+mn-cs"/>
              </a:rPr>
              <a:t>X</a:t>
            </a:r>
            <a:r>
              <a:rPr lang="en-US" sz="3000" i="1" baseline="30000" dirty="0">
                <a:ea typeface="+mn-ea"/>
                <a:cs typeface="+mn-cs"/>
              </a:rPr>
              <a:t>2)  </a:t>
            </a:r>
            <a:r>
              <a:rPr lang="en-US" sz="3000" b="1" dirty="0">
                <a:latin typeface="Times New Roman"/>
                <a:ea typeface="+mn-ea"/>
                <a:cs typeface="Times New Roman"/>
              </a:rPr>
              <a:t>which is a statistical test used to determine whether your experimentally observed results are consistent with your hypothesis.</a:t>
            </a:r>
          </a:p>
          <a:p>
            <a:pPr marL="0" indent="0" algn="just" eaLnBrk="1" fontAlgn="auto" hangingPunct="1">
              <a:spcAft>
                <a:spcPts val="0"/>
              </a:spcAft>
              <a:buFont typeface="Wingdings" pitchFamily="2" charset="2"/>
              <a:buNone/>
              <a:defRPr/>
            </a:pPr>
            <a:r>
              <a:rPr lang="en-US" sz="3000" b="1" dirty="0">
                <a:latin typeface="Times New Roman"/>
                <a:ea typeface="+mn-ea"/>
                <a:cs typeface="Times New Roman"/>
              </a:rPr>
              <a:t>Test statistics measure the agreement between actual counts and expected counts assuming the null hypothesis.  It is a non-parametric test.</a:t>
            </a:r>
          </a:p>
          <a:p>
            <a:pPr marL="0" indent="0" algn="just" eaLnBrk="1" fontAlgn="auto" hangingPunct="1">
              <a:spcAft>
                <a:spcPts val="0"/>
              </a:spcAft>
              <a:buFont typeface="Wingdings" pitchFamily="2" charset="2"/>
              <a:buNone/>
              <a:defRPr/>
            </a:pPr>
            <a:r>
              <a:rPr lang="en-US" sz="3000" b="1" dirty="0">
                <a:latin typeface="Times New Roman"/>
                <a:ea typeface="+mn-ea"/>
                <a:cs typeface="Times New Roman"/>
              </a:rPr>
              <a:t>The chi-square test of independence can be used for any variable; the group (independent) and the test variable (dependent) can be nominal, dichotomous, ordinal, or grouped interval. </a:t>
            </a:r>
          </a:p>
          <a:p>
            <a:pPr marL="0" indent="0" algn="just" eaLnBrk="1" fontAlgn="auto" hangingPunct="1">
              <a:spcAft>
                <a:spcPts val="0"/>
              </a:spcAft>
              <a:buFont typeface="Wingdings" pitchFamily="2" charset="2"/>
              <a:buNone/>
              <a:defRPr/>
            </a:pPr>
            <a:endParaRPr lang="en-US" dirty="0">
              <a:ea typeface="+mn-ea"/>
              <a:cs typeface="+mn-cs"/>
            </a:endParaRPr>
          </a:p>
        </p:txBody>
      </p:sp>
      <p:sp>
        <p:nvSpPr>
          <p:cNvPr id="25601" name="Title 1"/>
          <p:cNvSpPr>
            <a:spLocks noGrp="1"/>
          </p:cNvSpPr>
          <p:nvPr>
            <p:ph type="title"/>
          </p:nvPr>
        </p:nvSpPr>
        <p:spPr/>
        <p:txBody>
          <a:bodyPr>
            <a:normAutofit fontScale="90000"/>
          </a:bodyPr>
          <a:lstStyle/>
          <a:p>
            <a:pPr eaLnBrk="1" hangingPunct="1"/>
            <a:r>
              <a:rPr lang="en-US" b="0" dirty="0">
                <a:solidFill>
                  <a:schemeClr val="tx1"/>
                </a:solidFill>
                <a:ea typeface="ＭＳ Ｐゴシック" charset="-128"/>
              </a:rPr>
              <a:t>Chi-Square Test of Independence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5" y="1417320"/>
            <a:ext cx="7556500" cy="4708843"/>
          </a:xfrm>
        </p:spPr>
        <p:txBody>
          <a:bodyPr/>
          <a:lstStyle/>
          <a:p>
            <a:r>
              <a:rPr lang="en-US" dirty="0"/>
              <a:t>This test can also be used to test whether the occurrence of events follow uniformity or not </a:t>
            </a:r>
            <a:r>
              <a:rPr lang="en-US" dirty="0" err="1"/>
              <a:t>eg</a:t>
            </a:r>
            <a:r>
              <a:rPr lang="en-US" dirty="0"/>
              <a:t>. The admission of student in  University in all days of week is uniform or not can be tested with the help of X2.</a:t>
            </a:r>
          </a:p>
          <a:p>
            <a:r>
              <a:rPr lang="en-US" dirty="0"/>
              <a:t>X2(calculated) &gt; X2 (tabulated), then H0- rejected and can conclude that admission  of students in University is not uniform.</a:t>
            </a:r>
          </a:p>
        </p:txBody>
      </p:sp>
      <p:sp>
        <p:nvSpPr>
          <p:cNvPr id="2" name="Title 1"/>
          <p:cNvSpPr>
            <a:spLocks noGrp="1"/>
          </p:cNvSpPr>
          <p:nvPr>
            <p:ph type="title"/>
          </p:nvPr>
        </p:nvSpPr>
        <p:spPr>
          <a:xfrm>
            <a:off x="498475" y="484188"/>
            <a:ext cx="7556500" cy="567372"/>
          </a:xfrm>
        </p:spPr>
        <p:txBody>
          <a:bodyPr>
            <a:normAutofit fontScale="90000"/>
          </a:bodyPr>
          <a:lstStyle/>
          <a:p>
            <a:r>
              <a:rPr lang="en-US" dirty="0"/>
              <a:t>3. Test of Homogeneity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9"/>
          <a:ext cx="8229600" cy="4267515"/>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725487">
                <a:tc>
                  <a:txBody>
                    <a:bodyPr/>
                    <a:lstStyle/>
                    <a:p>
                      <a:pPr algn="ctr"/>
                      <a:endParaRPr lang="en-US" sz="2800" dirty="0"/>
                    </a:p>
                  </a:txBody>
                  <a:tcPr/>
                </a:tc>
                <a:tc>
                  <a:txBody>
                    <a:bodyPr/>
                    <a:lstStyle/>
                    <a:p>
                      <a:pPr algn="ctr"/>
                      <a:r>
                        <a:rPr lang="en-US" sz="2800" dirty="0"/>
                        <a:t>Head</a:t>
                      </a:r>
                    </a:p>
                  </a:txBody>
                  <a:tcPr/>
                </a:tc>
                <a:tc>
                  <a:txBody>
                    <a:bodyPr/>
                    <a:lstStyle/>
                    <a:p>
                      <a:pPr algn="ctr"/>
                      <a:r>
                        <a:rPr lang="en-US" sz="2800" dirty="0"/>
                        <a:t>Tail</a:t>
                      </a:r>
                    </a:p>
                  </a:txBody>
                  <a:tcPr/>
                </a:tc>
                <a:extLst>
                  <a:ext uri="{0D108BD9-81ED-4DB2-BD59-A6C34878D82A}">
                    <a16:rowId xmlns:a16="http://schemas.microsoft.com/office/drawing/2014/main" val="10000"/>
                  </a:ext>
                </a:extLst>
              </a:tr>
              <a:tr h="719454">
                <a:tc>
                  <a:txBody>
                    <a:bodyPr/>
                    <a:lstStyle/>
                    <a:p>
                      <a:pPr algn="ctr"/>
                      <a:r>
                        <a:rPr lang="en-US" sz="2800" dirty="0"/>
                        <a:t>Expected</a:t>
                      </a:r>
                    </a:p>
                  </a:txBody>
                  <a:tcPr/>
                </a:tc>
                <a:tc>
                  <a:txBody>
                    <a:bodyPr/>
                    <a:lstStyle/>
                    <a:p>
                      <a:pPr algn="ctr"/>
                      <a:r>
                        <a:rPr lang="en-US" sz="2800" dirty="0"/>
                        <a:t>25</a:t>
                      </a:r>
                    </a:p>
                  </a:txBody>
                  <a:tcPr/>
                </a:tc>
                <a:tc>
                  <a:txBody>
                    <a:bodyPr/>
                    <a:lstStyle/>
                    <a:p>
                      <a:pPr algn="ctr"/>
                      <a:r>
                        <a:rPr lang="en-US" sz="2800" dirty="0"/>
                        <a:t>25</a:t>
                      </a:r>
                    </a:p>
                  </a:txBody>
                  <a:tcPr/>
                </a:tc>
                <a:extLst>
                  <a:ext uri="{0D108BD9-81ED-4DB2-BD59-A6C34878D82A}">
                    <a16:rowId xmlns:a16="http://schemas.microsoft.com/office/drawing/2014/main" val="10001"/>
                  </a:ext>
                </a:extLst>
              </a:tr>
              <a:tr h="725487">
                <a:tc>
                  <a:txBody>
                    <a:bodyPr/>
                    <a:lstStyle/>
                    <a:p>
                      <a:pPr algn="ctr"/>
                      <a:r>
                        <a:rPr lang="en-US" sz="2800" dirty="0"/>
                        <a:t>Observed</a:t>
                      </a:r>
                    </a:p>
                  </a:txBody>
                  <a:tcPr/>
                </a:tc>
                <a:tc>
                  <a:txBody>
                    <a:bodyPr/>
                    <a:lstStyle/>
                    <a:p>
                      <a:pPr algn="ctr"/>
                      <a:r>
                        <a:rPr lang="en-US" sz="2800" dirty="0"/>
                        <a:t>28</a:t>
                      </a:r>
                    </a:p>
                  </a:txBody>
                  <a:tcPr/>
                </a:tc>
                <a:tc>
                  <a:txBody>
                    <a:bodyPr/>
                    <a:lstStyle/>
                    <a:p>
                      <a:pPr algn="ctr"/>
                      <a:r>
                        <a:rPr lang="en-US" sz="2800" dirty="0"/>
                        <a:t>22</a:t>
                      </a:r>
                    </a:p>
                  </a:txBody>
                  <a:tcPr/>
                </a:tc>
                <a:extLst>
                  <a:ext uri="{0D108BD9-81ED-4DB2-BD59-A6C34878D82A}">
                    <a16:rowId xmlns:a16="http://schemas.microsoft.com/office/drawing/2014/main" val="10002"/>
                  </a:ext>
                </a:extLst>
              </a:tr>
              <a:tr h="725487">
                <a:tc>
                  <a:txBody>
                    <a:bodyPr/>
                    <a:lstStyle/>
                    <a:p>
                      <a:pPr algn="ctr"/>
                      <a:r>
                        <a:rPr lang="en-US" sz="2800" dirty="0"/>
                        <a:t>(O-E)2/E</a:t>
                      </a:r>
                      <a:endParaRPr lang="en-US" sz="4400" dirty="0"/>
                    </a:p>
                  </a:txBody>
                  <a:tcPr/>
                </a:tc>
                <a:tc>
                  <a:txBody>
                    <a:bodyPr/>
                    <a:lstStyle/>
                    <a:p>
                      <a:pPr algn="ctr"/>
                      <a:r>
                        <a:rPr lang="en-US" sz="2800" dirty="0"/>
                        <a:t>9/25</a:t>
                      </a:r>
                    </a:p>
                  </a:txBody>
                  <a:tcPr/>
                </a:tc>
                <a:tc>
                  <a:txBody>
                    <a:bodyPr/>
                    <a:lstStyle/>
                    <a:p>
                      <a:pPr algn="ctr"/>
                      <a:r>
                        <a:rPr lang="en-US" sz="2800" dirty="0"/>
                        <a:t>0/25</a:t>
                      </a:r>
                    </a:p>
                  </a:txBody>
                  <a:tcPr/>
                </a:tc>
                <a:extLst>
                  <a:ext uri="{0D108BD9-81ED-4DB2-BD59-A6C34878D82A}">
                    <a16:rowId xmlns:a16="http://schemas.microsoft.com/office/drawing/2014/main" val="10003"/>
                  </a:ext>
                </a:extLst>
              </a:tr>
              <a:tr h="725487">
                <a:tc>
                  <a:txBody>
                    <a:bodyPr/>
                    <a:lstStyle/>
                    <a:p>
                      <a:pPr algn="ctr"/>
                      <a:endParaRPr lang="en-US" sz="4400" dirty="0"/>
                    </a:p>
                  </a:txBody>
                  <a:tcPr/>
                </a:tc>
                <a:tc>
                  <a:txBody>
                    <a:bodyPr/>
                    <a:lstStyle/>
                    <a:p>
                      <a:pPr algn="ctr"/>
                      <a:r>
                        <a:rPr lang="en-US" sz="2800" dirty="0"/>
                        <a:t>0.72&lt; </a:t>
                      </a:r>
                      <a:r>
                        <a:rPr lang="en-US" sz="2800"/>
                        <a:t>3.841(Table value)</a:t>
                      </a:r>
                      <a:endParaRPr lang="en-US" sz="2800" dirty="0"/>
                    </a:p>
                  </a:txBody>
                  <a:tcPr/>
                </a:tc>
                <a:tc>
                  <a:txBody>
                    <a:bodyPr/>
                    <a:lstStyle/>
                    <a:p>
                      <a:pPr algn="ctr"/>
                      <a:endParaRPr lang="en-US" sz="2800" dirty="0"/>
                    </a:p>
                  </a:txBody>
                  <a:tcPr/>
                </a:tc>
                <a:extLst>
                  <a:ext uri="{0D108BD9-81ED-4DB2-BD59-A6C34878D82A}">
                    <a16:rowId xmlns:a16="http://schemas.microsoft.com/office/drawing/2014/main" val="10004"/>
                  </a:ext>
                </a:extLst>
              </a:tr>
            </a:tbl>
          </a:graphicData>
        </a:graphic>
      </p:graphicFrame>
      <p:sp>
        <p:nvSpPr>
          <p:cNvPr id="3" name="Title 2"/>
          <p:cNvSpPr>
            <a:spLocks noGrp="1"/>
          </p:cNvSpPr>
          <p:nvPr>
            <p:ph type="title"/>
          </p:nvPr>
        </p:nvSpPr>
        <p:spPr/>
        <p:txBody>
          <a:bodyPr>
            <a:normAutofit fontScale="90000"/>
          </a:bodyPr>
          <a:lstStyle/>
          <a:p>
            <a:r>
              <a:rPr lang="en-US" dirty="0"/>
              <a:t>Eg.2 Suppose we want to toss 50 times a coin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a:srcRect r="14244" b="47011"/>
          <a:stretch>
            <a:fillRect/>
          </a:stretch>
        </p:blipFill>
        <p:spPr bwMode="auto">
          <a:xfrm>
            <a:off x="1403350" y="1700213"/>
            <a:ext cx="7188200" cy="4294187"/>
          </a:xfrm>
          <a:prstGeom prst="rect">
            <a:avLst/>
          </a:prstGeom>
          <a:noFill/>
          <a:ln w="9525">
            <a:noFill/>
            <a:miter lim="800000"/>
            <a:headEnd/>
            <a:tailEnd/>
          </a:ln>
        </p:spPr>
      </p:pic>
      <p:sp>
        <p:nvSpPr>
          <p:cNvPr id="2" name="Title 1"/>
          <p:cNvSpPr>
            <a:spLocks noGrp="1"/>
          </p:cNvSpPr>
          <p:nvPr>
            <p:ph type="title"/>
          </p:nvPr>
        </p:nvSpPr>
        <p:spPr/>
        <p:txBody>
          <a:bodyPr/>
          <a:lstStyle/>
          <a:p>
            <a:pPr fontAlgn="auto">
              <a:spcAft>
                <a:spcPts val="0"/>
              </a:spcAft>
              <a:defRPr/>
            </a:pPr>
            <a:r>
              <a:rPr lang="en-CA" dirty="0">
                <a:solidFill>
                  <a:schemeClr val="tx2">
                    <a:satMod val="130000"/>
                  </a:schemeClr>
                </a:solidFill>
              </a:rPr>
              <a:t>What do these mean?</a:t>
            </a:r>
          </a:p>
        </p:txBody>
      </p:sp>
      <p:sp>
        <p:nvSpPr>
          <p:cNvPr id="7" name="Rectangle 6"/>
          <p:cNvSpPr/>
          <p:nvPr/>
        </p:nvSpPr>
        <p:spPr>
          <a:xfrm>
            <a:off x="1979613" y="3500438"/>
            <a:ext cx="5616575" cy="237648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noRot="1" noChangeAspect="1" noMove="1" noResize="1" noEditPoints="1" noAdjustHandles="1" noChangeArrowheads="1" noChangeShapeType="1" noTextEdit="1"/>
          </p:cNvSpPr>
          <p:nvPr>
            <p:ph idx="1"/>
          </p:nvPr>
        </p:nvSpPr>
        <p:spPr>
          <a:xfrm>
            <a:off x="1435608" y="1447800"/>
            <a:ext cx="7498080" cy="4800600"/>
          </a:xfrm>
          <a:blipFill rotWithShape="1">
            <a:blip r:embed="rId2"/>
            <a:stretch>
              <a:fillRect t="-2541"/>
            </a:stretch>
          </a:blipFill>
        </p:spPr>
        <p:txBody>
          <a:bodyPr/>
          <a:lstStyle/>
          <a:p>
            <a:r>
              <a:rPr lang="en-CA">
                <a:noFill/>
              </a:rPr>
              <a:t> </a:t>
            </a:r>
          </a:p>
        </p:txBody>
      </p:sp>
      <p:sp>
        <p:nvSpPr>
          <p:cNvPr id="2" name="Title 1"/>
          <p:cNvSpPr>
            <a:spLocks noGrp="1"/>
          </p:cNvSpPr>
          <p:nvPr>
            <p:ph type="title"/>
          </p:nvPr>
        </p:nvSpPr>
        <p:spPr/>
        <p:txBody>
          <a:bodyPr/>
          <a:lstStyle/>
          <a:p>
            <a:pPr fontAlgn="auto">
              <a:spcAft>
                <a:spcPts val="0"/>
              </a:spcAft>
              <a:defRPr/>
            </a:pPr>
            <a:r>
              <a:rPr lang="en-CA" dirty="0">
                <a:solidFill>
                  <a:schemeClr val="tx2">
                    <a:satMod val="130000"/>
                  </a:schemeClr>
                </a:solidFill>
              </a:rPr>
              <a:t>Likelihood Ratio Chi Square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noRot="1" noChangeAspect="1" noMove="1" noResize="1" noEditPoints="1" noAdjustHandles="1" noChangeArrowheads="1" noChangeShapeType="1" noTextEdit="1"/>
          </p:cNvSpPr>
          <p:nvPr>
            <p:ph idx="1"/>
          </p:nvPr>
        </p:nvSpPr>
        <p:spPr>
          <a:xfrm>
            <a:off x="1435608" y="1447800"/>
            <a:ext cx="7498080" cy="4800600"/>
          </a:xfrm>
          <a:blipFill rotWithShape="1">
            <a:blip r:embed="rId2"/>
            <a:stretch>
              <a:fillRect r="-894" b="-635"/>
            </a:stretch>
          </a:blipFill>
        </p:spPr>
        <p:txBody>
          <a:bodyPr/>
          <a:lstStyle/>
          <a:p>
            <a:r>
              <a:rPr lang="en-CA">
                <a:noFill/>
              </a:rPr>
              <a:t> </a:t>
            </a:r>
          </a:p>
        </p:txBody>
      </p:sp>
      <p:sp>
        <p:nvSpPr>
          <p:cNvPr id="2" name="Title 1"/>
          <p:cNvSpPr>
            <a:spLocks noGrp="1"/>
          </p:cNvSpPr>
          <p:nvPr>
            <p:ph type="title"/>
          </p:nvPr>
        </p:nvSpPr>
        <p:spPr>
          <a:xfrm>
            <a:off x="1435100" y="274638"/>
            <a:ext cx="7708900" cy="1143000"/>
          </a:xfrm>
        </p:spPr>
        <p:txBody>
          <a:bodyPr>
            <a:normAutofit fontScale="90000"/>
          </a:bodyPr>
          <a:lstStyle/>
          <a:p>
            <a:pPr fontAlgn="auto">
              <a:spcAft>
                <a:spcPts val="0"/>
              </a:spcAft>
              <a:defRPr/>
            </a:pPr>
            <a:r>
              <a:rPr lang="en-CA" dirty="0">
                <a:solidFill>
                  <a:schemeClr val="tx2">
                    <a:satMod val="130000"/>
                  </a:schemeClr>
                </a:solidFill>
              </a:rPr>
              <a:t>Continuity-Adjusted Chi-Square Test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350" y="1628775"/>
            <a:ext cx="7497763" cy="4800600"/>
          </a:xfrm>
        </p:spPr>
        <p:txBody>
          <a:bodyPr>
            <a:normAutofit lnSpcReduction="10000"/>
          </a:bodyPr>
          <a:lstStyle/>
          <a:p>
            <a:pPr marL="82296" indent="0" algn="ctr" fontAlgn="auto">
              <a:spcAft>
                <a:spcPts val="0"/>
              </a:spcAft>
              <a:buFont typeface="Wingdings 2"/>
              <a:buNone/>
              <a:defRPr/>
            </a:pPr>
            <a:r>
              <a:rPr lang="en-CA" dirty="0"/>
              <a:t>Q</a:t>
            </a:r>
            <a:r>
              <a:rPr lang="en-CA" baseline="-25000" dirty="0"/>
              <a:t>MH</a:t>
            </a:r>
            <a:r>
              <a:rPr lang="en-CA" dirty="0"/>
              <a:t> = (n-1)r</a:t>
            </a:r>
            <a:r>
              <a:rPr lang="en-CA" baseline="30000" dirty="0"/>
              <a:t>2</a:t>
            </a:r>
            <a:endParaRPr lang="en-CA" dirty="0"/>
          </a:p>
          <a:p>
            <a:pPr marL="365760" indent="-283464" fontAlgn="auto">
              <a:spcAft>
                <a:spcPts val="0"/>
              </a:spcAft>
              <a:buFont typeface="Wingdings 2"/>
              <a:buChar char=""/>
              <a:defRPr/>
            </a:pPr>
            <a:endParaRPr lang="en-CA" sz="2400" dirty="0"/>
          </a:p>
          <a:p>
            <a:pPr marL="365760" indent="-283464" fontAlgn="auto">
              <a:spcAft>
                <a:spcPts val="0"/>
              </a:spcAft>
              <a:buFont typeface="Wingdings 2"/>
              <a:buChar char=""/>
              <a:defRPr/>
            </a:pPr>
            <a:r>
              <a:rPr lang="en-CA" sz="2400" dirty="0"/>
              <a:t>r</a:t>
            </a:r>
            <a:r>
              <a:rPr lang="en-CA" sz="2400" baseline="30000" dirty="0"/>
              <a:t>2</a:t>
            </a:r>
            <a:r>
              <a:rPr lang="en-CA" sz="2400" dirty="0"/>
              <a:t> is the Pearson correlation coefficient (which also measures the linear association between row and column)</a:t>
            </a:r>
          </a:p>
          <a:p>
            <a:pPr marL="640080" lvl="1" indent="-237744" fontAlgn="auto">
              <a:spcAft>
                <a:spcPts val="0"/>
              </a:spcAft>
              <a:buFont typeface="Verdana"/>
              <a:buChar char="◦"/>
              <a:defRPr/>
            </a:pPr>
            <a:r>
              <a:rPr lang="en-CA" sz="1800" u="sng" dirty="0">
                <a:solidFill>
                  <a:schemeClr val="accent1">
                    <a:lumMod val="75000"/>
                  </a:schemeClr>
                </a:solidFill>
              </a:rPr>
              <a:t>http://support.sas.com/documentation/cdl/en/procstat/63104/HTML/default/viewer.htm#procstat_freq_a0000000659.htm</a:t>
            </a:r>
          </a:p>
          <a:p>
            <a:pPr marL="365760" indent="-283464" fontAlgn="auto">
              <a:spcAft>
                <a:spcPts val="0"/>
              </a:spcAft>
              <a:buFont typeface="Wingdings 2"/>
              <a:buChar char=""/>
              <a:defRPr/>
            </a:pPr>
            <a:r>
              <a:rPr lang="en-CA" sz="2400" dirty="0"/>
              <a:t>Tests alternative hypothesis that there is a linear association between the row and column variable</a:t>
            </a:r>
          </a:p>
          <a:p>
            <a:pPr marL="365760" indent="-283464" fontAlgn="auto">
              <a:spcAft>
                <a:spcPts val="0"/>
              </a:spcAft>
              <a:buFont typeface="Wingdings 2"/>
              <a:buChar char=""/>
              <a:defRPr/>
            </a:pPr>
            <a:r>
              <a:rPr lang="en-CA" sz="2400" dirty="0"/>
              <a:t>Follows a Chi-square distribution with 1 degree of freedom</a:t>
            </a:r>
          </a:p>
        </p:txBody>
      </p:sp>
      <p:sp>
        <p:nvSpPr>
          <p:cNvPr id="2" name="Title 1"/>
          <p:cNvSpPr>
            <a:spLocks noGrp="1"/>
          </p:cNvSpPr>
          <p:nvPr>
            <p:ph type="title"/>
          </p:nvPr>
        </p:nvSpPr>
        <p:spPr/>
        <p:txBody>
          <a:bodyPr>
            <a:normAutofit fontScale="90000"/>
          </a:bodyPr>
          <a:lstStyle/>
          <a:p>
            <a:pPr fontAlgn="auto">
              <a:spcAft>
                <a:spcPts val="0"/>
              </a:spcAft>
              <a:defRPr/>
            </a:pPr>
            <a:r>
              <a:rPr lang="en-CA" dirty="0">
                <a:solidFill>
                  <a:schemeClr val="tx2">
                    <a:satMod val="130000"/>
                  </a:schemeClr>
                </a:solidFill>
              </a:rPr>
              <a:t>Mantel-</a:t>
            </a:r>
            <a:r>
              <a:rPr lang="en-CA" dirty="0" err="1">
                <a:solidFill>
                  <a:schemeClr val="tx2">
                    <a:satMod val="130000"/>
                  </a:schemeClr>
                </a:solidFill>
              </a:rPr>
              <a:t>Haenszel</a:t>
            </a:r>
            <a:r>
              <a:rPr lang="en-CA" dirty="0">
                <a:solidFill>
                  <a:schemeClr val="tx2">
                    <a:satMod val="130000"/>
                  </a:schemeClr>
                </a:solidFill>
              </a:rPr>
              <a:t> Chi-Square Test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noRot="1" noChangeAspect="1" noMove="1" noResize="1" noEditPoints="1" noAdjustHandles="1" noChangeArrowheads="1" noChangeShapeType="1" noTextEdit="1"/>
          </p:cNvSpPr>
          <p:nvPr>
            <p:ph idx="1"/>
          </p:nvPr>
        </p:nvSpPr>
        <p:spPr>
          <a:xfrm>
            <a:off x="1435608" y="1447800"/>
            <a:ext cx="7498080" cy="5293568"/>
          </a:xfrm>
          <a:blipFill rotWithShape="1">
            <a:blip r:embed="rId3"/>
            <a:stretch>
              <a:fillRect r="-488"/>
            </a:stretch>
          </a:blipFill>
        </p:spPr>
        <p:txBody>
          <a:bodyPr/>
          <a:lstStyle/>
          <a:p>
            <a:r>
              <a:rPr lang="en-CA">
                <a:noFill/>
              </a:rPr>
              <a:t> </a:t>
            </a:r>
          </a:p>
        </p:txBody>
      </p:sp>
      <p:sp>
        <p:nvSpPr>
          <p:cNvPr id="2" name="Title 1"/>
          <p:cNvSpPr>
            <a:spLocks noGrp="1"/>
          </p:cNvSpPr>
          <p:nvPr>
            <p:ph type="title"/>
          </p:nvPr>
        </p:nvSpPr>
        <p:spPr/>
        <p:txBody>
          <a:bodyPr/>
          <a:lstStyle/>
          <a:p>
            <a:pPr fontAlgn="auto">
              <a:spcAft>
                <a:spcPts val="0"/>
              </a:spcAft>
              <a:defRPr/>
            </a:pPr>
            <a:r>
              <a:rPr lang="en-CA" dirty="0">
                <a:solidFill>
                  <a:schemeClr val="tx2">
                    <a:satMod val="130000"/>
                  </a:schemeClr>
                </a:solidFill>
              </a:rPr>
              <a:t>Phi Coefficient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noRot="1" noChangeAspect="1" noMove="1" noResize="1" noEditPoints="1" noAdjustHandles="1" noChangeArrowheads="1" noChangeShapeType="1" noTextEdit="1"/>
          </p:cNvSpPr>
          <p:nvPr>
            <p:ph idx="1"/>
          </p:nvPr>
        </p:nvSpPr>
        <p:spPr>
          <a:xfrm>
            <a:off x="1435608" y="1447800"/>
            <a:ext cx="7498080" cy="4800600"/>
          </a:xfrm>
          <a:blipFill rotWithShape="1">
            <a:blip r:embed="rId2"/>
            <a:stretch>
              <a:fillRect r="-2114" b="-254"/>
            </a:stretch>
          </a:blipFill>
        </p:spPr>
        <p:txBody>
          <a:bodyPr/>
          <a:lstStyle/>
          <a:p>
            <a:r>
              <a:rPr lang="en-CA">
                <a:noFill/>
              </a:rPr>
              <a:t> </a:t>
            </a:r>
          </a:p>
        </p:txBody>
      </p:sp>
      <p:sp>
        <p:nvSpPr>
          <p:cNvPr id="2" name="Title 1"/>
          <p:cNvSpPr>
            <a:spLocks noGrp="1"/>
          </p:cNvSpPr>
          <p:nvPr>
            <p:ph type="title"/>
          </p:nvPr>
        </p:nvSpPr>
        <p:spPr/>
        <p:txBody>
          <a:bodyPr/>
          <a:lstStyle/>
          <a:p>
            <a:pPr fontAlgn="auto">
              <a:spcAft>
                <a:spcPts val="0"/>
              </a:spcAft>
              <a:defRPr/>
            </a:pPr>
            <a:r>
              <a:rPr lang="en-CA" dirty="0">
                <a:solidFill>
                  <a:schemeClr val="tx2">
                    <a:satMod val="130000"/>
                  </a:schemeClr>
                </a:solidFill>
              </a:rPr>
              <a:t>Cramer’s V</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74420"/>
            <a:ext cx="8229600" cy="4932871"/>
          </a:xfrm>
        </p:spPr>
        <p:txBody>
          <a:bodyPr>
            <a:normAutofit lnSpcReduction="10000"/>
          </a:bodyPr>
          <a:lstStyle/>
          <a:p>
            <a:r>
              <a:rPr lang="en-US" dirty="0"/>
              <a:t>The data is from a random sample.</a:t>
            </a:r>
          </a:p>
          <a:p>
            <a:r>
              <a:rPr lang="en-US" dirty="0"/>
              <a:t>This test is applied in a four </a:t>
            </a:r>
            <a:r>
              <a:rPr lang="en-US" dirty="0" err="1"/>
              <a:t>fould</a:t>
            </a:r>
            <a:r>
              <a:rPr lang="en-US" dirty="0"/>
              <a:t> </a:t>
            </a:r>
            <a:r>
              <a:rPr lang="en-US" dirty="0" err="1"/>
              <a:t>tabel</a:t>
            </a:r>
            <a:r>
              <a:rPr lang="en-US" dirty="0"/>
              <a:t>, will not give a </a:t>
            </a:r>
            <a:r>
              <a:rPr lang="en-US" dirty="0" err="1"/>
              <a:t>reliabel</a:t>
            </a:r>
            <a:r>
              <a:rPr lang="en-US" dirty="0"/>
              <a:t> result with one degree of freedom if the expected value in any cell is less than 5.</a:t>
            </a:r>
          </a:p>
          <a:p>
            <a:r>
              <a:rPr lang="en-US" dirty="0"/>
              <a:t>In contingency table larger than 2x2. </a:t>
            </a:r>
            <a:r>
              <a:rPr lang="en-US" dirty="0" err="1"/>
              <a:t>Yate’s</a:t>
            </a:r>
            <a:r>
              <a:rPr lang="en-US" dirty="0"/>
              <a:t> correction can not be applied.</a:t>
            </a:r>
          </a:p>
          <a:p>
            <a:r>
              <a:rPr lang="en-US" dirty="0"/>
              <a:t>Only absolute value of original data should be used for the test.</a:t>
            </a:r>
          </a:p>
          <a:p>
            <a:r>
              <a:rPr lang="en-US" dirty="0"/>
              <a:t>P &amp; Ab. Of association does not measure the strength of association.</a:t>
            </a:r>
          </a:p>
          <a:p>
            <a:r>
              <a:rPr lang="en-US" dirty="0"/>
              <a:t>Does not indicate cause and effect.</a:t>
            </a:r>
          </a:p>
          <a:p>
            <a:endParaRPr lang="en-US" dirty="0"/>
          </a:p>
        </p:txBody>
      </p:sp>
      <p:sp>
        <p:nvSpPr>
          <p:cNvPr id="3" name="Title 2"/>
          <p:cNvSpPr>
            <a:spLocks noGrp="1"/>
          </p:cNvSpPr>
          <p:nvPr>
            <p:ph type="title"/>
          </p:nvPr>
        </p:nvSpPr>
        <p:spPr/>
        <p:txBody>
          <a:bodyPr>
            <a:normAutofit fontScale="90000"/>
          </a:bodyPr>
          <a:lstStyle/>
          <a:p>
            <a:r>
              <a:rPr lang="en-US" dirty="0"/>
              <a:t>Limitations of  Chi square test</a:t>
            </a:r>
            <a:br>
              <a:rPr lang="en-US"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5" y="1257300"/>
            <a:ext cx="7556500" cy="4868863"/>
          </a:xfrm>
        </p:spPr>
        <p:txBody>
          <a:bodyPr/>
          <a:lstStyle/>
          <a:p>
            <a:r>
              <a:rPr lang="en-US" dirty="0"/>
              <a:t>Introduction</a:t>
            </a:r>
          </a:p>
          <a:p>
            <a:r>
              <a:rPr lang="en-US" dirty="0"/>
              <a:t>Characteristics of the test</a:t>
            </a:r>
          </a:p>
          <a:p>
            <a:r>
              <a:rPr lang="en-US" dirty="0"/>
              <a:t>Chi-square distribution</a:t>
            </a:r>
          </a:p>
          <a:p>
            <a:r>
              <a:rPr lang="en-US" dirty="0"/>
              <a:t>Application of Chi square test</a:t>
            </a:r>
          </a:p>
          <a:p>
            <a:r>
              <a:rPr lang="en-US" dirty="0"/>
              <a:t>Calculation of the Chi square test</a:t>
            </a:r>
          </a:p>
          <a:p>
            <a:r>
              <a:rPr lang="en-US" dirty="0"/>
              <a:t>Condition for the application of the test</a:t>
            </a:r>
          </a:p>
          <a:p>
            <a:r>
              <a:rPr lang="en-US" dirty="0"/>
              <a:t>Example</a:t>
            </a:r>
          </a:p>
          <a:p>
            <a:r>
              <a:rPr lang="en-US" dirty="0"/>
              <a:t>Limitations of the test</a:t>
            </a:r>
          </a:p>
        </p:txBody>
      </p:sp>
      <p:sp>
        <p:nvSpPr>
          <p:cNvPr id="2" name="Title 1"/>
          <p:cNvSpPr>
            <a:spLocks noGrp="1"/>
          </p:cNvSpPr>
          <p:nvPr>
            <p:ph type="title"/>
          </p:nvPr>
        </p:nvSpPr>
        <p:spPr/>
        <p:txBody>
          <a:bodyPr/>
          <a:lstStyle/>
          <a:p>
            <a:r>
              <a:rPr lang="en-US" dirty="0">
                <a:solidFill>
                  <a:schemeClr val="tx1"/>
                </a:solidFill>
              </a:rPr>
              <a:t>Chi-square Test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5" y="1600200"/>
            <a:ext cx="7556500" cy="4525963"/>
          </a:xfrm>
        </p:spPr>
        <p:txBody>
          <a:bodyPr>
            <a:noAutofit/>
          </a:bodyPr>
          <a:lstStyle/>
          <a:p>
            <a:pPr algn="just"/>
            <a:r>
              <a:rPr lang="en-US" sz="2400" dirty="0">
                <a:latin typeface="Times New Roman" pitchFamily="18" charset="0"/>
                <a:cs typeface="Times New Roman" pitchFamily="18" charset="0"/>
              </a:rPr>
              <a:t>Parametric test- The test in which the population constants like mean, std. deviation, std error, correlation coefficient, proportion etc. and data tend to follow one assumed or established distribution such as normal, binomial, </a:t>
            </a:r>
            <a:r>
              <a:rPr lang="en-US" sz="2400" dirty="0" err="1">
                <a:latin typeface="Times New Roman" pitchFamily="18" charset="0"/>
                <a:cs typeface="Times New Roman" pitchFamily="18" charset="0"/>
              </a:rPr>
              <a:t>poisson</a:t>
            </a:r>
            <a:r>
              <a:rPr lang="en-US" sz="2400" dirty="0">
                <a:latin typeface="Times New Roman" pitchFamily="18" charset="0"/>
                <a:cs typeface="Times New Roman" pitchFamily="18" charset="0"/>
              </a:rPr>
              <a:t> etc.</a:t>
            </a:r>
          </a:p>
          <a:p>
            <a:pPr algn="just"/>
            <a:r>
              <a:rPr lang="en-US" sz="2400" dirty="0">
                <a:latin typeface="Times New Roman" pitchFamily="18" charset="0"/>
                <a:cs typeface="Times New Roman" pitchFamily="18" charset="0"/>
              </a:rPr>
              <a:t>Non-parametric test- the test in which no constant of a population is used. Data do not follow any specific distribution and no assumption are made in these tests. </a:t>
            </a:r>
            <a:r>
              <a:rPr lang="en-US" sz="2400" dirty="0" err="1">
                <a:latin typeface="Times New Roman" pitchFamily="18" charset="0"/>
                <a:cs typeface="Times New Roman" pitchFamily="18" charset="0"/>
              </a:rPr>
              <a:t>Eg</a:t>
            </a:r>
            <a:r>
              <a:rPr lang="en-US" sz="2400" dirty="0">
                <a:latin typeface="Times New Roman" pitchFamily="18" charset="0"/>
                <a:cs typeface="Times New Roman" pitchFamily="18" charset="0"/>
              </a:rPr>
              <a:t>. To classify goods, better and best, we just allocate arbitrary numbers or marks to each category.</a:t>
            </a:r>
          </a:p>
          <a:p>
            <a:pPr algn="just"/>
            <a:r>
              <a:rPr lang="en-US" sz="2400" dirty="0">
                <a:latin typeface="Times New Roman" pitchFamily="18" charset="0"/>
                <a:cs typeface="Times New Roman" pitchFamily="18" charset="0"/>
              </a:rPr>
              <a:t>Hypothesis- It is a definite statement about the population parameters. </a:t>
            </a:r>
          </a:p>
        </p:txBody>
      </p:sp>
      <p:sp>
        <p:nvSpPr>
          <p:cNvPr id="2" name="Title 1"/>
          <p:cNvSpPr>
            <a:spLocks noGrp="1"/>
          </p:cNvSpPr>
          <p:nvPr>
            <p:ph type="title"/>
          </p:nvPr>
        </p:nvSpPr>
        <p:spPr/>
        <p:txBody>
          <a:bodyPr/>
          <a:lstStyle/>
          <a:p>
            <a:r>
              <a:rPr lang="en-US" dirty="0">
                <a:solidFill>
                  <a:schemeClr val="tx1"/>
                </a:solidFill>
              </a:rPr>
              <a:t>Important terms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5" y="1234440"/>
            <a:ext cx="7556500" cy="4891723"/>
          </a:xfrm>
        </p:spPr>
        <p:txBody>
          <a:bodyPr>
            <a:normAutofit fontScale="92500" lnSpcReduction="10000"/>
          </a:bodyPr>
          <a:lstStyle/>
          <a:p>
            <a:pPr algn="just"/>
            <a:r>
              <a:rPr lang="en-US" dirty="0"/>
              <a:t>H</a:t>
            </a:r>
            <a:r>
              <a:rPr lang="en-US" baseline="-25000" dirty="0"/>
              <a:t>0</a:t>
            </a:r>
            <a:r>
              <a:rPr lang="en-US" dirty="0"/>
              <a:t>- states that no association exists between the two cross-tabulated variables in the population and therefore the variables are statistically independent e.g. If we </a:t>
            </a:r>
            <a:r>
              <a:rPr lang="en-US" dirty="0" err="1"/>
              <a:t>wanna</a:t>
            </a:r>
            <a:r>
              <a:rPr lang="en-US" dirty="0"/>
              <a:t> compare 2 methods, A &amp; B for its superiority and if the population is that both methods are equally good, then this assumption is called as Null Hypothesis.</a:t>
            </a:r>
          </a:p>
          <a:p>
            <a:pPr algn="just"/>
            <a:r>
              <a:rPr lang="en-US" dirty="0"/>
              <a:t>H</a:t>
            </a:r>
            <a:r>
              <a:rPr lang="en-US" baseline="-25000" dirty="0"/>
              <a:t>1</a:t>
            </a:r>
            <a:r>
              <a:rPr lang="en-US" dirty="0"/>
              <a:t>- Proposes that two variables are related in the population. If we assume that from 2 methods A is superior than b method, then this assumption is called as Alternative Hypothesis</a:t>
            </a:r>
          </a:p>
        </p:txBody>
      </p:sp>
      <p:sp>
        <p:nvSpPr>
          <p:cNvPr id="2" name="Title 1"/>
          <p:cNvSpPr>
            <a:spLocks noGrp="1"/>
          </p:cNvSpPr>
          <p:nvPr>
            <p:ph type="title"/>
          </p:nvPr>
        </p:nvSpPr>
        <p:spPr>
          <a:xfrm>
            <a:off x="498475" y="245659"/>
            <a:ext cx="7556500" cy="818865"/>
          </a:xfrm>
        </p:spPr>
        <p:txBody>
          <a:bodyPr>
            <a:normAutofit/>
          </a:bodyPr>
          <a:lstStyle/>
          <a:p>
            <a:r>
              <a:rPr lang="en-US" dirty="0">
                <a:solidFill>
                  <a:schemeClr val="tx1"/>
                </a:solidFill>
              </a:rPr>
              <a:t>Key Hypothesis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It denotes the extent of independence (freedom) enjoyed by a given set of observed frequencies. Suppose we are given set of observed frequencies which are subjected to k independent constant(restriction) then.</a:t>
            </a:r>
          </a:p>
          <a:p>
            <a:r>
              <a:rPr lang="en-US" dirty="0" err="1"/>
              <a:t>D.f</a:t>
            </a:r>
            <a:r>
              <a:rPr lang="en-US" dirty="0"/>
              <a:t>.=(number of frequencies)-(number of independent constraints on them)</a:t>
            </a:r>
          </a:p>
          <a:p>
            <a:r>
              <a:rPr lang="en-US" dirty="0" err="1"/>
              <a:t>D.f</a:t>
            </a:r>
            <a:r>
              <a:rPr lang="en-US" dirty="0"/>
              <a:t>.=)r-1) (c-1)</a:t>
            </a:r>
          </a:p>
        </p:txBody>
      </p:sp>
      <p:sp>
        <p:nvSpPr>
          <p:cNvPr id="2" name="Title 1"/>
          <p:cNvSpPr>
            <a:spLocks noGrp="1"/>
          </p:cNvSpPr>
          <p:nvPr>
            <p:ph type="title"/>
          </p:nvPr>
        </p:nvSpPr>
        <p:spPr/>
        <p:txBody>
          <a:bodyPr/>
          <a:lstStyle/>
          <a:p>
            <a:r>
              <a:rPr lang="en-US" dirty="0">
                <a:solidFill>
                  <a:schemeClr val="tx1"/>
                </a:solidFill>
              </a:rPr>
              <a:t>Degree of freedom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CA" dirty="0"/>
              <a:t>1 or more categories</a:t>
            </a:r>
          </a:p>
          <a:p>
            <a:r>
              <a:rPr lang="en-CA" dirty="0"/>
              <a:t>Independent observations</a:t>
            </a:r>
          </a:p>
          <a:p>
            <a:r>
              <a:rPr lang="en-CA" dirty="0"/>
              <a:t>A sample size of at least 10</a:t>
            </a:r>
          </a:p>
          <a:p>
            <a:r>
              <a:rPr lang="en-CA" dirty="0"/>
              <a:t>Random sampling</a:t>
            </a:r>
          </a:p>
          <a:p>
            <a:r>
              <a:rPr lang="en-CA" dirty="0"/>
              <a:t>All observations must be used</a:t>
            </a:r>
          </a:p>
          <a:p>
            <a:r>
              <a:rPr lang="en-CA" dirty="0"/>
              <a:t>For the test to be accurate, the expected frequency should be at least 5</a:t>
            </a:r>
          </a:p>
          <a:p>
            <a:endParaRPr lang="en-US" dirty="0"/>
          </a:p>
        </p:txBody>
      </p:sp>
      <p:sp>
        <p:nvSpPr>
          <p:cNvPr id="2" name="Title 1"/>
          <p:cNvSpPr>
            <a:spLocks noGrp="1"/>
          </p:cNvSpPr>
          <p:nvPr>
            <p:ph type="title"/>
          </p:nvPr>
        </p:nvSpPr>
        <p:spPr/>
        <p:txBody>
          <a:bodyPr/>
          <a:lstStyle/>
          <a:p>
            <a:r>
              <a:rPr lang="en-US" dirty="0"/>
              <a:t>Assumptions of Chi-square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5" y="1789113"/>
            <a:ext cx="7556500" cy="4337050"/>
          </a:xfrm>
        </p:spPr>
        <p:txBody>
          <a:bodyPr rtlCol="0">
            <a:normAutofit/>
          </a:bodyPr>
          <a:lstStyle/>
          <a:p>
            <a:pPr marL="609600" indent="-377825" eaLnBrk="1" fontAlgn="auto" hangingPunct="1">
              <a:lnSpc>
                <a:spcPct val="90000"/>
              </a:lnSpc>
              <a:spcAft>
                <a:spcPts val="0"/>
              </a:spcAft>
              <a:defRPr/>
            </a:pPr>
            <a:r>
              <a:rPr lang="en-US" sz="3200" b="1" dirty="0">
                <a:solidFill>
                  <a:schemeClr val="tx1">
                    <a:lumMod val="65000"/>
                    <a:lumOff val="35000"/>
                  </a:schemeClr>
                </a:solidFill>
                <a:latin typeface="Times New Roman" charset="0"/>
                <a:ea typeface="+mn-ea"/>
                <a:cs typeface="Times New Roman" charset="0"/>
              </a:rPr>
              <a:t>Implying cause rather than association </a:t>
            </a:r>
          </a:p>
          <a:p>
            <a:pPr marL="609600" indent="-377825" eaLnBrk="1" fontAlgn="auto" hangingPunct="1">
              <a:lnSpc>
                <a:spcPct val="90000"/>
              </a:lnSpc>
              <a:spcAft>
                <a:spcPts val="0"/>
              </a:spcAft>
              <a:defRPr/>
            </a:pPr>
            <a:endParaRPr lang="en-US" sz="900" b="1" dirty="0">
              <a:solidFill>
                <a:schemeClr val="tx1">
                  <a:lumMod val="65000"/>
                  <a:lumOff val="35000"/>
                </a:schemeClr>
              </a:solidFill>
              <a:latin typeface="Times New Roman" charset="0"/>
              <a:ea typeface="+mn-ea"/>
              <a:cs typeface="Times New Roman" charset="0"/>
            </a:endParaRPr>
          </a:p>
          <a:p>
            <a:pPr marL="609600" indent="-377825" eaLnBrk="1" fontAlgn="auto" hangingPunct="1">
              <a:lnSpc>
                <a:spcPct val="90000"/>
              </a:lnSpc>
              <a:spcAft>
                <a:spcPts val="0"/>
              </a:spcAft>
              <a:defRPr/>
            </a:pPr>
            <a:r>
              <a:rPr lang="en-US" sz="3200" b="1" dirty="0">
                <a:solidFill>
                  <a:schemeClr val="tx1">
                    <a:lumMod val="65000"/>
                    <a:lumOff val="35000"/>
                  </a:schemeClr>
                </a:solidFill>
                <a:latin typeface="Times New Roman" charset="0"/>
                <a:ea typeface="+mn-ea"/>
                <a:cs typeface="Times New Roman" charset="0"/>
              </a:rPr>
              <a:t>Overestimating the importance of a finding, especially with large sample sizes</a:t>
            </a:r>
          </a:p>
          <a:p>
            <a:pPr marL="609600" indent="-377825" eaLnBrk="1" fontAlgn="auto" hangingPunct="1">
              <a:lnSpc>
                <a:spcPct val="90000"/>
              </a:lnSpc>
              <a:spcAft>
                <a:spcPts val="0"/>
              </a:spcAft>
              <a:defRPr/>
            </a:pPr>
            <a:endParaRPr lang="en-US" sz="900" b="1" dirty="0">
              <a:solidFill>
                <a:schemeClr val="tx1">
                  <a:lumMod val="65000"/>
                  <a:lumOff val="35000"/>
                </a:schemeClr>
              </a:solidFill>
              <a:latin typeface="Times New Roman" charset="0"/>
              <a:ea typeface="+mn-ea"/>
              <a:cs typeface="Times New Roman" charset="0"/>
            </a:endParaRPr>
          </a:p>
          <a:p>
            <a:pPr marL="609600" indent="-377825" eaLnBrk="1" fontAlgn="auto" hangingPunct="1">
              <a:lnSpc>
                <a:spcPct val="90000"/>
              </a:lnSpc>
              <a:spcAft>
                <a:spcPts val="0"/>
              </a:spcAft>
              <a:defRPr/>
            </a:pPr>
            <a:r>
              <a:rPr lang="en-US" sz="3200" b="1" dirty="0">
                <a:solidFill>
                  <a:schemeClr val="tx1">
                    <a:lumMod val="65000"/>
                    <a:lumOff val="35000"/>
                  </a:schemeClr>
                </a:solidFill>
                <a:latin typeface="Times New Roman" charset="0"/>
                <a:ea typeface="+mn-ea"/>
                <a:cs typeface="Times New Roman" charset="0"/>
              </a:rPr>
              <a:t>Failure to recognize spurious relationships</a:t>
            </a:r>
          </a:p>
          <a:p>
            <a:pPr marL="609600" indent="-377825" eaLnBrk="1" fontAlgn="auto" hangingPunct="1">
              <a:lnSpc>
                <a:spcPct val="90000"/>
              </a:lnSpc>
              <a:spcAft>
                <a:spcPts val="0"/>
              </a:spcAft>
              <a:defRPr/>
            </a:pPr>
            <a:endParaRPr lang="en-US" sz="900" b="1" dirty="0">
              <a:solidFill>
                <a:schemeClr val="tx1">
                  <a:lumMod val="65000"/>
                  <a:lumOff val="35000"/>
                </a:schemeClr>
              </a:solidFill>
              <a:latin typeface="Times New Roman" charset="0"/>
              <a:ea typeface="+mn-ea"/>
              <a:cs typeface="Times New Roman" charset="0"/>
            </a:endParaRPr>
          </a:p>
          <a:p>
            <a:pPr marL="609600" indent="-377825" eaLnBrk="1" fontAlgn="auto" hangingPunct="1">
              <a:lnSpc>
                <a:spcPct val="90000"/>
              </a:lnSpc>
              <a:spcAft>
                <a:spcPts val="0"/>
              </a:spcAft>
              <a:defRPr/>
            </a:pPr>
            <a:r>
              <a:rPr lang="en-US" sz="3200" b="1" dirty="0">
                <a:solidFill>
                  <a:schemeClr val="tx1">
                    <a:lumMod val="65000"/>
                    <a:lumOff val="35000"/>
                  </a:schemeClr>
                </a:solidFill>
                <a:latin typeface="Times New Roman" charset="0"/>
                <a:ea typeface="+mn-ea"/>
                <a:cs typeface="Times New Roman" charset="0"/>
              </a:rPr>
              <a:t>Nominal variables only (both IV and DV)</a:t>
            </a:r>
          </a:p>
          <a:p>
            <a:pPr marL="0" indent="0" eaLnBrk="1" fontAlgn="auto" hangingPunct="1">
              <a:spcAft>
                <a:spcPts val="0"/>
              </a:spcAft>
              <a:buFont typeface="Wingdings" pitchFamily="2" charset="2"/>
              <a:buNone/>
              <a:defRPr/>
            </a:pPr>
            <a:endParaRPr lang="en-US" dirty="0">
              <a:solidFill>
                <a:schemeClr val="tx1">
                  <a:lumMod val="65000"/>
                  <a:lumOff val="35000"/>
                </a:schemeClr>
              </a:solidFill>
              <a:ea typeface="+mn-ea"/>
              <a:cs typeface="+mn-cs"/>
            </a:endParaRPr>
          </a:p>
        </p:txBody>
      </p:sp>
      <p:sp>
        <p:nvSpPr>
          <p:cNvPr id="26625" name="Title 1"/>
          <p:cNvSpPr>
            <a:spLocks noGrp="1"/>
          </p:cNvSpPr>
          <p:nvPr>
            <p:ph type="title"/>
          </p:nvPr>
        </p:nvSpPr>
        <p:spPr/>
        <p:txBody>
          <a:bodyPr/>
          <a:lstStyle/>
          <a:p>
            <a:pPr algn="ctr" eaLnBrk="1" hangingPunct="1"/>
            <a:r>
              <a:rPr lang="en-US" b="1" i="1" dirty="0">
                <a:ea typeface="ＭＳ Ｐゴシック" charset="-128"/>
              </a:rPr>
              <a:t>Chi-Square Limits &amp; Problems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5" y="938213"/>
            <a:ext cx="7556500" cy="5187950"/>
          </a:xfrm>
        </p:spPr>
        <p:txBody>
          <a:bodyPr rtlCol="0">
            <a:noAutofit/>
          </a:bodyPr>
          <a:lstStyle/>
          <a:p>
            <a:pPr marL="393700" indent="-338138" eaLnBrk="1" fontAlgn="auto" hangingPunct="1">
              <a:spcAft>
                <a:spcPts val="0"/>
              </a:spcAft>
              <a:buFont typeface="Wingdings" charset="2"/>
              <a:buChar char="q"/>
              <a:defRPr/>
            </a:pPr>
            <a:r>
              <a:rPr lang="en-US" sz="2400" b="1" dirty="0">
                <a:latin typeface="Arial" charset="0"/>
                <a:ea typeface="+mn-ea"/>
                <a:cs typeface="+mn-cs"/>
              </a:rPr>
              <a:t>A chi-square analysis is not used to </a:t>
            </a:r>
            <a:r>
              <a:rPr lang="en-US" sz="2400" b="1" u="sng" dirty="0">
                <a:latin typeface="Arial" charset="0"/>
                <a:ea typeface="+mn-ea"/>
                <a:cs typeface="+mn-cs"/>
              </a:rPr>
              <a:t>prove</a:t>
            </a:r>
            <a:r>
              <a:rPr lang="en-US" sz="2400" b="1" dirty="0">
                <a:latin typeface="Arial" charset="0"/>
                <a:ea typeface="+mn-ea"/>
                <a:cs typeface="+mn-cs"/>
              </a:rPr>
              <a:t> a hypothesis; it can, however, </a:t>
            </a:r>
            <a:r>
              <a:rPr lang="en-US" sz="2400" b="1" u="sng" dirty="0">
                <a:latin typeface="Arial" charset="0"/>
                <a:ea typeface="+mn-ea"/>
                <a:cs typeface="+mn-cs"/>
              </a:rPr>
              <a:t>refute</a:t>
            </a:r>
            <a:r>
              <a:rPr lang="en-US" sz="2400" b="1" dirty="0">
                <a:latin typeface="Arial" charset="0"/>
                <a:ea typeface="+mn-ea"/>
                <a:cs typeface="+mn-cs"/>
              </a:rPr>
              <a:t> one.</a:t>
            </a:r>
          </a:p>
          <a:p>
            <a:pPr marL="393700" indent="-338138" eaLnBrk="1" fontAlgn="auto" hangingPunct="1">
              <a:spcAft>
                <a:spcPts val="0"/>
              </a:spcAft>
              <a:buFont typeface="Wingdings" charset="2"/>
              <a:buChar char="q"/>
              <a:defRPr/>
            </a:pPr>
            <a:r>
              <a:rPr lang="en-US" sz="2400" b="1" dirty="0">
                <a:latin typeface="Arial" charset="0"/>
                <a:ea typeface="+mn-ea"/>
                <a:cs typeface="+mn-cs"/>
              </a:rPr>
              <a:t>As the chi-square value increases, the probability that the experimental outcome could occur by random chance </a:t>
            </a:r>
            <a:r>
              <a:rPr lang="en-US" sz="2400" b="1" i="1" dirty="0">
                <a:latin typeface="Arial" charset="0"/>
                <a:ea typeface="+mn-ea"/>
                <a:cs typeface="+mn-cs"/>
              </a:rPr>
              <a:t>decreases</a:t>
            </a:r>
            <a:r>
              <a:rPr lang="en-US" sz="2400" b="1" dirty="0">
                <a:latin typeface="Arial" charset="0"/>
                <a:ea typeface="+mn-ea"/>
                <a:cs typeface="+mn-cs"/>
              </a:rPr>
              <a:t>.</a:t>
            </a:r>
          </a:p>
          <a:p>
            <a:pPr marL="393700" indent="-338138" eaLnBrk="1" fontAlgn="auto" hangingPunct="1">
              <a:spcAft>
                <a:spcPts val="0"/>
              </a:spcAft>
              <a:buFont typeface="Wingdings" charset="2"/>
              <a:buChar char="q"/>
              <a:defRPr/>
            </a:pPr>
            <a:r>
              <a:rPr lang="en-US" sz="2400" b="1" dirty="0">
                <a:latin typeface="Arial"/>
                <a:ea typeface="+mn-ea"/>
                <a:cs typeface="Arial"/>
              </a:rPr>
              <a:t>The results of a chi-square analysis tell you: Whether the difference between what you observe and the level of difference is due to sampling error.  </a:t>
            </a:r>
          </a:p>
          <a:p>
            <a:pPr marL="393700" indent="-338138" eaLnBrk="1" fontAlgn="auto" hangingPunct="1">
              <a:spcAft>
                <a:spcPts val="0"/>
              </a:spcAft>
              <a:buFont typeface="Wingdings" charset="2"/>
              <a:buChar char="q"/>
              <a:defRPr/>
            </a:pPr>
            <a:r>
              <a:rPr lang="en-US" sz="2400" b="1" dirty="0">
                <a:latin typeface="Arial"/>
                <a:ea typeface="+mn-ea"/>
                <a:cs typeface="Arial"/>
              </a:rPr>
              <a:t>The greater the deviation of what we observe to what we would expect by chance, the greater the probability that the difference is NOT due to chance.</a:t>
            </a:r>
          </a:p>
          <a:p>
            <a:pPr marL="55562" indent="0" eaLnBrk="1" fontAlgn="auto" hangingPunct="1">
              <a:spcAft>
                <a:spcPts val="0"/>
              </a:spcAft>
              <a:buFont typeface="Wingdings" pitchFamily="2" charset="2"/>
              <a:buNone/>
              <a:defRPr/>
            </a:pPr>
            <a:endParaRPr lang="en-US" sz="2800" dirty="0">
              <a:ea typeface="+mn-ea"/>
              <a:cs typeface="+mn-cs"/>
            </a:endParaRPr>
          </a:p>
        </p:txBody>
      </p:sp>
      <p:sp>
        <p:nvSpPr>
          <p:cNvPr id="27649" name="Title 1"/>
          <p:cNvSpPr>
            <a:spLocks noGrp="1"/>
          </p:cNvSpPr>
          <p:nvPr>
            <p:ph type="title"/>
          </p:nvPr>
        </p:nvSpPr>
        <p:spPr>
          <a:xfrm>
            <a:off x="498475" y="122238"/>
            <a:ext cx="7556500" cy="815975"/>
          </a:xfrm>
        </p:spPr>
        <p:txBody>
          <a:bodyPr/>
          <a:lstStyle/>
          <a:p>
            <a:pPr algn="ctr" eaLnBrk="1" hangingPunct="1"/>
            <a:r>
              <a:rPr lang="en-US" b="1" dirty="0">
                <a:solidFill>
                  <a:schemeClr val="tx1"/>
                </a:solidFill>
                <a:ea typeface="ＭＳ Ｐゴシック" charset="-128"/>
              </a:rPr>
              <a:t>Chi-Square Attributes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214</TotalTime>
  <Words>1697</Words>
  <Application>Microsoft Office PowerPoint</Application>
  <PresentationFormat>On-screen Show (4:3)</PresentationFormat>
  <Paragraphs>201</Paragraphs>
  <Slides>28</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Calibri</vt:lpstr>
      <vt:lpstr>Lucida Sans Unicode</vt:lpstr>
      <vt:lpstr>Rockwell</vt:lpstr>
      <vt:lpstr>Times New Roman</vt:lpstr>
      <vt:lpstr>Verdana</vt:lpstr>
      <vt:lpstr>Wingdings</vt:lpstr>
      <vt:lpstr>Wingdings 2</vt:lpstr>
      <vt:lpstr>Wingdings 3</vt:lpstr>
      <vt:lpstr>Concourse</vt:lpstr>
      <vt:lpstr>Chi-Square Test</vt:lpstr>
      <vt:lpstr>Chi-Square Test of Independence</vt:lpstr>
      <vt:lpstr>Chi-square Test</vt:lpstr>
      <vt:lpstr>Important terms</vt:lpstr>
      <vt:lpstr>Key Hypothesis</vt:lpstr>
      <vt:lpstr>Degree of freedom </vt:lpstr>
      <vt:lpstr>Assumptions of Chi-square</vt:lpstr>
      <vt:lpstr>Chi-Square Limits &amp; Problems</vt:lpstr>
      <vt:lpstr>Chi-Square Attributes</vt:lpstr>
      <vt:lpstr>Critical Chi-Square Values</vt:lpstr>
      <vt:lpstr>Hypothesis Testing with X2</vt:lpstr>
      <vt:lpstr>Chi-Square Use Assumptions</vt:lpstr>
      <vt:lpstr>Using SPSS for Calculating X2 </vt:lpstr>
      <vt:lpstr>Applications of Chi square test </vt:lpstr>
      <vt:lpstr>  Conducting Chi-Square Analysis  </vt:lpstr>
      <vt:lpstr>Example 1: Testing for Proportions</vt:lpstr>
      <vt:lpstr>Example 1: Testing for Proportions</vt:lpstr>
      <vt:lpstr>Example 1: Testing for Proportions</vt:lpstr>
      <vt:lpstr> 2. Test of independence of attributes </vt:lpstr>
      <vt:lpstr>3. Test of Homogeneity</vt:lpstr>
      <vt:lpstr>Eg.2 Suppose we want to toss 50 times a coin</vt:lpstr>
      <vt:lpstr>What do these mean?</vt:lpstr>
      <vt:lpstr>Likelihood Ratio Chi Square</vt:lpstr>
      <vt:lpstr>Continuity-Adjusted Chi-Square Test</vt:lpstr>
      <vt:lpstr>Mantel-Haenszel Chi-Square Test</vt:lpstr>
      <vt:lpstr>Phi Coefficient</vt:lpstr>
      <vt:lpstr>Cramer’s V</vt:lpstr>
      <vt:lpstr>Limitations of  Chi square test </vt:lpstr>
    </vt:vector>
  </TitlesOfParts>
  <Company>WVC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Descriptive Statistics: Chi-Square</dc:title>
  <dc:creator>Chico Cat</dc:creator>
  <cp:lastModifiedBy>hp</cp:lastModifiedBy>
  <cp:revision>43</cp:revision>
  <cp:lastPrinted>2013-03-03T08:17:08Z</cp:lastPrinted>
  <dcterms:created xsi:type="dcterms:W3CDTF">2013-03-03T07:02:11Z</dcterms:created>
  <dcterms:modified xsi:type="dcterms:W3CDTF">2020-10-17T15:27:28Z</dcterms:modified>
</cp:coreProperties>
</file>