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78" r:id="rId3"/>
    <p:sldId id="279" r:id="rId4"/>
    <p:sldId id="280" r:id="rId5"/>
    <p:sldId id="257" r:id="rId6"/>
    <p:sldId id="258" r:id="rId7"/>
    <p:sldId id="259" r:id="rId8"/>
    <p:sldId id="263" r:id="rId9"/>
    <p:sldId id="264" r:id="rId10"/>
    <p:sldId id="260" r:id="rId11"/>
    <p:sldId id="261" r:id="rId12"/>
    <p:sldId id="262" r:id="rId13"/>
    <p:sldId id="265" r:id="rId14"/>
    <p:sldId id="266" r:id="rId15"/>
    <p:sldId id="267" r:id="rId16"/>
    <p:sldId id="281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9144000" cy="6858000" type="screen4x3"/>
  <p:notesSz cx="6877050" cy="9163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904" autoAdjust="0"/>
    <p:restoredTop sz="86486" autoAdjust="0"/>
  </p:normalViewPr>
  <p:slideViewPr>
    <p:cSldViewPr>
      <p:cViewPr varScale="1">
        <p:scale>
          <a:sx n="75" d="100"/>
          <a:sy n="75" d="100"/>
        </p:scale>
        <p:origin x="108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F5D8-3663-41F4-A993-B30850ECB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A2EB-48C6-4B0A-B18A-B14BE733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401-B6BA-47EA-B60A-0A1F2A1BB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6483D78-3A37-483E-858C-7FAAA37D68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DCC7-37D9-4DB7-BC58-D482364CD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5951-C991-40A9-9EEF-DD6B9B5C9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052-CEB5-4BFF-ACBA-11E69AE64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527-2335-41EB-81EF-3780BB1ED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949A-5A64-405A-9083-656583C37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9D44-2ECE-43EB-A7B2-DB65B39FA1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EEA-1D55-4007-B438-49F63C40D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69FA-6E11-4627-997B-446D36DE3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17FF9-302C-43DB-99A3-67E19812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 Analysis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w/ FA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001000" cy="4648200"/>
          </a:xfrm>
        </p:spPr>
        <p:txBody>
          <a:bodyPr/>
          <a:lstStyle/>
          <a:p>
            <a:r>
              <a:rPr lang="en-US" dirty="0"/>
              <a:t>Unlike many of the analyses so far there is no statistical criterion to compare the linear combination to</a:t>
            </a:r>
          </a:p>
          <a:p>
            <a:pPr lvl="1"/>
            <a:r>
              <a:rPr lang="en-US" dirty="0"/>
              <a:t>In MANOVA we create linear combinations that maximally differentiate groups</a:t>
            </a:r>
          </a:p>
          <a:p>
            <a:pPr lvl="1"/>
            <a:r>
              <a:rPr lang="en-US" dirty="0"/>
              <a:t>In Canonical correlation one linear combination is used to correlate with another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w/ FA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905000"/>
            <a:ext cx="7010400" cy="4648200"/>
          </a:xfrm>
        </p:spPr>
        <p:txBody>
          <a:bodyPr/>
          <a:lstStyle/>
          <a:p>
            <a:r>
              <a:rPr lang="en-US"/>
              <a:t>It is more art than science</a:t>
            </a:r>
          </a:p>
          <a:p>
            <a:pPr lvl="1"/>
            <a:r>
              <a:rPr lang="en-US"/>
              <a:t>There are a number of extraction methods (PCA, FA, etc.)</a:t>
            </a:r>
          </a:p>
          <a:p>
            <a:pPr lvl="1"/>
            <a:r>
              <a:rPr lang="en-US"/>
              <a:t>There are a number of rotation methods (Orthogonal, Oblique)</a:t>
            </a:r>
          </a:p>
          <a:p>
            <a:pPr lvl="1"/>
            <a:r>
              <a:rPr lang="en-US"/>
              <a:t>Number of factors to extract</a:t>
            </a:r>
          </a:p>
          <a:p>
            <a:pPr lvl="1"/>
            <a:r>
              <a:rPr lang="en-US"/>
              <a:t>Communality estimates</a:t>
            </a:r>
          </a:p>
          <a:p>
            <a:pPr lvl="1"/>
            <a:r>
              <a:rPr lang="en-US"/>
              <a:t>ETC…</a:t>
            </a:r>
          </a:p>
          <a:p>
            <a:r>
              <a:rPr lang="en-US"/>
              <a:t>This is what makes it great…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w/ FA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Life (researcher) saver</a:t>
            </a:r>
          </a:p>
          <a:p>
            <a:pPr lvl="1"/>
            <a:r>
              <a:rPr lang="en-US"/>
              <a:t>Often when nothing else can be salvaged from research a FA or PCA will be conducted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FA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05000"/>
            <a:ext cx="7924800" cy="4724400"/>
          </a:xfrm>
        </p:spPr>
        <p:txBody>
          <a:bodyPr/>
          <a:lstStyle/>
          <a:p>
            <a:r>
              <a:rPr lang="en-US"/>
              <a:t>Exploratory FA</a:t>
            </a:r>
          </a:p>
          <a:p>
            <a:pPr lvl="1"/>
            <a:r>
              <a:rPr lang="en-US"/>
              <a:t>Summarizing data by grouping correlated variables</a:t>
            </a:r>
          </a:p>
          <a:p>
            <a:pPr lvl="1"/>
            <a:r>
              <a:rPr lang="en-US"/>
              <a:t>Investigating sets of measured variables related to theoretical constructs</a:t>
            </a:r>
          </a:p>
          <a:p>
            <a:pPr lvl="1"/>
            <a:r>
              <a:rPr lang="en-US"/>
              <a:t>Usually done near the onset of research</a:t>
            </a:r>
          </a:p>
          <a:p>
            <a:pPr lvl="1"/>
            <a:r>
              <a:rPr lang="en-US"/>
              <a:t>The type of FA and PCA we are talking about in this chapter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FA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Confirmatory FA</a:t>
            </a:r>
          </a:p>
          <a:p>
            <a:pPr lvl="1"/>
            <a:r>
              <a:rPr lang="en-US"/>
              <a:t>More advanced technique</a:t>
            </a:r>
          </a:p>
          <a:p>
            <a:pPr lvl="1"/>
            <a:r>
              <a:rPr lang="en-US"/>
              <a:t>When factor structure is known or at least theorized</a:t>
            </a:r>
          </a:p>
          <a:p>
            <a:pPr lvl="1"/>
            <a:r>
              <a:rPr lang="en-US"/>
              <a:t>Testing generalization of factor structure to new data, etc.</a:t>
            </a:r>
          </a:p>
          <a:p>
            <a:pPr lvl="1"/>
            <a:r>
              <a:rPr lang="en-US"/>
              <a:t>This is tested through SEM methods discussed in the next chapter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010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Factor: A factor is weighted linear combination of the variables under study.</a:t>
            </a:r>
          </a:p>
          <a:p>
            <a:r>
              <a:rPr lang="en-US" dirty="0"/>
              <a:t>Factor Loading: These are the values indicating the extent of closeness of relationship among variables constituting factors.</a:t>
            </a:r>
          </a:p>
          <a:p>
            <a:r>
              <a:rPr lang="en-US" dirty="0"/>
              <a:t>Factor score: Coefficient of the factors</a:t>
            </a:r>
          </a:p>
          <a:p>
            <a:r>
              <a:rPr lang="en-US" dirty="0"/>
              <a:t>Observed Correlation Matrix</a:t>
            </a:r>
          </a:p>
          <a:p>
            <a:r>
              <a:rPr lang="en-US" dirty="0"/>
              <a:t>Reproduced Correlation Matrix</a:t>
            </a:r>
          </a:p>
          <a:p>
            <a:r>
              <a:rPr lang="en-US" dirty="0"/>
              <a:t>Residual Correlation Matrix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09600"/>
            <a:ext cx="7924800" cy="6248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Commonality(H</a:t>
            </a:r>
            <a:r>
              <a:rPr lang="en-US" sz="3600" dirty="0"/>
              <a:t>2</a:t>
            </a:r>
            <a:r>
              <a:rPr lang="en-US" dirty="0"/>
              <a:t>): It indicates the extent a variable has been accounted for by underlying factor taken together. Higher C, Higher the variables has been considered.</a:t>
            </a:r>
          </a:p>
          <a:p>
            <a:r>
              <a:rPr lang="en-US" dirty="0"/>
              <a:t>Eigen value: The sum of squares of factor loading relating to a factor is known as Eigen value.</a:t>
            </a:r>
          </a:p>
          <a:p>
            <a:r>
              <a:rPr lang="en-US" dirty="0"/>
              <a:t>Total sum squares: The total of Eigen values of all the factors extracted is known as total sum squares.</a:t>
            </a:r>
          </a:p>
          <a:p>
            <a:r>
              <a:rPr lang="en-US" dirty="0"/>
              <a:t>Factor Rotation: It is done to reveal different structures in the data.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Orthogonal Rotation</a:t>
            </a:r>
          </a:p>
          <a:p>
            <a:pPr lvl="1">
              <a:lnSpc>
                <a:spcPct val="90000"/>
              </a:lnSpc>
            </a:pPr>
            <a:r>
              <a:rPr lang="en-US"/>
              <a:t>Loading Matrix – correlation between each variable and the factor</a:t>
            </a:r>
          </a:p>
          <a:p>
            <a:pPr>
              <a:lnSpc>
                <a:spcPct val="90000"/>
              </a:lnSpc>
            </a:pPr>
            <a:r>
              <a:rPr lang="en-US"/>
              <a:t>Oblique Rotation</a:t>
            </a:r>
          </a:p>
          <a:p>
            <a:pPr lvl="1">
              <a:lnSpc>
                <a:spcPct val="90000"/>
              </a:lnSpc>
            </a:pPr>
            <a:r>
              <a:rPr lang="en-US"/>
              <a:t>Factor Correlation Matrix – correlation between the factors</a:t>
            </a:r>
          </a:p>
          <a:p>
            <a:pPr lvl="1">
              <a:lnSpc>
                <a:spcPct val="90000"/>
              </a:lnSpc>
            </a:pPr>
            <a:r>
              <a:rPr lang="en-US"/>
              <a:t>Structure Matrix – correlation between factors and variables</a:t>
            </a:r>
          </a:p>
          <a:p>
            <a:pPr lvl="1">
              <a:lnSpc>
                <a:spcPct val="90000"/>
              </a:lnSpc>
            </a:pPr>
            <a:r>
              <a:rPr lang="en-US"/>
              <a:t>Pattern Matrix – unique relationship between each factor and variable uncontaminated by overlap between the factors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Factor Coefficient matrix – coefficients used to calculate factor scores (like regression coefficients)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 vs. PCA conceptually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458200" cy="4648200"/>
          </a:xfrm>
        </p:spPr>
        <p:txBody>
          <a:bodyPr/>
          <a:lstStyle/>
          <a:p>
            <a:r>
              <a:rPr lang="en-US" dirty="0"/>
              <a:t>FA produces factors; PCA produces components</a:t>
            </a:r>
          </a:p>
          <a:p>
            <a:r>
              <a:rPr lang="en-US" dirty="0"/>
              <a:t>Factors cause variables; components are aggregates of the variables.</a:t>
            </a:r>
          </a:p>
          <a:p>
            <a:r>
              <a:rPr lang="en-US" dirty="0"/>
              <a:t>PCA: It is a linear combination of variables contributing maximum total variance.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200" dirty="0"/>
              <a:t>FA is an advanced form of correlation analysis applied to responses of a large number of persons or statements to identify the items that are similar.</a:t>
            </a:r>
            <a:endParaRPr lang="en-US" dirty="0"/>
          </a:p>
          <a:p>
            <a:pPr algn="just"/>
            <a:r>
              <a:rPr lang="en-US" sz="3200" dirty="0"/>
              <a:t>Principal component analysis ( Prof. H. </a:t>
            </a:r>
            <a:r>
              <a:rPr lang="en-US" sz="3200" dirty="0" err="1"/>
              <a:t>Hotelling</a:t>
            </a:r>
            <a:r>
              <a:rPr lang="en-US" sz="3200" dirty="0"/>
              <a:t>) is an empirical technique of breaking down a correlation or covariance matrix int</a:t>
            </a:r>
            <a:r>
              <a:rPr lang="en-US" dirty="0"/>
              <a:t>o a set of orthogonal components. Or </a:t>
            </a:r>
            <a:r>
              <a:rPr lang="en-US" sz="3200" dirty="0"/>
              <a:t> advanced method over </a:t>
            </a:r>
            <a:r>
              <a:rPr lang="en-US" sz="3200" dirty="0" err="1"/>
              <a:t>Centroid</a:t>
            </a:r>
            <a:r>
              <a:rPr lang="en-US" sz="3200" dirty="0"/>
              <a:t> instrument.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6" name="Object 4"/>
          <p:cNvGraphicFramePr>
            <a:graphicFrameLocks noGrp="1" noChangeAspect="1"/>
          </p:cNvGraphicFramePr>
          <p:nvPr>
            <p:ph/>
          </p:nvPr>
        </p:nvGraphicFramePr>
        <p:xfrm>
          <a:off x="534988" y="1701800"/>
          <a:ext cx="8150225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VISIO" r:id="rId3" imgW="5292360" imgH="1863360" progId="">
                  <p:embed/>
                </p:oleObj>
              </mc:Choice>
              <mc:Fallback>
                <p:oleObj name="VISIO" r:id="rId3" imgW="5292360" imgH="18633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1701800"/>
                        <a:ext cx="8150225" cy="287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190500"/>
            <a:ext cx="7010400" cy="1527175"/>
          </a:xfrm>
        </p:spPr>
        <p:txBody>
          <a:bodyPr/>
          <a:lstStyle/>
          <a:p>
            <a:r>
              <a:rPr lang="en-US"/>
              <a:t>Conceptual FA and PCA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 vs. PCA conceptually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305800" cy="4114800"/>
          </a:xfrm>
        </p:spPr>
        <p:txBody>
          <a:bodyPr/>
          <a:lstStyle/>
          <a:p>
            <a:r>
              <a:rPr lang="en-US"/>
              <a:t>FA analyzes only the variance shared among the variables (common variance without error or unique variance); PCA analyzes all of the variance</a:t>
            </a:r>
          </a:p>
          <a:p>
            <a:r>
              <a:rPr lang="en-US"/>
              <a:t>FA: “What are the underlying processes that could produce these correlations?”; PCA: Just summarize empirical associations, very data driven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Three general goals: data reduction, describe relationships and test theories about relationships (next chapter)</a:t>
            </a:r>
          </a:p>
          <a:p>
            <a:r>
              <a:rPr lang="en-US"/>
              <a:t>How many interpretable factors exist in the data? or How many factors are needed to summarize the pattern of correlations?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2209800"/>
            <a:ext cx="7162800" cy="2590800"/>
          </a:xfrm>
        </p:spPr>
        <p:txBody>
          <a:bodyPr/>
          <a:lstStyle/>
          <a:p>
            <a:r>
              <a:rPr lang="en-US"/>
              <a:t>What does each factor mean? Interpretation?</a:t>
            </a:r>
          </a:p>
          <a:p>
            <a:r>
              <a:rPr lang="en-US"/>
              <a:t>What is the percentage of variance in the data accounted for by the factors?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Which factors account for the most variance?</a:t>
            </a:r>
          </a:p>
          <a:p>
            <a:r>
              <a:rPr lang="en-US"/>
              <a:t>How well does the factor structure fit a given theory?</a:t>
            </a:r>
          </a:p>
          <a:p>
            <a:r>
              <a:rPr lang="en-US"/>
              <a:t>What would each subject’s score be if they could be measured directly on the factors?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/>
              <a:t>Considerations </a:t>
            </a:r>
            <a:br>
              <a:rPr lang="en-US" sz="3800"/>
            </a:br>
            <a:r>
              <a:rPr lang="en-US" sz="3800"/>
              <a:t>(from Comrey and Lee, 1992)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458200" cy="4572000"/>
          </a:xfrm>
        </p:spPr>
        <p:txBody>
          <a:bodyPr/>
          <a:lstStyle/>
          <a:p>
            <a:r>
              <a:rPr lang="en-US"/>
              <a:t>Hypotheses about factors believed to underlie a domain</a:t>
            </a:r>
          </a:p>
          <a:p>
            <a:pPr lvl="1"/>
            <a:r>
              <a:rPr lang="en-US"/>
              <a:t>Should have 6 or more for stable solution</a:t>
            </a:r>
          </a:p>
          <a:p>
            <a:r>
              <a:rPr lang="en-US"/>
              <a:t>Include marker variables</a:t>
            </a:r>
          </a:p>
          <a:p>
            <a:pPr lvl="1"/>
            <a:r>
              <a:rPr lang="en-US"/>
              <a:t>Pure variables – correlated with only one factor</a:t>
            </a:r>
          </a:p>
          <a:p>
            <a:pPr lvl="1"/>
            <a:r>
              <a:rPr lang="en-US"/>
              <a:t>They define the factor clearly</a:t>
            </a:r>
          </a:p>
          <a:p>
            <a:pPr lvl="1"/>
            <a:r>
              <a:rPr lang="en-US"/>
              <a:t>Complex variables load on more than on factor and muddy the water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/>
              <a:t>Considerations </a:t>
            </a:r>
            <a:br>
              <a:rPr lang="en-US" sz="3800"/>
            </a:br>
            <a:r>
              <a:rPr lang="en-US" sz="3800"/>
              <a:t>(from Comrey and Lee, 1992)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sure the sample chosen is spread out on possible scores on the variables and the factors being measured</a:t>
            </a:r>
          </a:p>
          <a:p>
            <a:r>
              <a:rPr lang="en-US"/>
              <a:t>Factors are known to change across samples and time points, so samples should be tested before being pooled together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1"/>
            <a:ext cx="7010400" cy="8001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Essential Features	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620000" cy="5486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multivariate technique</a:t>
            </a:r>
          </a:p>
          <a:p>
            <a:r>
              <a:rPr lang="en-US" dirty="0"/>
              <a:t>Output as factors</a:t>
            </a:r>
          </a:p>
          <a:p>
            <a:r>
              <a:rPr lang="en-US" dirty="0"/>
              <a:t>Basis of selection of a variables.</a:t>
            </a:r>
          </a:p>
          <a:p>
            <a:r>
              <a:rPr lang="en-US" dirty="0"/>
              <a:t>A measure of correlation</a:t>
            </a:r>
          </a:p>
          <a:p>
            <a:r>
              <a:rPr lang="en-US" dirty="0"/>
              <a:t>Applied to continuous variables.</a:t>
            </a:r>
          </a:p>
          <a:p>
            <a:r>
              <a:rPr lang="en-US" dirty="0"/>
              <a:t>Based on 3 measures(mean variation, standardized scores and coefficient of correlation)</a:t>
            </a:r>
          </a:p>
          <a:p>
            <a:r>
              <a:rPr lang="en-US" dirty="0"/>
              <a:t>Attempt to find best.</a:t>
            </a:r>
          </a:p>
          <a:p>
            <a:r>
              <a:rPr lang="en-US" dirty="0"/>
              <a:t>Assumptions of linear relationship.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1"/>
            <a:ext cx="7010400" cy="876300"/>
          </a:xfrm>
        </p:spPr>
        <p:txBody>
          <a:bodyPr/>
          <a:lstStyle/>
          <a:p>
            <a:r>
              <a:rPr lang="en-US" dirty="0"/>
              <a:t>Application of FA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01000" cy="5029200"/>
          </a:xfrm>
        </p:spPr>
        <p:txBody>
          <a:bodyPr/>
          <a:lstStyle/>
          <a:p>
            <a:r>
              <a:rPr lang="en-US" dirty="0"/>
              <a:t>Reduction in the no. of variables.</a:t>
            </a:r>
          </a:p>
          <a:p>
            <a:r>
              <a:rPr lang="en-US" dirty="0"/>
              <a:t>Determination of latent factors</a:t>
            </a:r>
          </a:p>
          <a:p>
            <a:r>
              <a:rPr lang="en-US" dirty="0"/>
              <a:t>Determination of latent relationship.</a:t>
            </a:r>
          </a:p>
          <a:p>
            <a:r>
              <a:rPr lang="en-US" dirty="0"/>
              <a:t>Determination of grouping of factors.</a:t>
            </a:r>
          </a:p>
          <a:p>
            <a:r>
              <a:rPr lang="en-US" dirty="0"/>
              <a:t>Determination of cluster of observations.</a:t>
            </a:r>
          </a:p>
          <a:p>
            <a:r>
              <a:rPr lang="en-US" dirty="0"/>
              <a:t>Composite indicators</a:t>
            </a:r>
          </a:p>
          <a:p>
            <a:r>
              <a:rPr lang="en-US" dirty="0"/>
              <a:t>Determination of consumer preferences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90500"/>
            <a:ext cx="7467600" cy="1527175"/>
          </a:xfrm>
        </p:spPr>
        <p:txBody>
          <a:bodyPr/>
          <a:lstStyle/>
          <a:p>
            <a:r>
              <a:rPr lang="en-US"/>
              <a:t>What is Factor Analysis (FA)?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05000"/>
            <a:ext cx="7924800" cy="4648200"/>
          </a:xfrm>
        </p:spPr>
        <p:txBody>
          <a:bodyPr/>
          <a:lstStyle/>
          <a:p>
            <a:r>
              <a:rPr lang="en-US" dirty="0"/>
              <a:t>FA and PCA (principal components analysis) are methods of data reduction</a:t>
            </a:r>
          </a:p>
          <a:p>
            <a:pPr lvl="1"/>
            <a:r>
              <a:rPr lang="en-US" dirty="0"/>
              <a:t>Take many variables and explain them with a few “factors” or “components”</a:t>
            </a:r>
          </a:p>
          <a:p>
            <a:pPr lvl="1"/>
            <a:r>
              <a:rPr lang="en-US" dirty="0"/>
              <a:t>Correlated variables are grouped together and separated from other variables with low or no correlation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FA?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Patterns of correlations are identified and either used as descriptives (PCA) or as indicative of underlying theory (FA)</a:t>
            </a:r>
          </a:p>
          <a:p>
            <a:r>
              <a:rPr lang="en-US"/>
              <a:t>Process of providing an operational definition for latent construct (through regression equation)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FA?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772400" cy="4648200"/>
          </a:xfrm>
        </p:spPr>
        <p:txBody>
          <a:bodyPr/>
          <a:lstStyle/>
          <a:p>
            <a:r>
              <a:rPr lang="en-US" dirty="0"/>
              <a:t>FA and PCA are not much different than canonical correlation in terms of generating canonical </a:t>
            </a:r>
            <a:r>
              <a:rPr lang="en-US" dirty="0" err="1"/>
              <a:t>variates</a:t>
            </a:r>
            <a:r>
              <a:rPr lang="en-US" dirty="0"/>
              <a:t> from linear combinations of variables</a:t>
            </a:r>
          </a:p>
          <a:p>
            <a:pPr lvl="1"/>
            <a:r>
              <a:rPr lang="en-US" dirty="0"/>
              <a:t>Although there are now no “sides” of the equation</a:t>
            </a:r>
          </a:p>
          <a:p>
            <a:pPr lvl="1"/>
            <a:r>
              <a:rPr lang="en-US" dirty="0"/>
              <a:t>And your not necessarily correlating the “factors”, “components”, “</a:t>
            </a:r>
            <a:r>
              <a:rPr lang="en-US" dirty="0" err="1"/>
              <a:t>variates</a:t>
            </a:r>
            <a:r>
              <a:rPr lang="en-US" dirty="0"/>
              <a:t>”, etc.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Steps to FA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077200" cy="5181600"/>
          </a:xfrm>
        </p:spPr>
        <p:txBody>
          <a:bodyPr>
            <a:normAutofit lnSpcReduction="10000"/>
          </a:bodyPr>
          <a:lstStyle/>
          <a:p>
            <a:r>
              <a:rPr lang="en-US"/>
              <a:t>Step 1: Selecting and Measuring a set of variables in a given domain</a:t>
            </a:r>
          </a:p>
          <a:p>
            <a:r>
              <a:rPr lang="en-US"/>
              <a:t>Step 2: Data screening in order to prepare the correlation matrix</a:t>
            </a:r>
          </a:p>
          <a:p>
            <a:r>
              <a:rPr lang="en-US"/>
              <a:t>Step 3: Factor Extraction</a:t>
            </a:r>
          </a:p>
          <a:p>
            <a:r>
              <a:rPr lang="en-US"/>
              <a:t>Step 4: Factor Rotation to increase interpretability </a:t>
            </a:r>
          </a:p>
          <a:p>
            <a:r>
              <a:rPr lang="en-US"/>
              <a:t>Step 5: Interpretation</a:t>
            </a:r>
          </a:p>
          <a:p>
            <a:r>
              <a:rPr lang="en-US"/>
              <a:t>Further Steps: Validation and Reliability of the measures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“Good Factor”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good factor: </a:t>
            </a:r>
          </a:p>
          <a:p>
            <a:pPr lvl="1"/>
            <a:r>
              <a:rPr lang="en-US"/>
              <a:t>Makes sense</a:t>
            </a:r>
          </a:p>
          <a:p>
            <a:pPr lvl="1"/>
            <a:r>
              <a:rPr lang="en-US"/>
              <a:t>will be easy to interpret </a:t>
            </a:r>
          </a:p>
          <a:p>
            <a:pPr lvl="1"/>
            <a:r>
              <a:rPr lang="en-US"/>
              <a:t>simple structure</a:t>
            </a:r>
          </a:p>
          <a:p>
            <a:pPr lvl="1"/>
            <a:r>
              <a:rPr lang="en-US"/>
              <a:t>Lacks complex loadings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1072</Words>
  <Application>Microsoft Office PowerPoint</Application>
  <PresentationFormat>On-screen Show (4:3)</PresentationFormat>
  <Paragraphs>120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Office Theme</vt:lpstr>
      <vt:lpstr>VISIO</vt:lpstr>
      <vt:lpstr>Factor Analysis</vt:lpstr>
      <vt:lpstr>Definition</vt:lpstr>
      <vt:lpstr> Essential Features  </vt:lpstr>
      <vt:lpstr>Application of FA</vt:lpstr>
      <vt:lpstr>What is Factor Analysis (FA)?</vt:lpstr>
      <vt:lpstr>What is FA?</vt:lpstr>
      <vt:lpstr>What is FA?</vt:lpstr>
      <vt:lpstr>General Steps to FA</vt:lpstr>
      <vt:lpstr>“Good Factor”</vt:lpstr>
      <vt:lpstr>Problems w/ FA</vt:lpstr>
      <vt:lpstr>Problems w/ FA</vt:lpstr>
      <vt:lpstr>Problems w/ FA</vt:lpstr>
      <vt:lpstr>Types of FA</vt:lpstr>
      <vt:lpstr>Types of FA</vt:lpstr>
      <vt:lpstr>Terminology</vt:lpstr>
      <vt:lpstr>PowerPoint Presentation</vt:lpstr>
      <vt:lpstr>Terminology</vt:lpstr>
      <vt:lpstr>Terminology</vt:lpstr>
      <vt:lpstr>FA vs. PCA conceptually</vt:lpstr>
      <vt:lpstr>Conceptual FA and PCA</vt:lpstr>
      <vt:lpstr>FA vs. PCA conceptually</vt:lpstr>
      <vt:lpstr>Questions</vt:lpstr>
      <vt:lpstr>Questions</vt:lpstr>
      <vt:lpstr>Questions</vt:lpstr>
      <vt:lpstr>Considerations  (from Comrey and Lee, 1992)</vt:lpstr>
      <vt:lpstr>Considerations  (from Comrey and Lee, 1992)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 Analysis</dc:title>
  <dc:creator>Andrew Ainsworth</dc:creator>
  <cp:lastModifiedBy>hp</cp:lastModifiedBy>
  <cp:revision>15</cp:revision>
  <dcterms:created xsi:type="dcterms:W3CDTF">2004-04-29T08:46:23Z</dcterms:created>
  <dcterms:modified xsi:type="dcterms:W3CDTF">2020-10-17T15:28:07Z</dcterms:modified>
</cp:coreProperties>
</file>