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sldIdLst>
    <p:sldId id="271" r:id="rId2"/>
    <p:sldId id="304" r:id="rId3"/>
    <p:sldId id="303" r:id="rId4"/>
    <p:sldId id="257" r:id="rId5"/>
    <p:sldId id="258" r:id="rId6"/>
    <p:sldId id="259" r:id="rId7"/>
    <p:sldId id="260" r:id="rId8"/>
    <p:sldId id="261" r:id="rId9"/>
    <p:sldId id="262" r:id="rId10"/>
    <p:sldId id="263" r:id="rId11"/>
    <p:sldId id="264" r:id="rId12"/>
    <p:sldId id="265"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9" r:id="rId29"/>
    <p:sldId id="290" r:id="rId30"/>
    <p:sldId id="288" r:id="rId31"/>
    <p:sldId id="268" r:id="rId32"/>
    <p:sldId id="269"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270" r:id="rId4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1676400"/>
            <a:ext cx="8072119" cy="1371600"/>
          </a:xfrm>
        </p:spPr>
        <p:txBody>
          <a:bodyPr>
            <a:normAutofit/>
          </a:bodyPr>
          <a:lstStyle/>
          <a:p>
            <a:r>
              <a:rPr lang="en-US" sz="5400" dirty="0"/>
              <a:t>REPORT WRITING</a:t>
            </a:r>
          </a:p>
        </p:txBody>
      </p:sp>
      <p:sp>
        <p:nvSpPr>
          <p:cNvPr id="3" name="Text Placeholder 2"/>
          <p:cNvSpPr>
            <a:spLocks noGrp="1"/>
          </p:cNvSpPr>
          <p:nvPr>
            <p:ph idx="1"/>
          </p:nvPr>
        </p:nvSpPr>
        <p:spPr>
          <a:xfrm>
            <a:off x="535940" y="4038600"/>
            <a:ext cx="8072119" cy="1478494"/>
          </a:xfrm>
        </p:spPr>
        <p:txBody>
          <a:bodyPr>
            <a:normAutofit/>
          </a:bodyPr>
          <a:lstStyle/>
          <a:p>
            <a:pPr algn="ct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6322060" cy="567463"/>
          </a:xfrm>
          <a:prstGeom prst="rect">
            <a:avLst/>
          </a:prstGeom>
        </p:spPr>
        <p:txBody>
          <a:bodyPr vert="horz" wrap="square" lIns="0" tIns="13335" rIns="0" bIns="0" rtlCol="0">
            <a:spAutoFit/>
          </a:bodyPr>
          <a:lstStyle/>
          <a:p>
            <a:pPr marL="12700">
              <a:lnSpc>
                <a:spcPct val="100000"/>
              </a:lnSpc>
              <a:spcBef>
                <a:spcPts val="105"/>
              </a:spcBef>
            </a:pPr>
            <a:r>
              <a:rPr sz="3600" b="1" i="0" spc="-5" dirty="0">
                <a:latin typeface="Verdana"/>
                <a:cs typeface="Verdana"/>
              </a:rPr>
              <a:t>Routine </a:t>
            </a:r>
            <a:r>
              <a:rPr sz="3600" b="1" i="0" dirty="0">
                <a:latin typeface="Verdana"/>
                <a:cs typeface="Verdana"/>
              </a:rPr>
              <a:t>and</a:t>
            </a:r>
            <a:r>
              <a:rPr sz="3600" b="1" i="0" spc="-75" dirty="0">
                <a:latin typeface="Verdana"/>
                <a:cs typeface="Verdana"/>
              </a:rPr>
              <a:t> </a:t>
            </a:r>
            <a:r>
              <a:rPr sz="3600" b="1" i="0" spc="-5" dirty="0">
                <a:latin typeface="Verdana"/>
                <a:cs typeface="Verdana"/>
              </a:rPr>
              <a:t>Special</a:t>
            </a:r>
          </a:p>
        </p:txBody>
      </p:sp>
      <p:sp>
        <p:nvSpPr>
          <p:cNvPr id="3" name="object 3"/>
          <p:cNvSpPr txBox="1"/>
          <p:nvPr/>
        </p:nvSpPr>
        <p:spPr>
          <a:xfrm>
            <a:off x="304800" y="1479550"/>
            <a:ext cx="8229600" cy="3583032"/>
          </a:xfrm>
          <a:prstGeom prst="rect">
            <a:avLst/>
          </a:prstGeom>
        </p:spPr>
        <p:txBody>
          <a:bodyPr vert="horz" wrap="square" lIns="0" tIns="12700" rIns="0" bIns="0" rtlCol="0">
            <a:spAutoFit/>
          </a:bodyPr>
          <a:lstStyle/>
          <a:p>
            <a:pPr marL="355600" marR="187960" indent="-342900" algn="just">
              <a:lnSpc>
                <a:spcPct val="100000"/>
              </a:lnSpc>
              <a:spcBef>
                <a:spcPts val="100"/>
              </a:spcBef>
              <a:buClr>
                <a:srgbClr val="6D815B"/>
              </a:buClr>
              <a:buFont typeface="Wingdings"/>
              <a:buChar char=""/>
              <a:tabLst>
                <a:tab pos="355600" algn="l"/>
              </a:tabLst>
            </a:pPr>
            <a:r>
              <a:rPr sz="2400" b="1" spc="-5" dirty="0">
                <a:uFill>
                  <a:solidFill>
                    <a:srgbClr val="001F5F"/>
                  </a:solidFill>
                </a:uFill>
                <a:latin typeface="Verdana"/>
                <a:cs typeface="Verdana"/>
              </a:rPr>
              <a:t>Periodic </a:t>
            </a:r>
            <a:r>
              <a:rPr sz="2400" b="1" dirty="0">
                <a:uFill>
                  <a:solidFill>
                    <a:srgbClr val="001F5F"/>
                  </a:solidFill>
                </a:uFill>
                <a:latin typeface="Verdana"/>
                <a:cs typeface="Verdana"/>
              </a:rPr>
              <a:t>or </a:t>
            </a:r>
            <a:r>
              <a:rPr sz="2400" b="1" spc="-10" dirty="0">
                <a:uFill>
                  <a:solidFill>
                    <a:srgbClr val="001F5F"/>
                  </a:solidFill>
                </a:uFill>
                <a:latin typeface="Verdana"/>
                <a:cs typeface="Verdana"/>
              </a:rPr>
              <a:t>Routine </a:t>
            </a:r>
            <a:r>
              <a:rPr sz="2400" b="1" spc="-5" dirty="0">
                <a:uFill>
                  <a:solidFill>
                    <a:srgbClr val="001F5F"/>
                  </a:solidFill>
                </a:uFill>
                <a:latin typeface="Verdana"/>
                <a:cs typeface="Verdana"/>
              </a:rPr>
              <a:t>Reports</a:t>
            </a:r>
            <a:r>
              <a:rPr sz="2400" b="1" spc="-5">
                <a:uFill>
                  <a:solidFill>
                    <a:srgbClr val="001F5F"/>
                  </a:solidFill>
                </a:uFill>
                <a:latin typeface="Verdana"/>
                <a:cs typeface="Verdana"/>
              </a:rPr>
              <a:t>:</a:t>
            </a:r>
            <a:r>
              <a:rPr sz="2400" b="1" spc="-5">
                <a:latin typeface="Verdana"/>
                <a:cs typeface="Verdana"/>
              </a:rPr>
              <a:t> </a:t>
            </a:r>
            <a:r>
              <a:rPr lang="en-US" sz="2400" spc="-5" dirty="0">
                <a:latin typeface="Verdana"/>
                <a:cs typeface="Verdana"/>
              </a:rPr>
              <a:t>They </a:t>
            </a:r>
            <a:r>
              <a:rPr sz="2400">
                <a:latin typeface="Verdana"/>
                <a:cs typeface="Verdana"/>
              </a:rPr>
              <a:t>are </a:t>
            </a:r>
            <a:r>
              <a:rPr sz="2400" spc="-5" dirty="0">
                <a:latin typeface="Verdana"/>
                <a:cs typeface="Verdana"/>
              </a:rPr>
              <a:t>prepared </a:t>
            </a:r>
            <a:r>
              <a:rPr sz="2400" dirty="0">
                <a:latin typeface="Verdana"/>
                <a:cs typeface="Verdana"/>
              </a:rPr>
              <a:t>and  </a:t>
            </a:r>
            <a:r>
              <a:rPr sz="2400" spc="-5" dirty="0">
                <a:latin typeface="Verdana"/>
                <a:cs typeface="Verdana"/>
              </a:rPr>
              <a:t>presented </a:t>
            </a:r>
            <a:r>
              <a:rPr sz="2400" dirty="0">
                <a:latin typeface="Verdana"/>
                <a:cs typeface="Verdana"/>
              </a:rPr>
              <a:t>at </a:t>
            </a:r>
            <a:r>
              <a:rPr sz="2400" spc="-5" dirty="0">
                <a:latin typeface="Verdana"/>
                <a:cs typeface="Verdana"/>
              </a:rPr>
              <a:t>regular, prescribed intervals. They  may be submitted annually</a:t>
            </a:r>
            <a:r>
              <a:rPr sz="2400" spc="-5">
                <a:latin typeface="Verdana"/>
                <a:cs typeface="Verdana"/>
              </a:rPr>
              <a:t>,</a:t>
            </a:r>
            <a:r>
              <a:rPr sz="2400" spc="10">
                <a:latin typeface="Verdana"/>
                <a:cs typeface="Verdana"/>
              </a:rPr>
              <a:t> </a:t>
            </a:r>
            <a:r>
              <a:rPr sz="2400">
                <a:latin typeface="Verdana"/>
                <a:cs typeface="Verdana"/>
              </a:rPr>
              <a:t>semi-</a:t>
            </a:r>
            <a:r>
              <a:rPr sz="2400" spc="-5">
                <a:latin typeface="Verdana"/>
                <a:cs typeface="Verdana"/>
              </a:rPr>
              <a:t>annually</a:t>
            </a:r>
            <a:r>
              <a:rPr sz="2400" spc="-5" dirty="0">
                <a:latin typeface="Verdana"/>
                <a:cs typeface="Verdana"/>
              </a:rPr>
              <a:t>, quarterly, monthly, </a:t>
            </a:r>
            <a:r>
              <a:rPr sz="2400" spc="-10" dirty="0">
                <a:latin typeface="Verdana"/>
                <a:cs typeface="Verdana"/>
              </a:rPr>
              <a:t>fortnightly, </a:t>
            </a:r>
            <a:r>
              <a:rPr sz="2400" spc="-5" dirty="0">
                <a:latin typeface="Verdana"/>
                <a:cs typeface="Verdana"/>
              </a:rPr>
              <a:t>weekly  </a:t>
            </a:r>
            <a:r>
              <a:rPr sz="2400" dirty="0">
                <a:latin typeface="Verdana"/>
                <a:cs typeface="Verdana"/>
              </a:rPr>
              <a:t>or </a:t>
            </a:r>
            <a:r>
              <a:rPr sz="2400" spc="-5" dirty="0">
                <a:latin typeface="Verdana"/>
                <a:cs typeface="Verdana"/>
              </a:rPr>
              <a:t>even</a:t>
            </a:r>
            <a:r>
              <a:rPr sz="2400" spc="5" dirty="0">
                <a:latin typeface="Verdana"/>
                <a:cs typeface="Verdana"/>
              </a:rPr>
              <a:t> </a:t>
            </a:r>
            <a:r>
              <a:rPr sz="2400" spc="-5" dirty="0">
                <a:latin typeface="Verdana"/>
                <a:cs typeface="Verdana"/>
              </a:rPr>
              <a:t>daily.</a:t>
            </a:r>
            <a:endParaRPr sz="2400">
              <a:latin typeface="Verdana"/>
              <a:cs typeface="Verdana"/>
            </a:endParaRPr>
          </a:p>
          <a:p>
            <a:pPr algn="just">
              <a:lnSpc>
                <a:spcPct val="100000"/>
              </a:lnSpc>
              <a:spcBef>
                <a:spcPts val="10"/>
              </a:spcBef>
            </a:pPr>
            <a:endParaRPr sz="4000">
              <a:latin typeface="Times New Roman"/>
              <a:cs typeface="Times New Roman"/>
            </a:endParaRPr>
          </a:p>
          <a:p>
            <a:pPr marL="355600" marR="5080" indent="-342900" algn="just">
              <a:lnSpc>
                <a:spcPct val="100000"/>
              </a:lnSpc>
              <a:buClr>
                <a:srgbClr val="6D815B"/>
              </a:buClr>
              <a:buFont typeface="Wingdings"/>
              <a:buChar char=""/>
              <a:tabLst>
                <a:tab pos="355600" algn="l"/>
              </a:tabLst>
            </a:pPr>
            <a:r>
              <a:rPr sz="2400" b="1" spc="-5" dirty="0">
                <a:uFill>
                  <a:solidFill>
                    <a:srgbClr val="001F5F"/>
                  </a:solidFill>
                </a:uFill>
                <a:latin typeface="Verdana"/>
                <a:cs typeface="Verdana"/>
              </a:rPr>
              <a:t>Special Reports:</a:t>
            </a:r>
            <a:r>
              <a:rPr sz="2400" b="1" spc="-5" dirty="0">
                <a:latin typeface="Verdana"/>
                <a:cs typeface="Verdana"/>
              </a:rPr>
              <a:t> </a:t>
            </a:r>
            <a:r>
              <a:rPr sz="2400" spc="-5" dirty="0">
                <a:latin typeface="Verdana"/>
                <a:cs typeface="Verdana"/>
              </a:rPr>
              <a:t>They </a:t>
            </a:r>
            <a:r>
              <a:rPr sz="2400" dirty="0">
                <a:latin typeface="Verdana"/>
                <a:cs typeface="Verdana"/>
              </a:rPr>
              <a:t>are </a:t>
            </a:r>
            <a:r>
              <a:rPr sz="2400" spc="-5" dirty="0">
                <a:latin typeface="Verdana"/>
                <a:cs typeface="Verdana"/>
              </a:rPr>
              <a:t>related </a:t>
            </a:r>
            <a:r>
              <a:rPr sz="2400" dirty="0">
                <a:latin typeface="Verdana"/>
                <a:cs typeface="Verdana"/>
              </a:rPr>
              <a:t>to a </a:t>
            </a:r>
            <a:r>
              <a:rPr sz="2400" spc="-10" dirty="0">
                <a:latin typeface="Verdana"/>
                <a:cs typeface="Verdana"/>
              </a:rPr>
              <a:t>single  </a:t>
            </a:r>
            <a:r>
              <a:rPr sz="2400" spc="-5" dirty="0">
                <a:latin typeface="Verdana"/>
                <a:cs typeface="Verdana"/>
              </a:rPr>
              <a:t>occasion </a:t>
            </a:r>
            <a:r>
              <a:rPr sz="2400">
                <a:latin typeface="Verdana"/>
                <a:cs typeface="Verdana"/>
              </a:rPr>
              <a:t>or </a:t>
            </a:r>
            <a:r>
              <a:rPr sz="2400" spc="-5">
                <a:latin typeface="Verdana"/>
                <a:cs typeface="Verdana"/>
              </a:rPr>
              <a:t>situation</a:t>
            </a:r>
            <a:r>
              <a:rPr lang="en-US" sz="2400" spc="-5" dirty="0">
                <a:latin typeface="Verdana"/>
                <a:cs typeface="Verdana"/>
              </a:rPr>
              <a:t> or event</a:t>
            </a:r>
            <a:r>
              <a:rPr sz="2400" spc="-5">
                <a:latin typeface="Verdana"/>
                <a:cs typeface="Verdana"/>
              </a:rPr>
              <a:t>. </a:t>
            </a:r>
            <a:r>
              <a:rPr sz="2400" spc="-5" dirty="0">
                <a:latin typeface="Verdana"/>
                <a:cs typeface="Verdana"/>
              </a:rPr>
              <a:t>Such </a:t>
            </a:r>
            <a:r>
              <a:rPr sz="2400" dirty="0">
                <a:latin typeface="Verdana"/>
                <a:cs typeface="Verdana"/>
              </a:rPr>
              <a:t>as </a:t>
            </a:r>
            <a:r>
              <a:rPr sz="2400" spc="-5" dirty="0">
                <a:latin typeface="Verdana"/>
                <a:cs typeface="Verdana"/>
              </a:rPr>
              <a:t>technical report </a:t>
            </a:r>
            <a:r>
              <a:rPr sz="2400" dirty="0">
                <a:latin typeface="Verdana"/>
                <a:cs typeface="Verdana"/>
              </a:rPr>
              <a:t>of  a </a:t>
            </a:r>
            <a:r>
              <a:rPr sz="2400" spc="-5">
                <a:latin typeface="Verdana"/>
                <a:cs typeface="Verdana"/>
              </a:rPr>
              <a:t>particular</a:t>
            </a:r>
            <a:r>
              <a:rPr sz="2400" spc="-15">
                <a:latin typeface="Verdana"/>
                <a:cs typeface="Verdana"/>
              </a:rPr>
              <a:t> </a:t>
            </a:r>
            <a:r>
              <a:rPr sz="2400" spc="-10">
                <a:latin typeface="Verdana"/>
                <a:cs typeface="Verdana"/>
              </a:rPr>
              <a:t>product</a:t>
            </a:r>
            <a:r>
              <a:rPr lang="en-US" sz="2400" spc="-10" dirty="0">
                <a:latin typeface="Verdana"/>
                <a:cs typeface="Verdana"/>
              </a:rPr>
              <a:t> or policy etc.</a:t>
            </a:r>
            <a:endParaRPr sz="2400">
              <a:latin typeface="Verdana"/>
              <a:cs typeface="Verdana"/>
            </a:endParaRPr>
          </a:p>
        </p:txBody>
      </p:sp>
      <p:sp>
        <p:nvSpPr>
          <p:cNvPr id="4" name="object 4"/>
          <p:cNvSpPr txBox="1"/>
          <p:nvPr/>
        </p:nvSpPr>
        <p:spPr>
          <a:xfrm>
            <a:off x="7864602" y="185419"/>
            <a:ext cx="97218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FFFFFF"/>
                </a:solidFill>
                <a:latin typeface="Verdana"/>
                <a:cs typeface="Verdana"/>
              </a:rPr>
              <a:t>Company</a:t>
            </a:r>
            <a:r>
              <a:rPr sz="1000" spc="-60" dirty="0">
                <a:solidFill>
                  <a:srgbClr val="FFFFFF"/>
                </a:solidFill>
                <a:latin typeface="Verdana"/>
                <a:cs typeface="Verdana"/>
              </a:rPr>
              <a:t> </a:t>
            </a:r>
            <a:r>
              <a:rPr sz="1000" spc="-5" dirty="0">
                <a:solidFill>
                  <a:srgbClr val="FFFFFF"/>
                </a:solidFill>
                <a:latin typeface="Verdana"/>
                <a:cs typeface="Verdana"/>
              </a:rPr>
              <a:t>Logo</a:t>
            </a:r>
            <a:endParaRPr sz="1000">
              <a:latin typeface="Verdana"/>
              <a:cs typeface="Verdan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7340" y="555751"/>
            <a:ext cx="7117715" cy="505908"/>
          </a:xfrm>
          <a:prstGeom prst="rect">
            <a:avLst/>
          </a:prstGeom>
        </p:spPr>
        <p:txBody>
          <a:bodyPr vert="horz" wrap="square" lIns="0" tIns="13335" rIns="0" bIns="0" rtlCol="0">
            <a:spAutoFit/>
          </a:bodyPr>
          <a:lstStyle/>
          <a:p>
            <a:pPr marL="12700">
              <a:lnSpc>
                <a:spcPct val="100000"/>
              </a:lnSpc>
              <a:spcBef>
                <a:spcPts val="105"/>
              </a:spcBef>
            </a:pPr>
            <a:r>
              <a:rPr sz="3200" b="1" i="0" dirty="0">
                <a:latin typeface="Verdana"/>
                <a:cs typeface="Verdana"/>
              </a:rPr>
              <a:t>Informative and</a:t>
            </a:r>
            <a:r>
              <a:rPr sz="3200" b="1" i="0" spc="-70" dirty="0">
                <a:latin typeface="Verdana"/>
                <a:cs typeface="Verdana"/>
              </a:rPr>
              <a:t> </a:t>
            </a:r>
            <a:r>
              <a:rPr sz="3200" b="1" i="0" dirty="0">
                <a:latin typeface="Verdana"/>
                <a:cs typeface="Verdana"/>
              </a:rPr>
              <a:t>Interpretative</a:t>
            </a:r>
          </a:p>
        </p:txBody>
      </p:sp>
      <p:sp>
        <p:nvSpPr>
          <p:cNvPr id="3" name="object 3"/>
          <p:cNvSpPr txBox="1"/>
          <p:nvPr/>
        </p:nvSpPr>
        <p:spPr>
          <a:xfrm>
            <a:off x="533400" y="1406398"/>
            <a:ext cx="8458200" cy="4687822"/>
          </a:xfrm>
          <a:prstGeom prst="rect">
            <a:avLst/>
          </a:prstGeom>
        </p:spPr>
        <p:txBody>
          <a:bodyPr vert="horz" wrap="square" lIns="0" tIns="85725" rIns="0" bIns="0" rtlCol="0">
            <a:spAutoFit/>
          </a:bodyPr>
          <a:lstStyle/>
          <a:p>
            <a:pPr marL="355600" marR="75565" indent="-342900" algn="just">
              <a:lnSpc>
                <a:spcPct val="100000"/>
              </a:lnSpc>
              <a:spcBef>
                <a:spcPts val="575"/>
              </a:spcBef>
              <a:buClr>
                <a:srgbClr val="6D815B"/>
              </a:buClr>
              <a:buFont typeface="Wingdings"/>
              <a:buChar char=""/>
              <a:tabLst>
                <a:tab pos="355600" algn="l"/>
              </a:tabLst>
            </a:pPr>
            <a:r>
              <a:rPr sz="2400" b="1" spc="-5">
                <a:uFill>
                  <a:solidFill>
                    <a:srgbClr val="001F5F"/>
                  </a:solidFill>
                </a:uFill>
                <a:latin typeface="Verdana"/>
                <a:cs typeface="Verdana"/>
              </a:rPr>
              <a:t>Informative </a:t>
            </a:r>
            <a:r>
              <a:rPr sz="2400" b="1" spc="-5" dirty="0">
                <a:uFill>
                  <a:solidFill>
                    <a:srgbClr val="001F5F"/>
                  </a:solidFill>
                </a:uFill>
                <a:latin typeface="Verdana"/>
                <a:cs typeface="Verdana"/>
              </a:rPr>
              <a:t>Reports</a:t>
            </a:r>
            <a:r>
              <a:rPr sz="2400" b="1" spc="-5">
                <a:uFill>
                  <a:solidFill>
                    <a:srgbClr val="001F5F"/>
                  </a:solidFill>
                </a:uFill>
                <a:latin typeface="Verdana"/>
                <a:cs typeface="Verdana"/>
              </a:rPr>
              <a:t>:</a:t>
            </a:r>
            <a:r>
              <a:rPr sz="2400" b="1" spc="-5">
                <a:latin typeface="Verdana"/>
                <a:cs typeface="Verdana"/>
              </a:rPr>
              <a:t> </a:t>
            </a:r>
            <a:endParaRPr lang="en-US" sz="2400" b="1" spc="-5" dirty="0">
              <a:latin typeface="Verdana"/>
              <a:cs typeface="Verdana"/>
            </a:endParaRPr>
          </a:p>
          <a:p>
            <a:pPr marL="355600" marR="75565" indent="-342900" algn="just">
              <a:lnSpc>
                <a:spcPct val="100000"/>
              </a:lnSpc>
              <a:spcBef>
                <a:spcPts val="575"/>
              </a:spcBef>
              <a:buClr>
                <a:srgbClr val="6D815B"/>
              </a:buClr>
              <a:tabLst>
                <a:tab pos="355600" algn="l"/>
              </a:tabLst>
            </a:pPr>
            <a:r>
              <a:rPr lang="en-US" sz="2400" spc="-5" dirty="0">
                <a:latin typeface="Verdana"/>
                <a:cs typeface="Verdana"/>
              </a:rPr>
              <a:t>	</a:t>
            </a:r>
            <a:r>
              <a:rPr sz="2400" spc="-5">
                <a:latin typeface="Verdana"/>
                <a:cs typeface="Verdana"/>
              </a:rPr>
              <a:t>These </a:t>
            </a:r>
            <a:r>
              <a:rPr sz="2400" spc="-5" dirty="0">
                <a:latin typeface="Verdana"/>
                <a:cs typeface="Verdana"/>
              </a:rPr>
              <a:t>reports present facts  about certain given activity </a:t>
            </a:r>
            <a:r>
              <a:rPr sz="2400" dirty="0">
                <a:latin typeface="Verdana"/>
                <a:cs typeface="Verdana"/>
              </a:rPr>
              <a:t>in </a:t>
            </a:r>
            <a:r>
              <a:rPr sz="2400" spc="-5" dirty="0">
                <a:latin typeface="Verdana"/>
                <a:cs typeface="Verdana"/>
              </a:rPr>
              <a:t>detail without </a:t>
            </a:r>
            <a:r>
              <a:rPr sz="2400" dirty="0">
                <a:latin typeface="Verdana"/>
                <a:cs typeface="Verdana"/>
              </a:rPr>
              <a:t>any  </a:t>
            </a:r>
            <a:r>
              <a:rPr sz="2400" spc="-5" dirty="0">
                <a:latin typeface="Verdana"/>
                <a:cs typeface="Verdana"/>
              </a:rPr>
              <a:t>note </a:t>
            </a:r>
            <a:r>
              <a:rPr sz="2400" dirty="0">
                <a:latin typeface="Verdana"/>
                <a:cs typeface="Verdana"/>
              </a:rPr>
              <a:t>or </a:t>
            </a:r>
            <a:r>
              <a:rPr sz="2400" spc="-5" dirty="0">
                <a:latin typeface="Verdana"/>
                <a:cs typeface="Verdana"/>
              </a:rPr>
              <a:t>suggestions</a:t>
            </a:r>
            <a:r>
              <a:rPr sz="2400" spc="-5">
                <a:latin typeface="Verdana"/>
                <a:cs typeface="Verdana"/>
              </a:rPr>
              <a:t>. </a:t>
            </a:r>
            <a:endParaRPr lang="en-US" sz="2400" spc="-5" dirty="0">
              <a:latin typeface="Verdana"/>
              <a:cs typeface="Verdana"/>
            </a:endParaRPr>
          </a:p>
          <a:p>
            <a:pPr marL="355600" marR="75565" indent="-342900" algn="just">
              <a:lnSpc>
                <a:spcPct val="100000"/>
              </a:lnSpc>
              <a:spcBef>
                <a:spcPts val="575"/>
              </a:spcBef>
              <a:buClr>
                <a:srgbClr val="6D815B"/>
              </a:buClr>
              <a:tabLst>
                <a:tab pos="355600" algn="l"/>
              </a:tabLst>
            </a:pPr>
            <a:r>
              <a:rPr sz="2000" spc="-5">
                <a:latin typeface="Verdana"/>
                <a:cs typeface="Verdana"/>
              </a:rPr>
              <a:t>Ex</a:t>
            </a:r>
            <a:r>
              <a:rPr sz="2000" spc="-5" dirty="0">
                <a:latin typeface="Verdana"/>
                <a:cs typeface="Verdana"/>
              </a:rPr>
              <a:t>: </a:t>
            </a:r>
            <a:r>
              <a:rPr sz="2000" dirty="0">
                <a:latin typeface="Verdana"/>
                <a:cs typeface="Verdana"/>
              </a:rPr>
              <a:t>A </a:t>
            </a:r>
            <a:r>
              <a:rPr sz="2000" spc="-5" dirty="0">
                <a:latin typeface="Verdana"/>
                <a:cs typeface="Verdana"/>
              </a:rPr>
              <a:t>vice-chancellor </a:t>
            </a:r>
            <a:r>
              <a:rPr sz="2000" dirty="0">
                <a:latin typeface="Verdana"/>
                <a:cs typeface="Verdana"/>
              </a:rPr>
              <a:t>asking about  the </a:t>
            </a:r>
            <a:r>
              <a:rPr sz="2000" spc="-5" dirty="0">
                <a:latin typeface="Verdana"/>
                <a:cs typeface="Verdana"/>
              </a:rPr>
              <a:t>number </a:t>
            </a:r>
            <a:r>
              <a:rPr sz="2000" dirty="0">
                <a:latin typeface="Verdana"/>
                <a:cs typeface="Verdana"/>
              </a:rPr>
              <a:t>of candidates appearing at a </a:t>
            </a:r>
            <a:r>
              <a:rPr sz="2000" spc="-5" dirty="0">
                <a:latin typeface="Verdana"/>
                <a:cs typeface="Verdana"/>
              </a:rPr>
              <a:t>particular  </a:t>
            </a:r>
            <a:r>
              <a:rPr sz="2000">
                <a:latin typeface="Verdana"/>
                <a:cs typeface="Verdana"/>
              </a:rPr>
              <a:t>examination.</a:t>
            </a:r>
            <a:endParaRPr lang="en-US" sz="2000" dirty="0">
              <a:latin typeface="Verdana"/>
              <a:cs typeface="Verdana"/>
            </a:endParaRPr>
          </a:p>
          <a:p>
            <a:pPr marL="355600" marR="75565" indent="-342900" algn="just">
              <a:lnSpc>
                <a:spcPct val="100000"/>
              </a:lnSpc>
              <a:spcBef>
                <a:spcPts val="575"/>
              </a:spcBef>
              <a:buClr>
                <a:srgbClr val="6D815B"/>
              </a:buClr>
              <a:tabLst>
                <a:tab pos="355600" algn="l"/>
              </a:tabLst>
            </a:pPr>
            <a:endParaRPr sz="2000">
              <a:latin typeface="Verdana"/>
              <a:cs typeface="Verdana"/>
            </a:endParaRPr>
          </a:p>
          <a:p>
            <a:pPr marL="355600" marR="5080" indent="-342900" algn="just">
              <a:lnSpc>
                <a:spcPct val="100000"/>
              </a:lnSpc>
              <a:spcBef>
                <a:spcPts val="5"/>
              </a:spcBef>
              <a:buClr>
                <a:srgbClr val="6D815B"/>
              </a:buClr>
              <a:buFont typeface="Wingdings"/>
              <a:buChar char=""/>
              <a:tabLst>
                <a:tab pos="355600" algn="l"/>
              </a:tabLst>
            </a:pPr>
            <a:r>
              <a:rPr sz="2400" b="1" spc="-5">
                <a:uFill>
                  <a:solidFill>
                    <a:srgbClr val="001F5F"/>
                  </a:solidFill>
                </a:uFill>
                <a:latin typeface="Verdana"/>
                <a:cs typeface="Verdana"/>
              </a:rPr>
              <a:t>Interpretative </a:t>
            </a:r>
            <a:r>
              <a:rPr sz="2400" b="1" spc="-5" dirty="0">
                <a:uFill>
                  <a:solidFill>
                    <a:srgbClr val="001F5F"/>
                  </a:solidFill>
                </a:uFill>
                <a:latin typeface="Verdana"/>
                <a:cs typeface="Verdana"/>
              </a:rPr>
              <a:t>Reports</a:t>
            </a:r>
            <a:r>
              <a:rPr sz="2400" b="1" spc="-5">
                <a:uFill>
                  <a:solidFill>
                    <a:srgbClr val="001F5F"/>
                  </a:solidFill>
                </a:uFill>
                <a:latin typeface="Verdana"/>
                <a:cs typeface="Verdana"/>
              </a:rPr>
              <a:t>:</a:t>
            </a:r>
            <a:r>
              <a:rPr sz="2400" b="1" spc="-5">
                <a:latin typeface="Verdana"/>
                <a:cs typeface="Verdana"/>
              </a:rPr>
              <a:t> </a:t>
            </a:r>
            <a:endParaRPr lang="en-US" sz="2400" b="1" spc="-5" dirty="0">
              <a:latin typeface="Verdana"/>
              <a:cs typeface="Verdana"/>
            </a:endParaRPr>
          </a:p>
          <a:p>
            <a:pPr marL="355600" marR="5080" indent="-342900" algn="just">
              <a:lnSpc>
                <a:spcPct val="100000"/>
              </a:lnSpc>
              <a:spcBef>
                <a:spcPts val="5"/>
              </a:spcBef>
              <a:buClr>
                <a:srgbClr val="6D815B"/>
              </a:buClr>
              <a:tabLst>
                <a:tab pos="355600" algn="l"/>
              </a:tabLst>
            </a:pPr>
            <a:r>
              <a:rPr lang="en-US" sz="2400" spc="-5" dirty="0">
                <a:latin typeface="Verdana"/>
                <a:cs typeface="Verdana"/>
              </a:rPr>
              <a:t>	</a:t>
            </a:r>
            <a:r>
              <a:rPr sz="2400">
                <a:latin typeface="Verdana"/>
                <a:cs typeface="Verdana"/>
              </a:rPr>
              <a:t>It </a:t>
            </a:r>
            <a:r>
              <a:rPr sz="2400" spc="-5" dirty="0">
                <a:latin typeface="Verdana"/>
                <a:cs typeface="Verdana"/>
              </a:rPr>
              <a:t>analyzes </a:t>
            </a:r>
            <a:r>
              <a:rPr sz="2400" dirty="0">
                <a:latin typeface="Verdana"/>
                <a:cs typeface="Verdana"/>
              </a:rPr>
              <a:t>the </a:t>
            </a:r>
            <a:r>
              <a:rPr sz="2400" spc="-5" dirty="0">
                <a:latin typeface="Verdana"/>
                <a:cs typeface="Verdana"/>
              </a:rPr>
              <a:t>facts,  draws </a:t>
            </a:r>
            <a:r>
              <a:rPr sz="2400" spc="-10" dirty="0">
                <a:latin typeface="Verdana"/>
                <a:cs typeface="Verdana"/>
              </a:rPr>
              <a:t>conclusions </a:t>
            </a:r>
            <a:r>
              <a:rPr sz="2400" dirty="0">
                <a:latin typeface="Verdana"/>
                <a:cs typeface="Verdana"/>
              </a:rPr>
              <a:t>and </a:t>
            </a:r>
            <a:r>
              <a:rPr sz="2400" spc="-5" dirty="0">
                <a:latin typeface="Verdana"/>
                <a:cs typeface="Verdana"/>
              </a:rPr>
              <a:t>makes recommendations</a:t>
            </a:r>
            <a:r>
              <a:rPr sz="2400" spc="-5">
                <a:latin typeface="Verdana"/>
                <a:cs typeface="Verdana"/>
              </a:rPr>
              <a:t>.  </a:t>
            </a:r>
            <a:endParaRPr lang="en-US" sz="2400" spc="-5" dirty="0">
              <a:latin typeface="Verdana"/>
              <a:cs typeface="Verdana"/>
            </a:endParaRPr>
          </a:p>
          <a:p>
            <a:pPr marL="355600" marR="5080" indent="-342900" algn="just">
              <a:lnSpc>
                <a:spcPct val="100000"/>
              </a:lnSpc>
              <a:spcBef>
                <a:spcPts val="5"/>
              </a:spcBef>
              <a:buClr>
                <a:srgbClr val="6D815B"/>
              </a:buClr>
              <a:tabLst>
                <a:tab pos="355600" algn="l"/>
              </a:tabLst>
            </a:pPr>
            <a:r>
              <a:rPr sz="2000" spc="-5">
                <a:latin typeface="Verdana"/>
                <a:cs typeface="Verdana"/>
              </a:rPr>
              <a:t>Ex</a:t>
            </a:r>
            <a:r>
              <a:rPr sz="2000" spc="-5" dirty="0">
                <a:latin typeface="Verdana"/>
                <a:cs typeface="Verdana"/>
              </a:rPr>
              <a:t>: </a:t>
            </a:r>
            <a:r>
              <a:rPr sz="2000" dirty="0">
                <a:latin typeface="Verdana"/>
                <a:cs typeface="Verdana"/>
              </a:rPr>
              <a:t>A company </a:t>
            </a:r>
            <a:r>
              <a:rPr sz="2000" spc="-5" dirty="0">
                <a:latin typeface="Verdana"/>
                <a:cs typeface="Verdana"/>
              </a:rPr>
              <a:t>chairman </a:t>
            </a:r>
            <a:r>
              <a:rPr sz="2000" dirty="0">
                <a:latin typeface="Verdana"/>
                <a:cs typeface="Verdana"/>
              </a:rPr>
              <a:t>may ask for a </a:t>
            </a:r>
            <a:r>
              <a:rPr sz="2000" spc="-5" dirty="0">
                <a:latin typeface="Verdana"/>
                <a:cs typeface="Verdana"/>
              </a:rPr>
              <a:t>report </a:t>
            </a:r>
            <a:r>
              <a:rPr sz="2000" dirty="0">
                <a:latin typeface="Verdana"/>
                <a:cs typeface="Verdana"/>
              </a:rPr>
              <a:t>on falling  trends in </a:t>
            </a:r>
            <a:r>
              <a:rPr sz="2000" spc="-5" dirty="0">
                <a:latin typeface="Verdana"/>
                <a:cs typeface="Verdana"/>
              </a:rPr>
              <a:t>sale </a:t>
            </a:r>
            <a:r>
              <a:rPr sz="2000" dirty="0">
                <a:latin typeface="Verdana"/>
                <a:cs typeface="Verdana"/>
              </a:rPr>
              <a:t>in a </a:t>
            </a:r>
            <a:r>
              <a:rPr sz="2000" spc="-5" dirty="0">
                <a:latin typeface="Verdana"/>
                <a:cs typeface="Verdana"/>
              </a:rPr>
              <a:t>particular </a:t>
            </a:r>
            <a:r>
              <a:rPr sz="2000" dirty="0">
                <a:latin typeface="Verdana"/>
                <a:cs typeface="Verdana"/>
              </a:rPr>
              <a:t>area. He will in this case </a:t>
            </a:r>
            <a:r>
              <a:rPr sz="2000" spc="-5" dirty="0">
                <a:latin typeface="Verdana"/>
                <a:cs typeface="Verdana"/>
              </a:rPr>
              <a:t>be  </a:t>
            </a:r>
            <a:r>
              <a:rPr sz="2000" dirty="0">
                <a:latin typeface="Verdana"/>
                <a:cs typeface="Verdana"/>
              </a:rPr>
              <a:t>naturally interested in knowing all the details including that  of opinion of any of the</a:t>
            </a:r>
            <a:r>
              <a:rPr sz="2000" spc="-20" dirty="0">
                <a:latin typeface="Verdana"/>
                <a:cs typeface="Verdana"/>
              </a:rPr>
              <a:t> </a:t>
            </a:r>
            <a:r>
              <a:rPr sz="2000" dirty="0">
                <a:latin typeface="Verdana"/>
                <a:cs typeface="Verdana"/>
              </a:rPr>
              <a:t>investigator.</a:t>
            </a:r>
            <a:endParaRPr sz="2000">
              <a:latin typeface="Verdana"/>
              <a:cs typeface="Verdan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25271"/>
            <a:ext cx="2762250" cy="574040"/>
          </a:xfrm>
          <a:prstGeom prst="rect">
            <a:avLst/>
          </a:prstGeom>
        </p:spPr>
        <p:txBody>
          <a:bodyPr vert="horz" wrap="square" lIns="0" tIns="12700" rIns="0" bIns="0" rtlCol="0">
            <a:spAutoFit/>
          </a:bodyPr>
          <a:lstStyle/>
          <a:p>
            <a:pPr marL="12700">
              <a:lnSpc>
                <a:spcPct val="100000"/>
              </a:lnSpc>
              <a:spcBef>
                <a:spcPts val="100"/>
              </a:spcBef>
            </a:pPr>
            <a:r>
              <a:rPr sz="3600" i="0" spc="-5" dirty="0">
                <a:latin typeface="Verdana"/>
                <a:cs typeface="Verdana"/>
              </a:rPr>
              <a:t>Advantage</a:t>
            </a:r>
            <a:endParaRPr sz="3600">
              <a:latin typeface="Verdana"/>
              <a:cs typeface="Verdana"/>
            </a:endParaRPr>
          </a:p>
        </p:txBody>
      </p:sp>
      <p:sp>
        <p:nvSpPr>
          <p:cNvPr id="3" name="object 3"/>
          <p:cNvSpPr/>
          <p:nvPr/>
        </p:nvSpPr>
        <p:spPr>
          <a:xfrm>
            <a:off x="4772152" y="2475610"/>
            <a:ext cx="434975" cy="714248"/>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757546" y="4621784"/>
            <a:ext cx="465454" cy="69723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3591433" y="2555113"/>
            <a:ext cx="446024" cy="708278"/>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3523996" y="4598923"/>
            <a:ext cx="502284" cy="673862"/>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5194300" y="3803650"/>
            <a:ext cx="792226" cy="288925"/>
          </a:xfrm>
          <a:prstGeom prst="rect">
            <a:avLst/>
          </a:prstGeom>
          <a:blipFill>
            <a:blip r:embed="rId6" cstate="print"/>
            <a:stretch>
              <a:fillRect/>
            </a:stretch>
          </a:blipFill>
        </p:spPr>
        <p:txBody>
          <a:bodyPr wrap="square" lIns="0" tIns="0" rIns="0" bIns="0" rtlCol="0"/>
          <a:lstStyle/>
          <a:p>
            <a:endParaRPr/>
          </a:p>
        </p:txBody>
      </p:sp>
      <p:sp>
        <p:nvSpPr>
          <p:cNvPr id="8" name="object 8"/>
          <p:cNvSpPr/>
          <p:nvPr/>
        </p:nvSpPr>
        <p:spPr>
          <a:xfrm>
            <a:off x="2784475" y="3797300"/>
            <a:ext cx="863600" cy="288925"/>
          </a:xfrm>
          <a:prstGeom prst="rect">
            <a:avLst/>
          </a:prstGeom>
          <a:blipFill>
            <a:blip r:embed="rId7" cstate="print"/>
            <a:stretch>
              <a:fillRect/>
            </a:stretch>
          </a:blipFill>
        </p:spPr>
        <p:txBody>
          <a:bodyPr wrap="square" lIns="0" tIns="0" rIns="0" bIns="0" rtlCol="0"/>
          <a:lstStyle/>
          <a:p>
            <a:endParaRPr/>
          </a:p>
        </p:txBody>
      </p:sp>
      <p:sp>
        <p:nvSpPr>
          <p:cNvPr id="9" name="object 9"/>
          <p:cNvSpPr/>
          <p:nvPr/>
        </p:nvSpPr>
        <p:spPr>
          <a:xfrm>
            <a:off x="2505075" y="2046351"/>
            <a:ext cx="3743325" cy="3745229"/>
          </a:xfrm>
          <a:custGeom>
            <a:avLst/>
            <a:gdLst/>
            <a:ahLst/>
            <a:cxnLst/>
            <a:rect l="l" t="t" r="r" b="b"/>
            <a:pathLst>
              <a:path w="3743325" h="3745229">
                <a:moveTo>
                  <a:pt x="0" y="1872361"/>
                </a:moveTo>
                <a:lnTo>
                  <a:pt x="611" y="1824036"/>
                </a:lnTo>
                <a:lnTo>
                  <a:pt x="2435" y="1776013"/>
                </a:lnTo>
                <a:lnTo>
                  <a:pt x="5457" y="1728306"/>
                </a:lnTo>
                <a:lnTo>
                  <a:pt x="9662" y="1680929"/>
                </a:lnTo>
                <a:lnTo>
                  <a:pt x="15037" y="1633899"/>
                </a:lnTo>
                <a:lnTo>
                  <a:pt x="21565" y="1587228"/>
                </a:lnTo>
                <a:lnTo>
                  <a:pt x="29232" y="1540933"/>
                </a:lnTo>
                <a:lnTo>
                  <a:pt x="38024" y="1495027"/>
                </a:lnTo>
                <a:lnTo>
                  <a:pt x="47926" y="1449525"/>
                </a:lnTo>
                <a:lnTo>
                  <a:pt x="58923" y="1404442"/>
                </a:lnTo>
                <a:lnTo>
                  <a:pt x="71001" y="1359794"/>
                </a:lnTo>
                <a:lnTo>
                  <a:pt x="84144" y="1315593"/>
                </a:lnTo>
                <a:lnTo>
                  <a:pt x="98338" y="1271856"/>
                </a:lnTo>
                <a:lnTo>
                  <a:pt x="113569" y="1228597"/>
                </a:lnTo>
                <a:lnTo>
                  <a:pt x="129822" y="1185830"/>
                </a:lnTo>
                <a:lnTo>
                  <a:pt x="147081" y="1143571"/>
                </a:lnTo>
                <a:lnTo>
                  <a:pt x="165333" y="1101834"/>
                </a:lnTo>
                <a:lnTo>
                  <a:pt x="184563" y="1060633"/>
                </a:lnTo>
                <a:lnTo>
                  <a:pt x="204755" y="1019984"/>
                </a:lnTo>
                <a:lnTo>
                  <a:pt x="225896" y="979901"/>
                </a:lnTo>
                <a:lnTo>
                  <a:pt x="247970" y="940399"/>
                </a:lnTo>
                <a:lnTo>
                  <a:pt x="270963" y="901492"/>
                </a:lnTo>
                <a:lnTo>
                  <a:pt x="294860" y="863196"/>
                </a:lnTo>
                <a:lnTo>
                  <a:pt x="319647" y="825524"/>
                </a:lnTo>
                <a:lnTo>
                  <a:pt x="345308" y="788493"/>
                </a:lnTo>
                <a:lnTo>
                  <a:pt x="371829" y="752115"/>
                </a:lnTo>
                <a:lnTo>
                  <a:pt x="399196" y="716407"/>
                </a:lnTo>
                <a:lnTo>
                  <a:pt x="427393" y="681383"/>
                </a:lnTo>
                <a:lnTo>
                  <a:pt x="456406" y="647057"/>
                </a:lnTo>
                <a:lnTo>
                  <a:pt x="486221" y="613444"/>
                </a:lnTo>
                <a:lnTo>
                  <a:pt x="516822" y="580559"/>
                </a:lnTo>
                <a:lnTo>
                  <a:pt x="548195" y="548417"/>
                </a:lnTo>
                <a:lnTo>
                  <a:pt x="580325" y="517033"/>
                </a:lnTo>
                <a:lnTo>
                  <a:pt x="613198" y="486420"/>
                </a:lnTo>
                <a:lnTo>
                  <a:pt x="646798" y="456594"/>
                </a:lnTo>
                <a:lnTo>
                  <a:pt x="681111" y="427569"/>
                </a:lnTo>
                <a:lnTo>
                  <a:pt x="716123" y="399361"/>
                </a:lnTo>
                <a:lnTo>
                  <a:pt x="751819" y="371984"/>
                </a:lnTo>
                <a:lnTo>
                  <a:pt x="788183" y="345452"/>
                </a:lnTo>
                <a:lnTo>
                  <a:pt x="825202" y="319781"/>
                </a:lnTo>
                <a:lnTo>
                  <a:pt x="862860" y="294984"/>
                </a:lnTo>
                <a:lnTo>
                  <a:pt x="901143" y="271077"/>
                </a:lnTo>
                <a:lnTo>
                  <a:pt x="940037" y="248075"/>
                </a:lnTo>
                <a:lnTo>
                  <a:pt x="979526" y="225992"/>
                </a:lnTo>
                <a:lnTo>
                  <a:pt x="1019595" y="204843"/>
                </a:lnTo>
                <a:lnTo>
                  <a:pt x="1060231" y="184642"/>
                </a:lnTo>
                <a:lnTo>
                  <a:pt x="1101418" y="165404"/>
                </a:lnTo>
                <a:lnTo>
                  <a:pt x="1143142" y="147145"/>
                </a:lnTo>
                <a:lnTo>
                  <a:pt x="1185388" y="129878"/>
                </a:lnTo>
                <a:lnTo>
                  <a:pt x="1228142" y="113619"/>
                </a:lnTo>
                <a:lnTo>
                  <a:pt x="1271387" y="98381"/>
                </a:lnTo>
                <a:lnTo>
                  <a:pt x="1315111" y="84181"/>
                </a:lnTo>
                <a:lnTo>
                  <a:pt x="1359298" y="71032"/>
                </a:lnTo>
                <a:lnTo>
                  <a:pt x="1403934" y="58949"/>
                </a:lnTo>
                <a:lnTo>
                  <a:pt x="1449003" y="47947"/>
                </a:lnTo>
                <a:lnTo>
                  <a:pt x="1494492" y="38041"/>
                </a:lnTo>
                <a:lnTo>
                  <a:pt x="1540385" y="29245"/>
                </a:lnTo>
                <a:lnTo>
                  <a:pt x="1586668" y="21574"/>
                </a:lnTo>
                <a:lnTo>
                  <a:pt x="1633325" y="15043"/>
                </a:lnTo>
                <a:lnTo>
                  <a:pt x="1680343" y="9667"/>
                </a:lnTo>
                <a:lnTo>
                  <a:pt x="1727707" y="5459"/>
                </a:lnTo>
                <a:lnTo>
                  <a:pt x="1775402" y="2436"/>
                </a:lnTo>
                <a:lnTo>
                  <a:pt x="1823413" y="611"/>
                </a:lnTo>
                <a:lnTo>
                  <a:pt x="1871726" y="0"/>
                </a:lnTo>
                <a:lnTo>
                  <a:pt x="1920032" y="611"/>
                </a:lnTo>
                <a:lnTo>
                  <a:pt x="1968038" y="2436"/>
                </a:lnTo>
                <a:lnTo>
                  <a:pt x="2015727" y="5459"/>
                </a:lnTo>
                <a:lnTo>
                  <a:pt x="2063085" y="9667"/>
                </a:lnTo>
                <a:lnTo>
                  <a:pt x="2110098" y="15043"/>
                </a:lnTo>
                <a:lnTo>
                  <a:pt x="2156751" y="21574"/>
                </a:lnTo>
                <a:lnTo>
                  <a:pt x="2203029" y="29245"/>
                </a:lnTo>
                <a:lnTo>
                  <a:pt x="2248917" y="38041"/>
                </a:lnTo>
                <a:lnTo>
                  <a:pt x="2294401" y="47947"/>
                </a:lnTo>
                <a:lnTo>
                  <a:pt x="2339466" y="58949"/>
                </a:lnTo>
                <a:lnTo>
                  <a:pt x="2384098" y="71032"/>
                </a:lnTo>
                <a:lnTo>
                  <a:pt x="2428281" y="84181"/>
                </a:lnTo>
                <a:lnTo>
                  <a:pt x="2472001" y="98381"/>
                </a:lnTo>
                <a:lnTo>
                  <a:pt x="2515243" y="113619"/>
                </a:lnTo>
                <a:lnTo>
                  <a:pt x="2557993" y="129878"/>
                </a:lnTo>
                <a:lnTo>
                  <a:pt x="2600235" y="147145"/>
                </a:lnTo>
                <a:lnTo>
                  <a:pt x="2641956" y="165404"/>
                </a:lnTo>
                <a:lnTo>
                  <a:pt x="2683140" y="184642"/>
                </a:lnTo>
                <a:lnTo>
                  <a:pt x="2723773" y="204843"/>
                </a:lnTo>
                <a:lnTo>
                  <a:pt x="2763840" y="225992"/>
                </a:lnTo>
                <a:lnTo>
                  <a:pt x="2803326" y="248075"/>
                </a:lnTo>
                <a:lnTo>
                  <a:pt x="2842217" y="271077"/>
                </a:lnTo>
                <a:lnTo>
                  <a:pt x="2880497" y="294984"/>
                </a:lnTo>
                <a:lnTo>
                  <a:pt x="2918153" y="319781"/>
                </a:lnTo>
                <a:lnTo>
                  <a:pt x="2955170" y="345452"/>
                </a:lnTo>
                <a:lnTo>
                  <a:pt x="2991532" y="371984"/>
                </a:lnTo>
                <a:lnTo>
                  <a:pt x="3027225" y="399361"/>
                </a:lnTo>
                <a:lnTo>
                  <a:pt x="3062235" y="427569"/>
                </a:lnTo>
                <a:lnTo>
                  <a:pt x="3096547" y="456594"/>
                </a:lnTo>
                <a:lnTo>
                  <a:pt x="3130145" y="486420"/>
                </a:lnTo>
                <a:lnTo>
                  <a:pt x="3163016" y="517033"/>
                </a:lnTo>
                <a:lnTo>
                  <a:pt x="3195145" y="548417"/>
                </a:lnTo>
                <a:lnTo>
                  <a:pt x="3226516" y="580559"/>
                </a:lnTo>
                <a:lnTo>
                  <a:pt x="3257116" y="613444"/>
                </a:lnTo>
                <a:lnTo>
                  <a:pt x="3286929" y="647057"/>
                </a:lnTo>
                <a:lnTo>
                  <a:pt x="3315941" y="681383"/>
                </a:lnTo>
                <a:lnTo>
                  <a:pt x="3344138" y="716407"/>
                </a:lnTo>
                <a:lnTo>
                  <a:pt x="3371503" y="752115"/>
                </a:lnTo>
                <a:lnTo>
                  <a:pt x="3398024" y="788493"/>
                </a:lnTo>
                <a:lnTo>
                  <a:pt x="3423684" y="825524"/>
                </a:lnTo>
                <a:lnTo>
                  <a:pt x="3448470" y="863196"/>
                </a:lnTo>
                <a:lnTo>
                  <a:pt x="3472366" y="901492"/>
                </a:lnTo>
                <a:lnTo>
                  <a:pt x="3495359" y="940399"/>
                </a:lnTo>
                <a:lnTo>
                  <a:pt x="3517432" y="979901"/>
                </a:lnTo>
                <a:lnTo>
                  <a:pt x="3538572" y="1019984"/>
                </a:lnTo>
                <a:lnTo>
                  <a:pt x="3558764" y="1060633"/>
                </a:lnTo>
                <a:lnTo>
                  <a:pt x="3577993" y="1101834"/>
                </a:lnTo>
                <a:lnTo>
                  <a:pt x="3596245" y="1143571"/>
                </a:lnTo>
                <a:lnTo>
                  <a:pt x="3613504" y="1185830"/>
                </a:lnTo>
                <a:lnTo>
                  <a:pt x="3629756" y="1228597"/>
                </a:lnTo>
                <a:lnTo>
                  <a:pt x="3644987" y="1271856"/>
                </a:lnTo>
                <a:lnTo>
                  <a:pt x="3659181" y="1315593"/>
                </a:lnTo>
                <a:lnTo>
                  <a:pt x="3672324" y="1359794"/>
                </a:lnTo>
                <a:lnTo>
                  <a:pt x="3684401" y="1404442"/>
                </a:lnTo>
                <a:lnTo>
                  <a:pt x="3695398" y="1449525"/>
                </a:lnTo>
                <a:lnTo>
                  <a:pt x="3705300" y="1495027"/>
                </a:lnTo>
                <a:lnTo>
                  <a:pt x="3714092" y="1540933"/>
                </a:lnTo>
                <a:lnTo>
                  <a:pt x="3721759" y="1587228"/>
                </a:lnTo>
                <a:lnTo>
                  <a:pt x="3728287" y="1633899"/>
                </a:lnTo>
                <a:lnTo>
                  <a:pt x="3733662" y="1680929"/>
                </a:lnTo>
                <a:lnTo>
                  <a:pt x="3737867" y="1728306"/>
                </a:lnTo>
                <a:lnTo>
                  <a:pt x="3740889" y="1776013"/>
                </a:lnTo>
                <a:lnTo>
                  <a:pt x="3742713" y="1824036"/>
                </a:lnTo>
                <a:lnTo>
                  <a:pt x="3743325" y="1872361"/>
                </a:lnTo>
                <a:lnTo>
                  <a:pt x="3742713" y="1920691"/>
                </a:lnTo>
                <a:lnTo>
                  <a:pt x="3740889" y="1968720"/>
                </a:lnTo>
                <a:lnTo>
                  <a:pt x="3737867" y="2016432"/>
                </a:lnTo>
                <a:lnTo>
                  <a:pt x="3733662" y="2063814"/>
                </a:lnTo>
                <a:lnTo>
                  <a:pt x="3728287" y="2110850"/>
                </a:lnTo>
                <a:lnTo>
                  <a:pt x="3721759" y="2157525"/>
                </a:lnTo>
                <a:lnTo>
                  <a:pt x="3714092" y="2203826"/>
                </a:lnTo>
                <a:lnTo>
                  <a:pt x="3705300" y="2249736"/>
                </a:lnTo>
                <a:lnTo>
                  <a:pt x="3695398" y="2295242"/>
                </a:lnTo>
                <a:lnTo>
                  <a:pt x="3684401" y="2340329"/>
                </a:lnTo>
                <a:lnTo>
                  <a:pt x="3672324" y="2384982"/>
                </a:lnTo>
                <a:lnTo>
                  <a:pt x="3659181" y="2429187"/>
                </a:lnTo>
                <a:lnTo>
                  <a:pt x="3644987" y="2472928"/>
                </a:lnTo>
                <a:lnTo>
                  <a:pt x="3629756" y="2516190"/>
                </a:lnTo>
                <a:lnTo>
                  <a:pt x="3613504" y="2558961"/>
                </a:lnTo>
                <a:lnTo>
                  <a:pt x="3596245" y="2601223"/>
                </a:lnTo>
                <a:lnTo>
                  <a:pt x="3577993" y="2642964"/>
                </a:lnTo>
                <a:lnTo>
                  <a:pt x="3558764" y="2684168"/>
                </a:lnTo>
                <a:lnTo>
                  <a:pt x="3538572" y="2724820"/>
                </a:lnTo>
                <a:lnTo>
                  <a:pt x="3517432" y="2764906"/>
                </a:lnTo>
                <a:lnTo>
                  <a:pt x="3495359" y="2804411"/>
                </a:lnTo>
                <a:lnTo>
                  <a:pt x="3472366" y="2843320"/>
                </a:lnTo>
                <a:lnTo>
                  <a:pt x="3448470" y="2881619"/>
                </a:lnTo>
                <a:lnTo>
                  <a:pt x="3423684" y="2919293"/>
                </a:lnTo>
                <a:lnTo>
                  <a:pt x="3398024" y="2956327"/>
                </a:lnTo>
                <a:lnTo>
                  <a:pt x="3371503" y="2992706"/>
                </a:lnTo>
                <a:lnTo>
                  <a:pt x="3344138" y="3028416"/>
                </a:lnTo>
                <a:lnTo>
                  <a:pt x="3315941" y="3063443"/>
                </a:lnTo>
                <a:lnTo>
                  <a:pt x="3286929" y="3097770"/>
                </a:lnTo>
                <a:lnTo>
                  <a:pt x="3257116" y="3131385"/>
                </a:lnTo>
                <a:lnTo>
                  <a:pt x="3226516" y="3164271"/>
                </a:lnTo>
                <a:lnTo>
                  <a:pt x="3195145" y="3196415"/>
                </a:lnTo>
                <a:lnTo>
                  <a:pt x="3163016" y="3227801"/>
                </a:lnTo>
                <a:lnTo>
                  <a:pt x="3130145" y="3258415"/>
                </a:lnTo>
                <a:lnTo>
                  <a:pt x="3096547" y="3288242"/>
                </a:lnTo>
                <a:lnTo>
                  <a:pt x="3062235" y="3317268"/>
                </a:lnTo>
                <a:lnTo>
                  <a:pt x="3027225" y="3345477"/>
                </a:lnTo>
                <a:lnTo>
                  <a:pt x="2991532" y="3372856"/>
                </a:lnTo>
                <a:lnTo>
                  <a:pt x="2955170" y="3399388"/>
                </a:lnTo>
                <a:lnTo>
                  <a:pt x="2918153" y="3425061"/>
                </a:lnTo>
                <a:lnTo>
                  <a:pt x="2880497" y="3449858"/>
                </a:lnTo>
                <a:lnTo>
                  <a:pt x="2842217" y="3473765"/>
                </a:lnTo>
                <a:lnTo>
                  <a:pt x="2803326" y="3496768"/>
                </a:lnTo>
                <a:lnTo>
                  <a:pt x="2763840" y="3518852"/>
                </a:lnTo>
                <a:lnTo>
                  <a:pt x="2723773" y="3540002"/>
                </a:lnTo>
                <a:lnTo>
                  <a:pt x="2683140" y="3560203"/>
                </a:lnTo>
                <a:lnTo>
                  <a:pt x="2641956" y="3579441"/>
                </a:lnTo>
                <a:lnTo>
                  <a:pt x="2600235" y="3597701"/>
                </a:lnTo>
                <a:lnTo>
                  <a:pt x="2557993" y="3614968"/>
                </a:lnTo>
                <a:lnTo>
                  <a:pt x="2515243" y="3631228"/>
                </a:lnTo>
                <a:lnTo>
                  <a:pt x="2472001" y="3646466"/>
                </a:lnTo>
                <a:lnTo>
                  <a:pt x="2428281" y="3660666"/>
                </a:lnTo>
                <a:lnTo>
                  <a:pt x="2384098" y="3673816"/>
                </a:lnTo>
                <a:lnTo>
                  <a:pt x="2339466" y="3685899"/>
                </a:lnTo>
                <a:lnTo>
                  <a:pt x="2294401" y="3696900"/>
                </a:lnTo>
                <a:lnTo>
                  <a:pt x="2248917" y="3706807"/>
                </a:lnTo>
                <a:lnTo>
                  <a:pt x="2203029" y="3715603"/>
                </a:lnTo>
                <a:lnTo>
                  <a:pt x="2156751" y="3723274"/>
                </a:lnTo>
                <a:lnTo>
                  <a:pt x="2110098" y="3729805"/>
                </a:lnTo>
                <a:lnTo>
                  <a:pt x="2063085" y="3735181"/>
                </a:lnTo>
                <a:lnTo>
                  <a:pt x="2015727" y="3739389"/>
                </a:lnTo>
                <a:lnTo>
                  <a:pt x="1968038" y="3742412"/>
                </a:lnTo>
                <a:lnTo>
                  <a:pt x="1920032" y="3744237"/>
                </a:lnTo>
                <a:lnTo>
                  <a:pt x="1871726" y="3744849"/>
                </a:lnTo>
                <a:lnTo>
                  <a:pt x="1823413" y="3744237"/>
                </a:lnTo>
                <a:lnTo>
                  <a:pt x="1775402" y="3742412"/>
                </a:lnTo>
                <a:lnTo>
                  <a:pt x="1727707" y="3739389"/>
                </a:lnTo>
                <a:lnTo>
                  <a:pt x="1680343" y="3735181"/>
                </a:lnTo>
                <a:lnTo>
                  <a:pt x="1633325" y="3729805"/>
                </a:lnTo>
                <a:lnTo>
                  <a:pt x="1586668" y="3723274"/>
                </a:lnTo>
                <a:lnTo>
                  <a:pt x="1540385" y="3715603"/>
                </a:lnTo>
                <a:lnTo>
                  <a:pt x="1494492" y="3706807"/>
                </a:lnTo>
                <a:lnTo>
                  <a:pt x="1449003" y="3696900"/>
                </a:lnTo>
                <a:lnTo>
                  <a:pt x="1403934" y="3685899"/>
                </a:lnTo>
                <a:lnTo>
                  <a:pt x="1359298" y="3673816"/>
                </a:lnTo>
                <a:lnTo>
                  <a:pt x="1315111" y="3660666"/>
                </a:lnTo>
                <a:lnTo>
                  <a:pt x="1271387" y="3646466"/>
                </a:lnTo>
                <a:lnTo>
                  <a:pt x="1228142" y="3631228"/>
                </a:lnTo>
                <a:lnTo>
                  <a:pt x="1185388" y="3614968"/>
                </a:lnTo>
                <a:lnTo>
                  <a:pt x="1143142" y="3597701"/>
                </a:lnTo>
                <a:lnTo>
                  <a:pt x="1101418" y="3579441"/>
                </a:lnTo>
                <a:lnTo>
                  <a:pt x="1060231" y="3560203"/>
                </a:lnTo>
                <a:lnTo>
                  <a:pt x="1019595" y="3540002"/>
                </a:lnTo>
                <a:lnTo>
                  <a:pt x="979526" y="3518852"/>
                </a:lnTo>
                <a:lnTo>
                  <a:pt x="940037" y="3496768"/>
                </a:lnTo>
                <a:lnTo>
                  <a:pt x="901143" y="3473765"/>
                </a:lnTo>
                <a:lnTo>
                  <a:pt x="862860" y="3449858"/>
                </a:lnTo>
                <a:lnTo>
                  <a:pt x="825202" y="3425061"/>
                </a:lnTo>
                <a:lnTo>
                  <a:pt x="788183" y="3399388"/>
                </a:lnTo>
                <a:lnTo>
                  <a:pt x="751819" y="3372856"/>
                </a:lnTo>
                <a:lnTo>
                  <a:pt x="716123" y="3345477"/>
                </a:lnTo>
                <a:lnTo>
                  <a:pt x="681111" y="3317268"/>
                </a:lnTo>
                <a:lnTo>
                  <a:pt x="646798" y="3288242"/>
                </a:lnTo>
                <a:lnTo>
                  <a:pt x="613198" y="3258415"/>
                </a:lnTo>
                <a:lnTo>
                  <a:pt x="580325" y="3227801"/>
                </a:lnTo>
                <a:lnTo>
                  <a:pt x="548195" y="3196415"/>
                </a:lnTo>
                <a:lnTo>
                  <a:pt x="516822" y="3164271"/>
                </a:lnTo>
                <a:lnTo>
                  <a:pt x="486221" y="3131385"/>
                </a:lnTo>
                <a:lnTo>
                  <a:pt x="456406" y="3097770"/>
                </a:lnTo>
                <a:lnTo>
                  <a:pt x="427393" y="3063443"/>
                </a:lnTo>
                <a:lnTo>
                  <a:pt x="399196" y="3028416"/>
                </a:lnTo>
                <a:lnTo>
                  <a:pt x="371829" y="2992706"/>
                </a:lnTo>
                <a:lnTo>
                  <a:pt x="345308" y="2956327"/>
                </a:lnTo>
                <a:lnTo>
                  <a:pt x="319647" y="2919293"/>
                </a:lnTo>
                <a:lnTo>
                  <a:pt x="294860" y="2881619"/>
                </a:lnTo>
                <a:lnTo>
                  <a:pt x="270963" y="2843320"/>
                </a:lnTo>
                <a:lnTo>
                  <a:pt x="247970" y="2804411"/>
                </a:lnTo>
                <a:lnTo>
                  <a:pt x="225896" y="2764906"/>
                </a:lnTo>
                <a:lnTo>
                  <a:pt x="204755" y="2724820"/>
                </a:lnTo>
                <a:lnTo>
                  <a:pt x="184563" y="2684168"/>
                </a:lnTo>
                <a:lnTo>
                  <a:pt x="165333" y="2642964"/>
                </a:lnTo>
                <a:lnTo>
                  <a:pt x="147081" y="2601223"/>
                </a:lnTo>
                <a:lnTo>
                  <a:pt x="129822" y="2558961"/>
                </a:lnTo>
                <a:lnTo>
                  <a:pt x="113569" y="2516190"/>
                </a:lnTo>
                <a:lnTo>
                  <a:pt x="98338" y="2472928"/>
                </a:lnTo>
                <a:lnTo>
                  <a:pt x="84144" y="2429187"/>
                </a:lnTo>
                <a:lnTo>
                  <a:pt x="71001" y="2384982"/>
                </a:lnTo>
                <a:lnTo>
                  <a:pt x="58923" y="2340329"/>
                </a:lnTo>
                <a:lnTo>
                  <a:pt x="47926" y="2295242"/>
                </a:lnTo>
                <a:lnTo>
                  <a:pt x="38024" y="2249736"/>
                </a:lnTo>
                <a:lnTo>
                  <a:pt x="29232" y="2203826"/>
                </a:lnTo>
                <a:lnTo>
                  <a:pt x="21565" y="2157525"/>
                </a:lnTo>
                <a:lnTo>
                  <a:pt x="15037" y="2110850"/>
                </a:lnTo>
                <a:lnTo>
                  <a:pt x="9662" y="2063814"/>
                </a:lnTo>
                <a:lnTo>
                  <a:pt x="5457" y="2016432"/>
                </a:lnTo>
                <a:lnTo>
                  <a:pt x="2435" y="1968720"/>
                </a:lnTo>
                <a:lnTo>
                  <a:pt x="611" y="1920691"/>
                </a:lnTo>
                <a:lnTo>
                  <a:pt x="0" y="1872361"/>
                </a:lnTo>
                <a:close/>
              </a:path>
            </a:pathLst>
          </a:custGeom>
          <a:ln w="38100">
            <a:solidFill>
              <a:srgbClr val="B1B1B1"/>
            </a:solidFill>
          </a:ln>
        </p:spPr>
        <p:txBody>
          <a:bodyPr wrap="square" lIns="0" tIns="0" rIns="0" bIns="0" rtlCol="0"/>
          <a:lstStyle/>
          <a:p>
            <a:endParaRPr/>
          </a:p>
        </p:txBody>
      </p:sp>
      <p:sp>
        <p:nvSpPr>
          <p:cNvPr id="10" name="object 10"/>
          <p:cNvSpPr/>
          <p:nvPr/>
        </p:nvSpPr>
        <p:spPr>
          <a:xfrm>
            <a:off x="3267075" y="2093976"/>
            <a:ext cx="360425" cy="360299"/>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2322576" y="3749675"/>
            <a:ext cx="360299" cy="360425"/>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3186176" y="5292725"/>
            <a:ext cx="360299" cy="360362"/>
          </a:xfrm>
          <a:prstGeom prst="rect">
            <a:avLst/>
          </a:prstGeom>
          <a:blipFill>
            <a:blip r:embed="rId10" cstate="print"/>
            <a:stretch>
              <a:fillRect/>
            </a:stretch>
          </a:blipFill>
        </p:spPr>
        <p:txBody>
          <a:bodyPr wrap="square" lIns="0" tIns="0" rIns="0" bIns="0" rtlCol="0"/>
          <a:lstStyle/>
          <a:p>
            <a:endParaRPr/>
          </a:p>
        </p:txBody>
      </p:sp>
      <p:sp>
        <p:nvSpPr>
          <p:cNvPr id="13" name="object 13"/>
          <p:cNvSpPr/>
          <p:nvPr/>
        </p:nvSpPr>
        <p:spPr>
          <a:xfrm>
            <a:off x="5116576" y="2073275"/>
            <a:ext cx="360299" cy="360425"/>
          </a:xfrm>
          <a:prstGeom prst="rect">
            <a:avLst/>
          </a:prstGeom>
          <a:blipFill>
            <a:blip r:embed="rId11" cstate="print"/>
            <a:stretch>
              <a:fillRect/>
            </a:stretch>
          </a:blipFill>
        </p:spPr>
        <p:txBody>
          <a:bodyPr wrap="square" lIns="0" tIns="0" rIns="0" bIns="0" rtlCol="0"/>
          <a:lstStyle/>
          <a:p>
            <a:endParaRPr/>
          </a:p>
        </p:txBody>
      </p:sp>
      <p:sp>
        <p:nvSpPr>
          <p:cNvPr id="14" name="object 14"/>
          <p:cNvSpPr/>
          <p:nvPr/>
        </p:nvSpPr>
        <p:spPr>
          <a:xfrm>
            <a:off x="6065901" y="3749675"/>
            <a:ext cx="360299" cy="360425"/>
          </a:xfrm>
          <a:prstGeom prst="rect">
            <a:avLst/>
          </a:prstGeom>
          <a:blipFill>
            <a:blip r:embed="rId12" cstate="print"/>
            <a:stretch>
              <a:fillRect/>
            </a:stretch>
          </a:blipFill>
        </p:spPr>
        <p:txBody>
          <a:bodyPr wrap="square" lIns="0" tIns="0" rIns="0" bIns="0" rtlCol="0"/>
          <a:lstStyle/>
          <a:p>
            <a:endParaRPr/>
          </a:p>
        </p:txBody>
      </p:sp>
      <p:sp>
        <p:nvSpPr>
          <p:cNvPr id="15" name="object 15"/>
          <p:cNvSpPr/>
          <p:nvPr/>
        </p:nvSpPr>
        <p:spPr>
          <a:xfrm>
            <a:off x="5172075" y="5349875"/>
            <a:ext cx="360425" cy="360362"/>
          </a:xfrm>
          <a:prstGeom prst="rect">
            <a:avLst/>
          </a:prstGeom>
          <a:blipFill>
            <a:blip r:embed="rId13" cstate="print"/>
            <a:stretch>
              <a:fillRect/>
            </a:stretch>
          </a:blipFill>
        </p:spPr>
        <p:txBody>
          <a:bodyPr wrap="square" lIns="0" tIns="0" rIns="0" bIns="0" rtlCol="0"/>
          <a:lstStyle/>
          <a:p>
            <a:endParaRPr/>
          </a:p>
        </p:txBody>
      </p:sp>
      <p:sp>
        <p:nvSpPr>
          <p:cNvPr id="16" name="object 16"/>
          <p:cNvSpPr/>
          <p:nvPr/>
        </p:nvSpPr>
        <p:spPr>
          <a:xfrm>
            <a:off x="3456051" y="2971800"/>
            <a:ext cx="1950974" cy="1960626"/>
          </a:xfrm>
          <a:prstGeom prst="rect">
            <a:avLst/>
          </a:prstGeom>
          <a:blipFill>
            <a:blip r:embed="rId14" cstate="print"/>
            <a:stretch>
              <a:fillRect/>
            </a:stretch>
          </a:blipFill>
        </p:spPr>
        <p:txBody>
          <a:bodyPr wrap="square" lIns="0" tIns="0" rIns="0" bIns="0" rtlCol="0"/>
          <a:lstStyle/>
          <a:p>
            <a:endParaRPr/>
          </a:p>
        </p:txBody>
      </p:sp>
      <p:sp>
        <p:nvSpPr>
          <p:cNvPr id="17" name="object 17"/>
          <p:cNvSpPr/>
          <p:nvPr/>
        </p:nvSpPr>
        <p:spPr>
          <a:xfrm>
            <a:off x="3673475" y="3198876"/>
            <a:ext cx="1522730" cy="1522730"/>
          </a:xfrm>
          <a:custGeom>
            <a:avLst/>
            <a:gdLst/>
            <a:ahLst/>
            <a:cxnLst/>
            <a:rect l="l" t="t" r="r" b="b"/>
            <a:pathLst>
              <a:path w="1522729" h="1522729">
                <a:moveTo>
                  <a:pt x="761238" y="0"/>
                </a:moveTo>
                <a:lnTo>
                  <a:pt x="713087" y="1497"/>
                </a:lnTo>
                <a:lnTo>
                  <a:pt x="665734" y="5929"/>
                </a:lnTo>
                <a:lnTo>
                  <a:pt x="619267" y="13208"/>
                </a:lnTo>
                <a:lnTo>
                  <a:pt x="573775" y="23243"/>
                </a:lnTo>
                <a:lnTo>
                  <a:pt x="529348" y="35947"/>
                </a:lnTo>
                <a:lnTo>
                  <a:pt x="486074" y="51228"/>
                </a:lnTo>
                <a:lnTo>
                  <a:pt x="444042" y="69000"/>
                </a:lnTo>
                <a:lnTo>
                  <a:pt x="403342" y="89172"/>
                </a:lnTo>
                <a:lnTo>
                  <a:pt x="364062" y="111655"/>
                </a:lnTo>
                <a:lnTo>
                  <a:pt x="326292" y="136360"/>
                </a:lnTo>
                <a:lnTo>
                  <a:pt x="290121" y="163198"/>
                </a:lnTo>
                <a:lnTo>
                  <a:pt x="255638" y="192080"/>
                </a:lnTo>
                <a:lnTo>
                  <a:pt x="222932" y="222916"/>
                </a:lnTo>
                <a:lnTo>
                  <a:pt x="192092" y="255618"/>
                </a:lnTo>
                <a:lnTo>
                  <a:pt x="163207" y="290097"/>
                </a:lnTo>
                <a:lnTo>
                  <a:pt x="136367" y="326263"/>
                </a:lnTo>
                <a:lnTo>
                  <a:pt x="111660" y="364027"/>
                </a:lnTo>
                <a:lnTo>
                  <a:pt x="89175" y="403300"/>
                </a:lnTo>
                <a:lnTo>
                  <a:pt x="69002" y="443992"/>
                </a:lnTo>
                <a:lnTo>
                  <a:pt x="51230" y="486016"/>
                </a:lnTo>
                <a:lnTo>
                  <a:pt x="35947" y="529281"/>
                </a:lnTo>
                <a:lnTo>
                  <a:pt x="23244" y="573699"/>
                </a:lnTo>
                <a:lnTo>
                  <a:pt x="13208" y="619179"/>
                </a:lnTo>
                <a:lnTo>
                  <a:pt x="5929" y="665634"/>
                </a:lnTo>
                <a:lnTo>
                  <a:pt x="1497" y="712975"/>
                </a:lnTo>
                <a:lnTo>
                  <a:pt x="0" y="761111"/>
                </a:lnTo>
                <a:lnTo>
                  <a:pt x="1497" y="809261"/>
                </a:lnTo>
                <a:lnTo>
                  <a:pt x="5929" y="856614"/>
                </a:lnTo>
                <a:lnTo>
                  <a:pt x="13208" y="903081"/>
                </a:lnTo>
                <a:lnTo>
                  <a:pt x="23244" y="948573"/>
                </a:lnTo>
                <a:lnTo>
                  <a:pt x="35947" y="993000"/>
                </a:lnTo>
                <a:lnTo>
                  <a:pt x="51230" y="1036274"/>
                </a:lnTo>
                <a:lnTo>
                  <a:pt x="69002" y="1078306"/>
                </a:lnTo>
                <a:lnTo>
                  <a:pt x="89175" y="1119006"/>
                </a:lnTo>
                <a:lnTo>
                  <a:pt x="111660" y="1158286"/>
                </a:lnTo>
                <a:lnTo>
                  <a:pt x="136367" y="1196056"/>
                </a:lnTo>
                <a:lnTo>
                  <a:pt x="163207" y="1232227"/>
                </a:lnTo>
                <a:lnTo>
                  <a:pt x="192092" y="1266710"/>
                </a:lnTo>
                <a:lnTo>
                  <a:pt x="222932" y="1299416"/>
                </a:lnTo>
                <a:lnTo>
                  <a:pt x="255638" y="1330256"/>
                </a:lnTo>
                <a:lnTo>
                  <a:pt x="290121" y="1359141"/>
                </a:lnTo>
                <a:lnTo>
                  <a:pt x="326292" y="1385981"/>
                </a:lnTo>
                <a:lnTo>
                  <a:pt x="364062" y="1410688"/>
                </a:lnTo>
                <a:lnTo>
                  <a:pt x="403342" y="1433173"/>
                </a:lnTo>
                <a:lnTo>
                  <a:pt x="444042" y="1453346"/>
                </a:lnTo>
                <a:lnTo>
                  <a:pt x="486074" y="1471118"/>
                </a:lnTo>
                <a:lnTo>
                  <a:pt x="529348" y="1486401"/>
                </a:lnTo>
                <a:lnTo>
                  <a:pt x="573775" y="1499104"/>
                </a:lnTo>
                <a:lnTo>
                  <a:pt x="619267" y="1509140"/>
                </a:lnTo>
                <a:lnTo>
                  <a:pt x="665734" y="1516419"/>
                </a:lnTo>
                <a:lnTo>
                  <a:pt x="713087" y="1520851"/>
                </a:lnTo>
                <a:lnTo>
                  <a:pt x="761238" y="1522349"/>
                </a:lnTo>
                <a:lnTo>
                  <a:pt x="809374" y="1520851"/>
                </a:lnTo>
                <a:lnTo>
                  <a:pt x="856716" y="1516419"/>
                </a:lnTo>
                <a:lnTo>
                  <a:pt x="903173" y="1509140"/>
                </a:lnTo>
                <a:lnTo>
                  <a:pt x="948658" y="1499104"/>
                </a:lnTo>
                <a:lnTo>
                  <a:pt x="993079" y="1486401"/>
                </a:lnTo>
                <a:lnTo>
                  <a:pt x="1036349" y="1471118"/>
                </a:lnTo>
                <a:lnTo>
                  <a:pt x="1078378" y="1453346"/>
                </a:lnTo>
                <a:lnTo>
                  <a:pt x="1119077" y="1433173"/>
                </a:lnTo>
                <a:lnTo>
                  <a:pt x="1158357" y="1410688"/>
                </a:lnTo>
                <a:lnTo>
                  <a:pt x="1196127" y="1385981"/>
                </a:lnTo>
                <a:lnTo>
                  <a:pt x="1232300" y="1359141"/>
                </a:lnTo>
                <a:lnTo>
                  <a:pt x="1266786" y="1330256"/>
                </a:lnTo>
                <a:lnTo>
                  <a:pt x="1299495" y="1299416"/>
                </a:lnTo>
                <a:lnTo>
                  <a:pt x="1330339" y="1266710"/>
                </a:lnTo>
                <a:lnTo>
                  <a:pt x="1359228" y="1232227"/>
                </a:lnTo>
                <a:lnTo>
                  <a:pt x="1386073" y="1196056"/>
                </a:lnTo>
                <a:lnTo>
                  <a:pt x="1410785" y="1158286"/>
                </a:lnTo>
                <a:lnTo>
                  <a:pt x="1433275" y="1119006"/>
                </a:lnTo>
                <a:lnTo>
                  <a:pt x="1453452" y="1078306"/>
                </a:lnTo>
                <a:lnTo>
                  <a:pt x="1471229" y="1036274"/>
                </a:lnTo>
                <a:lnTo>
                  <a:pt x="1486516" y="993000"/>
                </a:lnTo>
                <a:lnTo>
                  <a:pt x="1499224" y="948573"/>
                </a:lnTo>
                <a:lnTo>
                  <a:pt x="1509262" y="903081"/>
                </a:lnTo>
                <a:lnTo>
                  <a:pt x="1516544" y="856614"/>
                </a:lnTo>
                <a:lnTo>
                  <a:pt x="1520978" y="809261"/>
                </a:lnTo>
                <a:lnTo>
                  <a:pt x="1522476" y="761111"/>
                </a:lnTo>
                <a:lnTo>
                  <a:pt x="1520978" y="712975"/>
                </a:lnTo>
                <a:lnTo>
                  <a:pt x="1516544" y="665634"/>
                </a:lnTo>
                <a:lnTo>
                  <a:pt x="1509262" y="619179"/>
                </a:lnTo>
                <a:lnTo>
                  <a:pt x="1499224" y="573699"/>
                </a:lnTo>
                <a:lnTo>
                  <a:pt x="1486516" y="529281"/>
                </a:lnTo>
                <a:lnTo>
                  <a:pt x="1471229" y="486016"/>
                </a:lnTo>
                <a:lnTo>
                  <a:pt x="1453452" y="443992"/>
                </a:lnTo>
                <a:lnTo>
                  <a:pt x="1433275" y="403300"/>
                </a:lnTo>
                <a:lnTo>
                  <a:pt x="1410785" y="364027"/>
                </a:lnTo>
                <a:lnTo>
                  <a:pt x="1386073" y="326263"/>
                </a:lnTo>
                <a:lnTo>
                  <a:pt x="1359228" y="290097"/>
                </a:lnTo>
                <a:lnTo>
                  <a:pt x="1330339" y="255618"/>
                </a:lnTo>
                <a:lnTo>
                  <a:pt x="1299495" y="222916"/>
                </a:lnTo>
                <a:lnTo>
                  <a:pt x="1266786" y="192080"/>
                </a:lnTo>
                <a:lnTo>
                  <a:pt x="1232300" y="163198"/>
                </a:lnTo>
                <a:lnTo>
                  <a:pt x="1196127" y="136360"/>
                </a:lnTo>
                <a:lnTo>
                  <a:pt x="1158357" y="111655"/>
                </a:lnTo>
                <a:lnTo>
                  <a:pt x="1119077" y="89172"/>
                </a:lnTo>
                <a:lnTo>
                  <a:pt x="1078378" y="69000"/>
                </a:lnTo>
                <a:lnTo>
                  <a:pt x="1036349" y="51228"/>
                </a:lnTo>
                <a:lnTo>
                  <a:pt x="993079" y="35947"/>
                </a:lnTo>
                <a:lnTo>
                  <a:pt x="948658" y="23243"/>
                </a:lnTo>
                <a:lnTo>
                  <a:pt x="903173" y="13208"/>
                </a:lnTo>
                <a:lnTo>
                  <a:pt x="856716" y="5929"/>
                </a:lnTo>
                <a:lnTo>
                  <a:pt x="809374" y="1497"/>
                </a:lnTo>
                <a:lnTo>
                  <a:pt x="761238" y="0"/>
                </a:lnTo>
                <a:close/>
              </a:path>
            </a:pathLst>
          </a:custGeom>
          <a:solidFill>
            <a:srgbClr val="333333"/>
          </a:solidFill>
        </p:spPr>
        <p:txBody>
          <a:bodyPr wrap="square" lIns="0" tIns="0" rIns="0" bIns="0" rtlCol="0"/>
          <a:lstStyle/>
          <a:p>
            <a:endParaRPr/>
          </a:p>
        </p:txBody>
      </p:sp>
      <p:sp>
        <p:nvSpPr>
          <p:cNvPr id="18" name="object 18"/>
          <p:cNvSpPr/>
          <p:nvPr/>
        </p:nvSpPr>
        <p:spPr>
          <a:xfrm>
            <a:off x="3695700" y="3217926"/>
            <a:ext cx="1471676" cy="1473200"/>
          </a:xfrm>
          <a:prstGeom prst="rect">
            <a:avLst/>
          </a:prstGeom>
          <a:blipFill>
            <a:blip r:embed="rId15" cstate="print"/>
            <a:stretch>
              <a:fillRect/>
            </a:stretch>
          </a:blipFill>
        </p:spPr>
        <p:txBody>
          <a:bodyPr wrap="square" lIns="0" tIns="0" rIns="0" bIns="0" rtlCol="0"/>
          <a:lstStyle/>
          <a:p>
            <a:endParaRPr/>
          </a:p>
        </p:txBody>
      </p:sp>
      <p:sp>
        <p:nvSpPr>
          <p:cNvPr id="19" name="object 19"/>
          <p:cNvSpPr txBox="1"/>
          <p:nvPr/>
        </p:nvSpPr>
        <p:spPr>
          <a:xfrm>
            <a:off x="5632830" y="1676400"/>
            <a:ext cx="3053970" cy="381515"/>
          </a:xfrm>
          <a:prstGeom prst="rect">
            <a:avLst/>
          </a:prstGeom>
        </p:spPr>
        <p:txBody>
          <a:bodyPr vert="horz" wrap="square" lIns="0" tIns="12065" rIns="0" bIns="0" rtlCol="0">
            <a:spAutoFit/>
          </a:bodyPr>
          <a:lstStyle/>
          <a:p>
            <a:pPr marL="12700">
              <a:lnSpc>
                <a:spcPct val="100000"/>
              </a:lnSpc>
              <a:spcBef>
                <a:spcPts val="95"/>
              </a:spcBef>
            </a:pPr>
            <a:r>
              <a:rPr sz="2400" b="1" spc="-5" dirty="0">
                <a:solidFill>
                  <a:srgbClr val="003366"/>
                </a:solidFill>
                <a:latin typeface="Arial"/>
                <a:cs typeface="Arial"/>
              </a:rPr>
              <a:t>Updated</a:t>
            </a:r>
            <a:r>
              <a:rPr sz="2400" b="1" spc="-60" dirty="0">
                <a:solidFill>
                  <a:srgbClr val="003366"/>
                </a:solidFill>
                <a:latin typeface="Arial"/>
                <a:cs typeface="Arial"/>
              </a:rPr>
              <a:t> </a:t>
            </a:r>
            <a:r>
              <a:rPr sz="2400" b="1" spc="-5" dirty="0">
                <a:solidFill>
                  <a:srgbClr val="003366"/>
                </a:solidFill>
                <a:latin typeface="Arial"/>
                <a:cs typeface="Arial"/>
              </a:rPr>
              <a:t>information</a:t>
            </a:r>
            <a:endParaRPr sz="2400">
              <a:latin typeface="Arial"/>
              <a:cs typeface="Arial"/>
            </a:endParaRPr>
          </a:p>
        </p:txBody>
      </p:sp>
      <p:sp>
        <p:nvSpPr>
          <p:cNvPr id="20" name="object 20"/>
          <p:cNvSpPr txBox="1"/>
          <p:nvPr/>
        </p:nvSpPr>
        <p:spPr>
          <a:xfrm>
            <a:off x="0" y="1828800"/>
            <a:ext cx="3154933" cy="319959"/>
          </a:xfrm>
          <a:prstGeom prst="rect">
            <a:avLst/>
          </a:prstGeom>
        </p:spPr>
        <p:txBody>
          <a:bodyPr vert="horz" wrap="square" lIns="0" tIns="12065" rIns="0" bIns="0" rtlCol="0">
            <a:spAutoFit/>
          </a:bodyPr>
          <a:lstStyle/>
          <a:p>
            <a:pPr marL="12700">
              <a:lnSpc>
                <a:spcPct val="100000"/>
              </a:lnSpc>
              <a:spcBef>
                <a:spcPts val="95"/>
              </a:spcBef>
            </a:pPr>
            <a:r>
              <a:rPr sz="2000" b="1" spc="-10" dirty="0">
                <a:solidFill>
                  <a:srgbClr val="003366"/>
                </a:solidFill>
                <a:latin typeface="Arial"/>
                <a:cs typeface="Arial"/>
              </a:rPr>
              <a:t>Solves </a:t>
            </a:r>
            <a:r>
              <a:rPr sz="2000" b="1" spc="-5" dirty="0">
                <a:solidFill>
                  <a:srgbClr val="003366"/>
                </a:solidFill>
                <a:latin typeface="Arial"/>
                <a:cs typeface="Arial"/>
              </a:rPr>
              <a:t>current</a:t>
            </a:r>
            <a:r>
              <a:rPr sz="2000" b="1" spc="5" dirty="0">
                <a:solidFill>
                  <a:srgbClr val="003366"/>
                </a:solidFill>
                <a:latin typeface="Arial"/>
                <a:cs typeface="Arial"/>
              </a:rPr>
              <a:t> </a:t>
            </a:r>
            <a:r>
              <a:rPr sz="2000" b="1" spc="-5" dirty="0">
                <a:solidFill>
                  <a:srgbClr val="003366"/>
                </a:solidFill>
                <a:latin typeface="Arial"/>
                <a:cs typeface="Arial"/>
              </a:rPr>
              <a:t>problems</a:t>
            </a:r>
            <a:endParaRPr sz="2000">
              <a:latin typeface="Arial"/>
              <a:cs typeface="Arial"/>
            </a:endParaRPr>
          </a:p>
        </p:txBody>
      </p:sp>
      <p:sp>
        <p:nvSpPr>
          <p:cNvPr id="21" name="object 21"/>
          <p:cNvSpPr txBox="1"/>
          <p:nvPr/>
        </p:nvSpPr>
        <p:spPr>
          <a:xfrm>
            <a:off x="6547231" y="3802760"/>
            <a:ext cx="2825369" cy="627736"/>
          </a:xfrm>
          <a:prstGeom prst="rect">
            <a:avLst/>
          </a:prstGeom>
        </p:spPr>
        <p:txBody>
          <a:bodyPr vert="horz" wrap="square" lIns="0" tIns="12065" rIns="0" bIns="0" rtlCol="0">
            <a:spAutoFit/>
          </a:bodyPr>
          <a:lstStyle/>
          <a:p>
            <a:pPr marL="12700">
              <a:lnSpc>
                <a:spcPct val="100000"/>
              </a:lnSpc>
              <a:spcBef>
                <a:spcPts val="95"/>
              </a:spcBef>
            </a:pPr>
            <a:r>
              <a:rPr sz="2000" b="1" spc="-5" dirty="0">
                <a:solidFill>
                  <a:srgbClr val="003366"/>
                </a:solidFill>
                <a:latin typeface="Arial"/>
                <a:cs typeface="Arial"/>
              </a:rPr>
              <a:t>Internal</a:t>
            </a:r>
            <a:r>
              <a:rPr sz="2000" b="1" spc="-40" dirty="0">
                <a:solidFill>
                  <a:srgbClr val="003366"/>
                </a:solidFill>
                <a:latin typeface="Arial"/>
                <a:cs typeface="Arial"/>
              </a:rPr>
              <a:t> </a:t>
            </a:r>
            <a:r>
              <a:rPr sz="2000" b="1" spc="-5" dirty="0">
                <a:solidFill>
                  <a:srgbClr val="003366"/>
                </a:solidFill>
                <a:latin typeface="Arial"/>
                <a:cs typeface="Arial"/>
              </a:rPr>
              <a:t>communication</a:t>
            </a:r>
            <a:endParaRPr sz="2000">
              <a:latin typeface="Arial"/>
              <a:cs typeface="Arial"/>
            </a:endParaRPr>
          </a:p>
        </p:txBody>
      </p:sp>
      <p:sp>
        <p:nvSpPr>
          <p:cNvPr id="22" name="object 22"/>
          <p:cNvSpPr txBox="1"/>
          <p:nvPr/>
        </p:nvSpPr>
        <p:spPr>
          <a:xfrm>
            <a:off x="5632830" y="5403291"/>
            <a:ext cx="3511170" cy="627736"/>
          </a:xfrm>
          <a:prstGeom prst="rect">
            <a:avLst/>
          </a:prstGeom>
        </p:spPr>
        <p:txBody>
          <a:bodyPr vert="horz" wrap="square" lIns="0" tIns="12065" rIns="0" bIns="0" rtlCol="0">
            <a:spAutoFit/>
          </a:bodyPr>
          <a:lstStyle/>
          <a:p>
            <a:pPr marL="12700">
              <a:lnSpc>
                <a:spcPct val="100000"/>
              </a:lnSpc>
              <a:spcBef>
                <a:spcPts val="95"/>
              </a:spcBef>
            </a:pPr>
            <a:r>
              <a:rPr sz="2000" b="1" spc="-5" dirty="0">
                <a:solidFill>
                  <a:srgbClr val="003366"/>
                </a:solidFill>
                <a:latin typeface="Arial"/>
                <a:cs typeface="Arial"/>
              </a:rPr>
              <a:t>Decision making and</a:t>
            </a:r>
            <a:r>
              <a:rPr sz="2000" b="1" spc="-20" dirty="0">
                <a:solidFill>
                  <a:srgbClr val="003366"/>
                </a:solidFill>
                <a:latin typeface="Arial"/>
                <a:cs typeface="Arial"/>
              </a:rPr>
              <a:t> </a:t>
            </a:r>
            <a:r>
              <a:rPr sz="2000" b="1" spc="-5" dirty="0">
                <a:solidFill>
                  <a:srgbClr val="003366"/>
                </a:solidFill>
                <a:latin typeface="Arial"/>
                <a:cs typeface="Arial"/>
              </a:rPr>
              <a:t>planning</a:t>
            </a:r>
            <a:endParaRPr sz="2000">
              <a:latin typeface="Arial"/>
              <a:cs typeface="Arial"/>
            </a:endParaRPr>
          </a:p>
        </p:txBody>
      </p:sp>
      <p:sp>
        <p:nvSpPr>
          <p:cNvPr id="23" name="object 23"/>
          <p:cNvSpPr txBox="1"/>
          <p:nvPr/>
        </p:nvSpPr>
        <p:spPr>
          <a:xfrm>
            <a:off x="1" y="3762832"/>
            <a:ext cx="2283204" cy="566181"/>
          </a:xfrm>
          <a:prstGeom prst="rect">
            <a:avLst/>
          </a:prstGeom>
        </p:spPr>
        <p:txBody>
          <a:bodyPr vert="horz" wrap="square" lIns="0" tIns="12065" rIns="0" bIns="0" rtlCol="0">
            <a:spAutoFit/>
          </a:bodyPr>
          <a:lstStyle/>
          <a:p>
            <a:pPr marL="12700">
              <a:lnSpc>
                <a:spcPct val="100000"/>
              </a:lnSpc>
              <a:spcBef>
                <a:spcPts val="95"/>
              </a:spcBef>
            </a:pPr>
            <a:r>
              <a:rPr lang="en-US" b="1" spc="-5" dirty="0">
                <a:solidFill>
                  <a:srgbClr val="003366"/>
                </a:solidFill>
                <a:latin typeface="Arial"/>
                <a:cs typeface="Arial"/>
              </a:rPr>
              <a:t>D</a:t>
            </a:r>
            <a:r>
              <a:rPr b="1" spc="-5">
                <a:solidFill>
                  <a:srgbClr val="003366"/>
                </a:solidFill>
                <a:latin typeface="Arial"/>
                <a:cs typeface="Arial"/>
              </a:rPr>
              <a:t>iscloses</a:t>
            </a:r>
            <a:r>
              <a:rPr b="1" spc="-70">
                <a:solidFill>
                  <a:srgbClr val="003366"/>
                </a:solidFill>
                <a:latin typeface="Arial"/>
                <a:cs typeface="Arial"/>
              </a:rPr>
              <a:t> </a:t>
            </a:r>
            <a:r>
              <a:rPr b="1" dirty="0">
                <a:solidFill>
                  <a:srgbClr val="003366"/>
                </a:solidFill>
                <a:latin typeface="Arial"/>
                <a:cs typeface="Arial"/>
              </a:rPr>
              <a:t>unknown</a:t>
            </a:r>
            <a:endParaRPr>
              <a:latin typeface="Arial"/>
              <a:cs typeface="Arial"/>
            </a:endParaRPr>
          </a:p>
          <a:p>
            <a:pPr marL="773430">
              <a:lnSpc>
                <a:spcPct val="100000"/>
              </a:lnSpc>
            </a:pPr>
            <a:r>
              <a:rPr b="1" spc="-5" dirty="0">
                <a:solidFill>
                  <a:srgbClr val="003366"/>
                </a:solidFill>
                <a:latin typeface="Arial"/>
                <a:cs typeface="Arial"/>
              </a:rPr>
              <a:t>in</a:t>
            </a:r>
            <a:r>
              <a:rPr b="1" spc="-15" dirty="0">
                <a:solidFill>
                  <a:srgbClr val="003366"/>
                </a:solidFill>
                <a:latin typeface="Arial"/>
                <a:cs typeface="Arial"/>
              </a:rPr>
              <a:t>f</a:t>
            </a:r>
            <a:r>
              <a:rPr b="1" spc="-5" dirty="0">
                <a:solidFill>
                  <a:srgbClr val="003366"/>
                </a:solidFill>
                <a:latin typeface="Arial"/>
                <a:cs typeface="Arial"/>
              </a:rPr>
              <a:t>orma</a:t>
            </a:r>
            <a:r>
              <a:rPr b="1" spc="-15" dirty="0">
                <a:solidFill>
                  <a:srgbClr val="003366"/>
                </a:solidFill>
                <a:latin typeface="Arial"/>
                <a:cs typeface="Arial"/>
              </a:rPr>
              <a:t>t</a:t>
            </a:r>
            <a:r>
              <a:rPr b="1" spc="5" dirty="0">
                <a:solidFill>
                  <a:srgbClr val="003366"/>
                </a:solidFill>
                <a:latin typeface="Arial"/>
                <a:cs typeface="Arial"/>
              </a:rPr>
              <a:t>i</a:t>
            </a:r>
            <a:r>
              <a:rPr b="1" spc="-5" dirty="0">
                <a:solidFill>
                  <a:srgbClr val="003366"/>
                </a:solidFill>
                <a:latin typeface="Arial"/>
                <a:cs typeface="Arial"/>
              </a:rPr>
              <a:t>on</a:t>
            </a:r>
            <a:endParaRPr>
              <a:latin typeface="Arial"/>
              <a:cs typeface="Arial"/>
            </a:endParaRPr>
          </a:p>
        </p:txBody>
      </p:sp>
      <p:sp>
        <p:nvSpPr>
          <p:cNvPr id="24" name="object 24"/>
          <p:cNvSpPr txBox="1"/>
          <p:nvPr/>
        </p:nvSpPr>
        <p:spPr>
          <a:xfrm>
            <a:off x="78739" y="5592267"/>
            <a:ext cx="3502661" cy="627736"/>
          </a:xfrm>
          <a:prstGeom prst="rect">
            <a:avLst/>
          </a:prstGeom>
        </p:spPr>
        <p:txBody>
          <a:bodyPr vert="horz" wrap="square" lIns="0" tIns="12065" rIns="0" bIns="0" rtlCol="0">
            <a:spAutoFit/>
          </a:bodyPr>
          <a:lstStyle/>
          <a:p>
            <a:pPr marL="12700">
              <a:lnSpc>
                <a:spcPct val="100000"/>
              </a:lnSpc>
              <a:spcBef>
                <a:spcPts val="95"/>
              </a:spcBef>
            </a:pPr>
            <a:r>
              <a:rPr sz="2000" b="1" spc="-5" dirty="0">
                <a:solidFill>
                  <a:srgbClr val="003366"/>
                </a:solidFill>
                <a:latin typeface="Arial"/>
                <a:cs typeface="Arial"/>
              </a:rPr>
              <a:t>Reliable permanent</a:t>
            </a:r>
            <a:r>
              <a:rPr sz="2000" b="1" spc="-10" dirty="0">
                <a:solidFill>
                  <a:srgbClr val="003366"/>
                </a:solidFill>
                <a:latin typeface="Arial"/>
                <a:cs typeface="Arial"/>
              </a:rPr>
              <a:t> </a:t>
            </a:r>
            <a:r>
              <a:rPr sz="2000" b="1" spc="-5" dirty="0">
                <a:solidFill>
                  <a:srgbClr val="003366"/>
                </a:solidFill>
                <a:latin typeface="Arial"/>
                <a:cs typeface="Arial"/>
              </a:rPr>
              <a:t>information</a:t>
            </a:r>
            <a:endParaRPr sz="20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i="0" spc="-5" dirty="0">
                <a:latin typeface="Verdana"/>
                <a:cs typeface="Verdana"/>
              </a:rPr>
              <a:t>Steps for report</a:t>
            </a:r>
            <a:r>
              <a:rPr lang="en-US" sz="3600" b="1" i="0" spc="-60" dirty="0">
                <a:latin typeface="Verdana"/>
                <a:cs typeface="Verdana"/>
              </a:rPr>
              <a:t> </a:t>
            </a:r>
            <a:r>
              <a:rPr lang="en-US" sz="3600" b="1" i="0" dirty="0">
                <a:latin typeface="Verdana"/>
                <a:cs typeface="Verdana"/>
              </a:rPr>
              <a:t>writing</a:t>
            </a:r>
            <a:endParaRPr lang="en-US" sz="3600" dirty="0"/>
          </a:p>
        </p:txBody>
      </p:sp>
      <p:sp>
        <p:nvSpPr>
          <p:cNvPr id="3" name="Content Placeholder 2"/>
          <p:cNvSpPr>
            <a:spLocks noGrp="1"/>
          </p:cNvSpPr>
          <p:nvPr>
            <p:ph idx="1"/>
          </p:nvPr>
        </p:nvSpPr>
        <p:spPr>
          <a:xfrm>
            <a:off x="457200" y="1295400"/>
            <a:ext cx="8229600" cy="4830763"/>
          </a:xfrm>
        </p:spPr>
        <p:txBody>
          <a:bodyPr>
            <a:noAutofit/>
          </a:bodyPr>
          <a:lstStyle/>
          <a:p>
            <a:pPr algn="just">
              <a:buNone/>
            </a:pPr>
            <a:r>
              <a:rPr lang="en-US" sz="2800" dirty="0"/>
              <a:t>	Research reports are the product of slow, careful, accurate inductive work. The usual steps involved in writing report are: </a:t>
            </a:r>
          </a:p>
          <a:p>
            <a:pPr algn="just">
              <a:buNone/>
            </a:pPr>
            <a:r>
              <a:rPr lang="en-US" sz="2800" dirty="0"/>
              <a:t>(a) Logical analysis of the subject-matter.</a:t>
            </a:r>
          </a:p>
          <a:p>
            <a:pPr algn="just">
              <a:buNone/>
            </a:pPr>
            <a:r>
              <a:rPr lang="en-US" sz="2800" dirty="0"/>
              <a:t>(b) Preparation of the outline.</a:t>
            </a:r>
          </a:p>
          <a:p>
            <a:pPr algn="just">
              <a:buNone/>
            </a:pPr>
            <a:r>
              <a:rPr lang="en-US" sz="2800" dirty="0"/>
              <a:t>(c) Preparation of the rough draft.</a:t>
            </a:r>
          </a:p>
          <a:p>
            <a:pPr algn="just">
              <a:buNone/>
            </a:pPr>
            <a:r>
              <a:rPr lang="en-US" sz="2800" dirty="0"/>
              <a:t>(d) Rewriting and polishing.</a:t>
            </a:r>
          </a:p>
          <a:p>
            <a:pPr algn="just">
              <a:buNone/>
            </a:pPr>
            <a:r>
              <a:rPr lang="en-US" sz="2800" dirty="0"/>
              <a:t>(c) Preparation of the final bibliography.</a:t>
            </a:r>
          </a:p>
          <a:p>
            <a:pPr algn="just">
              <a:buNone/>
            </a:pPr>
            <a:r>
              <a:rPr lang="en-US" sz="2800" dirty="0"/>
              <a:t>(f) Writing the final draft. </a:t>
            </a:r>
          </a:p>
          <a:p>
            <a:pPr algn="just">
              <a:buNone/>
            </a:pP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algn="l"/>
            <a:r>
              <a:rPr lang="en-US" sz="3200" b="1" dirty="0"/>
              <a:t>A. Logical analysis of the subject matter:</a:t>
            </a:r>
            <a:endParaRPr lang="en-US" sz="3200" dirty="0"/>
          </a:p>
        </p:txBody>
      </p:sp>
      <p:sp>
        <p:nvSpPr>
          <p:cNvPr id="3" name="Content Placeholder 2"/>
          <p:cNvSpPr>
            <a:spLocks noGrp="1"/>
          </p:cNvSpPr>
          <p:nvPr>
            <p:ph idx="1"/>
          </p:nvPr>
        </p:nvSpPr>
        <p:spPr>
          <a:xfrm>
            <a:off x="228600" y="1066800"/>
            <a:ext cx="8686800" cy="5059363"/>
          </a:xfrm>
        </p:spPr>
        <p:txBody>
          <a:bodyPr>
            <a:noAutofit/>
          </a:bodyPr>
          <a:lstStyle/>
          <a:p>
            <a:pPr algn="just">
              <a:buNone/>
            </a:pPr>
            <a:r>
              <a:rPr lang="en-US" sz="2800" i="1" dirty="0"/>
              <a:t>It is the first step which is primarily concerned with the </a:t>
            </a:r>
            <a:r>
              <a:rPr lang="en-US" sz="2800" dirty="0"/>
              <a:t>development of a subject. There are two ways</a:t>
            </a:r>
          </a:p>
          <a:p>
            <a:pPr algn="just">
              <a:buNone/>
            </a:pPr>
            <a:r>
              <a:rPr lang="en-US" sz="2800" dirty="0"/>
              <a:t>(a) logically</a:t>
            </a:r>
          </a:p>
          <a:p>
            <a:pPr algn="just">
              <a:buNone/>
            </a:pPr>
            <a:r>
              <a:rPr lang="en-US" sz="2800" dirty="0"/>
              <a:t>(b) chronologically </a:t>
            </a:r>
          </a:p>
          <a:p>
            <a:pPr algn="just"/>
            <a:r>
              <a:rPr lang="en-US" sz="2800" dirty="0"/>
              <a:t>The logical development is made on the basis of mental connections and associations between the one thing and another by means of analysis. E.g. Cause &amp; effect.</a:t>
            </a:r>
          </a:p>
          <a:p>
            <a:pPr algn="just"/>
            <a:r>
              <a:rPr lang="en-US" sz="2800" dirty="0"/>
              <a:t>Chronological development is based on time or sequence in time.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a:t>b. Preparation of the outline:</a:t>
            </a:r>
          </a:p>
          <a:p>
            <a:r>
              <a:rPr lang="en-US" dirty="0"/>
              <a:t>Outlines are the framework upon which long written works are constructed. They are aids to the logical organization of the material and a reminder of the points to be stressed in the report.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a:buNone/>
            </a:pPr>
            <a:r>
              <a:rPr lang="en-US" b="1" dirty="0"/>
              <a:t>c. Preparation of the rough draft:</a:t>
            </a:r>
          </a:p>
          <a:p>
            <a:pPr algn="just"/>
            <a:r>
              <a:rPr lang="en-US" sz="2800" dirty="0"/>
              <a:t>It is utmost importance for the researcher to write down what he has done in the context of his research study and what yet to be done. </a:t>
            </a:r>
          </a:p>
          <a:p>
            <a:pPr algn="just"/>
            <a:r>
              <a:rPr lang="en-US" sz="2800" dirty="0"/>
              <a:t>Collecting the material for study along with various limitations, the technique of analysis adopted, the broad findings and generalizations and the various suggestions wants to offer regarding the problem concerned. </a:t>
            </a:r>
          </a:p>
          <a:p>
            <a:pPr algn="just"/>
            <a:r>
              <a:rPr lang="en-US" sz="2800" dirty="0"/>
              <a:t>Make file too.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b="1" dirty="0"/>
              <a:t>d. Rewriting and polishing of the rough draft</a:t>
            </a:r>
            <a:r>
              <a:rPr lang="en-US" sz="2800" b="1" dirty="0"/>
              <a:t>:</a:t>
            </a:r>
          </a:p>
          <a:p>
            <a:pPr algn="just"/>
            <a:r>
              <a:rPr lang="en-US" sz="2800" dirty="0"/>
              <a:t>This step happens to be most difficult part of all formal writing. </a:t>
            </a:r>
          </a:p>
          <a:p>
            <a:pPr algn="just"/>
            <a:r>
              <a:rPr lang="en-US" sz="2800" dirty="0"/>
              <a:t>Usually this step requires more time than the writing of the rough draft. </a:t>
            </a:r>
          </a:p>
          <a:p>
            <a:pPr algn="just"/>
            <a:r>
              <a:rPr lang="en-US" sz="2800" dirty="0"/>
              <a:t>The careful revision makes the difference between a mediocre and a good piece of writing.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algn="just">
              <a:buNone/>
            </a:pPr>
            <a:r>
              <a:rPr lang="en-US" b="1" dirty="0"/>
              <a:t>e. Preparation of the final bibliography: </a:t>
            </a:r>
          </a:p>
          <a:p>
            <a:pPr algn="just">
              <a:buNone/>
            </a:pPr>
            <a:r>
              <a:rPr lang="en-US" sz="2800" dirty="0"/>
              <a:t>	The bibliography, which is generally appended to the research report, is a list of books/journals in some way pertinent to the research.</a:t>
            </a:r>
          </a:p>
          <a:p>
            <a:r>
              <a:rPr lang="en-US" sz="2800" dirty="0"/>
              <a:t>The bibliography should be arranged alphabetically and may be divided into two parts:</a:t>
            </a:r>
          </a:p>
          <a:p>
            <a:endParaRPr lang="en-US" sz="2800" dirty="0"/>
          </a:p>
          <a:p>
            <a:pPr marL="914400" lvl="1" indent="-457200" algn="just">
              <a:buFont typeface="+mj-lt"/>
              <a:buAutoNum type="arabicPeriod"/>
            </a:pPr>
            <a:r>
              <a:rPr lang="en-US" b="1" dirty="0"/>
              <a:t>First part- </a:t>
            </a:r>
            <a:r>
              <a:rPr lang="en-US" dirty="0"/>
              <a:t>contain the names of books and pamphlets</a:t>
            </a:r>
          </a:p>
          <a:p>
            <a:pPr marL="914400" lvl="1" indent="-457200" algn="just">
              <a:buFont typeface="+mj-lt"/>
              <a:buAutoNum type="arabicPeriod"/>
            </a:pPr>
            <a:r>
              <a:rPr lang="en-US" b="1" dirty="0"/>
              <a:t>Second part- </a:t>
            </a:r>
            <a:r>
              <a:rPr lang="en-US" dirty="0"/>
              <a:t>contain the names of journals, magazine and newspaper articles.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buNone/>
            </a:pPr>
            <a:r>
              <a:rPr lang="en-US" sz="2800" dirty="0"/>
              <a:t>For books and pamphlets the order may be as under:</a:t>
            </a:r>
          </a:p>
          <a:p>
            <a:pPr lvl="1">
              <a:buNone/>
            </a:pPr>
            <a:r>
              <a:rPr lang="en-US" sz="2400" dirty="0"/>
              <a:t>1. Name of author, last name first.</a:t>
            </a:r>
          </a:p>
          <a:p>
            <a:pPr lvl="1">
              <a:buNone/>
            </a:pPr>
            <a:r>
              <a:rPr lang="en-US" sz="2400" dirty="0"/>
              <a:t>2. Title, underlined to indicate italics.</a:t>
            </a:r>
          </a:p>
          <a:p>
            <a:pPr lvl="1">
              <a:buNone/>
            </a:pPr>
            <a:r>
              <a:rPr lang="en-US" sz="2400" dirty="0"/>
              <a:t>3. Place, publisher, and date of publication.</a:t>
            </a:r>
          </a:p>
          <a:p>
            <a:pPr lvl="1">
              <a:buNone/>
            </a:pPr>
            <a:r>
              <a:rPr lang="en-US" sz="2400" dirty="0"/>
              <a:t>4. Number of volumes.</a:t>
            </a:r>
          </a:p>
          <a:p>
            <a:pPr>
              <a:buNone/>
            </a:pPr>
            <a:r>
              <a:rPr lang="en-US" sz="2800" dirty="0"/>
              <a:t>Example</a:t>
            </a:r>
          </a:p>
          <a:p>
            <a:r>
              <a:rPr lang="en-US" sz="2800" dirty="0"/>
              <a:t>David, C.R., </a:t>
            </a:r>
            <a:r>
              <a:rPr lang="en-US" sz="2800" i="1" dirty="0"/>
              <a:t>Quantitative Techniques</a:t>
            </a:r>
            <a:r>
              <a:rPr lang="en-US" sz="2800" dirty="0"/>
              <a:t>, Pearson Publishing House Pvt. Ltd., </a:t>
            </a:r>
            <a:r>
              <a:rPr lang="en-US" sz="2800" i="1" dirty="0"/>
              <a:t>New Delhi</a:t>
            </a:r>
            <a:r>
              <a:rPr lang="en-US" sz="2800" dirty="0"/>
              <a:t> 2018. Edition 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5821363"/>
          </a:xfrm>
        </p:spPr>
        <p:txBody>
          <a:bodyPr>
            <a:noAutofit/>
          </a:bodyPr>
          <a:lstStyle/>
          <a:p>
            <a:pPr algn="just"/>
            <a:r>
              <a:rPr lang="en-US" sz="2400" dirty="0"/>
              <a:t>Academic and research report writing is an essential activity for a contemporary teacher in institutes of higher education. </a:t>
            </a:r>
          </a:p>
          <a:p>
            <a:pPr algn="just"/>
            <a:r>
              <a:rPr lang="en-US" sz="2400" dirty="0"/>
              <a:t>It is a fact that a modern teacher has to play a variety of roles apart from that of an academic instructor. </a:t>
            </a:r>
          </a:p>
          <a:p>
            <a:pPr algn="just"/>
            <a:r>
              <a:rPr lang="en-US" sz="2400" dirty="0"/>
              <a:t>Research is one of such major activities for them. Publication of research findings is an integral part of research. </a:t>
            </a:r>
          </a:p>
          <a:p>
            <a:pPr algn="just"/>
            <a:r>
              <a:rPr lang="en-US" sz="2400" dirty="0"/>
              <a:t>Therefore, it is necessary for a teacher / researcher to learn and apply principles and techniques of report writing for effective dissemination of the academic and research findings. </a:t>
            </a:r>
          </a:p>
          <a:p>
            <a:pPr algn="just"/>
            <a:r>
              <a:rPr lang="en-US" sz="2400" dirty="0"/>
              <a:t>This course intends to introduce the learner to the principles, techniques and tools of academic and research report writing. After successful completion of this course the learner will be able to write reports on various academic activities including research effectively and efficiently.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a:buNone/>
            </a:pPr>
            <a:r>
              <a:rPr lang="en-US" dirty="0"/>
              <a:t>For magazines, journals and newspapers the order may be as under:</a:t>
            </a:r>
          </a:p>
          <a:p>
            <a:pPr>
              <a:buNone/>
            </a:pPr>
            <a:r>
              <a:rPr lang="en-US" dirty="0"/>
              <a:t>1. Name of the author, last name first.</a:t>
            </a:r>
          </a:p>
          <a:p>
            <a:pPr>
              <a:buNone/>
            </a:pPr>
            <a:r>
              <a:rPr lang="en-US" dirty="0"/>
              <a:t>2. Title of article, in quotation marks.</a:t>
            </a:r>
          </a:p>
          <a:p>
            <a:pPr>
              <a:buNone/>
            </a:pPr>
            <a:r>
              <a:rPr lang="en-US" dirty="0"/>
              <a:t>3. Name of periodical, underlined to indicate italics.</a:t>
            </a:r>
          </a:p>
          <a:p>
            <a:pPr>
              <a:buNone/>
            </a:pPr>
            <a:r>
              <a:rPr lang="en-US" dirty="0"/>
              <a:t>4. The volume or volume and number.</a:t>
            </a:r>
          </a:p>
          <a:p>
            <a:pPr>
              <a:buNone/>
            </a:pPr>
            <a:r>
              <a:rPr lang="en-US" dirty="0"/>
              <a:t>5. The date of the issue.</a:t>
            </a:r>
          </a:p>
          <a:p>
            <a:pPr>
              <a:buNone/>
            </a:pPr>
            <a:r>
              <a:rPr lang="en-US" dirty="0"/>
              <a:t>6. The pagination.</a:t>
            </a:r>
          </a:p>
          <a:p>
            <a:endParaRPr lang="en-US" dirty="0"/>
          </a:p>
          <a:p>
            <a:pPr>
              <a:buNone/>
            </a:pPr>
            <a:r>
              <a:rPr lang="en-US" dirty="0"/>
              <a:t>Example</a:t>
            </a:r>
          </a:p>
          <a:p>
            <a:r>
              <a:rPr lang="en-US" dirty="0"/>
              <a:t>Robert V. </a:t>
            </a:r>
            <a:r>
              <a:rPr lang="en-US" dirty="0" err="1"/>
              <a:t>Roosa</a:t>
            </a:r>
            <a:r>
              <a:rPr lang="en-US" dirty="0"/>
              <a:t>, “Coping with Short-term International Money Flows”, The Banker, London, Vol. 5, Issue II, September, 2018, p. 995.</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Autofit/>
          </a:bodyPr>
          <a:lstStyle/>
          <a:p>
            <a:pPr algn="just">
              <a:buNone/>
            </a:pPr>
            <a:r>
              <a:rPr lang="en-US" sz="3600" b="1" dirty="0"/>
              <a:t>f. Writing the final draft:</a:t>
            </a:r>
          </a:p>
          <a:p>
            <a:pPr algn="just"/>
            <a:r>
              <a:rPr lang="en-US" sz="2800" dirty="0"/>
              <a:t>This constitutes the last step. The final draft should be written in a concise and objective style and in simple language, avoiding vague expressions such as “it seems”, “there may be”, and the like ones. </a:t>
            </a:r>
          </a:p>
          <a:p>
            <a:pPr algn="just"/>
            <a:endParaRPr lang="en-US" sz="2800" dirty="0"/>
          </a:p>
          <a:p>
            <a:pPr algn="just"/>
            <a:r>
              <a:rPr lang="en-US" sz="2800" dirty="0"/>
              <a:t>While writing the final draft, the researcher must avoid abstract </a:t>
            </a:r>
            <a:r>
              <a:rPr lang="en-US" sz="2800" b="1" i="1" dirty="0"/>
              <a:t>terminology</a:t>
            </a:r>
            <a:r>
              <a:rPr lang="en-US" sz="2800" dirty="0"/>
              <a:t> and technical jargon. Illustrations and examples based on common experiences must be incorporated in the final draft.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LAYOUT OF THE RESEARCH REPORT</a:t>
            </a:r>
          </a:p>
        </p:txBody>
      </p:sp>
      <p:sp>
        <p:nvSpPr>
          <p:cNvPr id="3" name="Content Placeholder 2"/>
          <p:cNvSpPr>
            <a:spLocks noGrp="1"/>
          </p:cNvSpPr>
          <p:nvPr>
            <p:ph idx="1"/>
          </p:nvPr>
        </p:nvSpPr>
        <p:spPr/>
        <p:txBody>
          <a:bodyPr>
            <a:normAutofit/>
          </a:bodyPr>
          <a:lstStyle/>
          <a:p>
            <a:r>
              <a:rPr lang="en-US" sz="2800" dirty="0"/>
              <a:t>A comprehensive layout of the research report should comprise of:</a:t>
            </a:r>
          </a:p>
          <a:p>
            <a:pPr>
              <a:buNone/>
            </a:pPr>
            <a:r>
              <a:rPr lang="en-US" sz="2800" dirty="0"/>
              <a:t>	(A) Preliminary pages</a:t>
            </a:r>
          </a:p>
          <a:p>
            <a:pPr>
              <a:buNone/>
            </a:pPr>
            <a:r>
              <a:rPr lang="en-US" sz="2800" dirty="0"/>
              <a:t>	(B) The main text </a:t>
            </a:r>
          </a:p>
          <a:p>
            <a:pPr>
              <a:buNone/>
            </a:pPr>
            <a:r>
              <a:rPr lang="en-US" sz="2800" dirty="0"/>
              <a:t>	(C) The end matter.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(A) Preliminary Pages</a:t>
            </a:r>
          </a:p>
        </p:txBody>
      </p:sp>
      <p:sp>
        <p:nvSpPr>
          <p:cNvPr id="3" name="Content Placeholder 2"/>
          <p:cNvSpPr>
            <a:spLocks noGrp="1"/>
          </p:cNvSpPr>
          <p:nvPr>
            <p:ph idx="1"/>
          </p:nvPr>
        </p:nvSpPr>
        <p:spPr/>
        <p:txBody>
          <a:bodyPr>
            <a:normAutofit/>
          </a:bodyPr>
          <a:lstStyle/>
          <a:p>
            <a:pPr algn="just"/>
            <a:r>
              <a:rPr lang="en-US" sz="2800" dirty="0"/>
              <a:t>In its preliminary pages the report should carry a title and date, followed by acknowledgements in the form of ‘Preface’ or ‘Foreword’. </a:t>
            </a:r>
          </a:p>
          <a:p>
            <a:pPr algn="just"/>
            <a:r>
              <a:rPr lang="en-US" sz="2800" dirty="0"/>
              <a:t>Then there should be a </a:t>
            </a:r>
            <a:r>
              <a:rPr lang="en-US" sz="2800" b="1" i="1" dirty="0"/>
              <a:t>table of contents </a:t>
            </a:r>
            <a:r>
              <a:rPr lang="en-US" sz="2800" dirty="0"/>
              <a:t>followed by list of tables and illustrations so that the decision-maker or anybody interested in reading the report can easily locate the required information in the report.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a:t>(B) Main Text</a:t>
            </a:r>
          </a:p>
        </p:txBody>
      </p:sp>
      <p:sp>
        <p:nvSpPr>
          <p:cNvPr id="3" name="Content Placeholder 2"/>
          <p:cNvSpPr>
            <a:spLocks noGrp="1"/>
          </p:cNvSpPr>
          <p:nvPr>
            <p:ph idx="1"/>
          </p:nvPr>
        </p:nvSpPr>
        <p:spPr>
          <a:xfrm>
            <a:off x="457200" y="1066800"/>
            <a:ext cx="8229600" cy="5059363"/>
          </a:xfrm>
        </p:spPr>
        <p:txBody>
          <a:bodyPr>
            <a:noAutofit/>
          </a:bodyPr>
          <a:lstStyle/>
          <a:p>
            <a:pPr algn="just"/>
            <a:r>
              <a:rPr lang="en-US" sz="2800" dirty="0"/>
              <a:t>The main text provides the complete outline of the research report along with all details. Title of the research study is repeated at the top of the first page of the main text and then follows the other details on pages numbered consecutively, beginning with the second page. The main text sections:</a:t>
            </a:r>
          </a:p>
          <a:p>
            <a:pPr algn="just">
              <a:buNone/>
            </a:pPr>
            <a:r>
              <a:rPr lang="en-US" sz="2800" dirty="0"/>
              <a:t>(</a:t>
            </a:r>
            <a:r>
              <a:rPr lang="en-US" sz="2800" dirty="0" err="1"/>
              <a:t>i</a:t>
            </a:r>
            <a:r>
              <a:rPr lang="en-US" sz="2800" dirty="0"/>
              <a:t>) Introduction, ROL, RM</a:t>
            </a:r>
          </a:p>
          <a:p>
            <a:pPr algn="just">
              <a:buNone/>
            </a:pPr>
            <a:r>
              <a:rPr lang="en-US" sz="2800" dirty="0"/>
              <a:t>(ii) Statement of findings and recommendations</a:t>
            </a:r>
          </a:p>
          <a:p>
            <a:pPr algn="just">
              <a:buNone/>
            </a:pPr>
            <a:r>
              <a:rPr lang="en-US" sz="2800" dirty="0"/>
              <a:t>(iii) The results</a:t>
            </a:r>
          </a:p>
          <a:p>
            <a:pPr algn="just">
              <a:buNone/>
            </a:pPr>
            <a:r>
              <a:rPr lang="en-US" sz="2800" dirty="0"/>
              <a:t>(iv) The implications drawn from the results</a:t>
            </a:r>
          </a:p>
          <a:p>
            <a:pPr algn="just">
              <a:buNone/>
            </a:pPr>
            <a:r>
              <a:rPr lang="en-US" sz="2800" dirty="0"/>
              <a:t>(v) The summary.</a:t>
            </a:r>
          </a:p>
          <a:p>
            <a:pPr algn="just"/>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Autofit/>
          </a:bodyPr>
          <a:lstStyle/>
          <a:p>
            <a:pPr marL="571500" indent="-571500" algn="just">
              <a:buAutoNum type="romanLcParenBoth"/>
            </a:pPr>
            <a:r>
              <a:rPr lang="en-US" b="1" dirty="0"/>
              <a:t>Introduction: </a:t>
            </a:r>
          </a:p>
          <a:p>
            <a:pPr marL="571500" indent="-571500" algn="just"/>
            <a:r>
              <a:rPr lang="en-US" sz="2800" dirty="0"/>
              <a:t>The purpose of introduction is to introduce the research project to the readers. </a:t>
            </a:r>
          </a:p>
          <a:p>
            <a:pPr marL="571500" indent="-571500" algn="just"/>
            <a:r>
              <a:rPr lang="en-US" sz="2800" dirty="0"/>
              <a:t>It should contain a clear statement of the objectives of research i.e., enough background should be given to make clear to the reader why the problem was considered worth investigating.</a:t>
            </a:r>
          </a:p>
          <a:p>
            <a:pPr marL="571500" indent="-571500" algn="just"/>
            <a:r>
              <a:rPr lang="en-US" sz="2800" dirty="0"/>
              <a:t>Scope</a:t>
            </a:r>
          </a:p>
          <a:p>
            <a:pPr marL="571500" indent="-571500" algn="just"/>
            <a:r>
              <a:rPr lang="en-US" sz="2800" dirty="0"/>
              <a:t>limitations</a:t>
            </a:r>
          </a:p>
          <a:p>
            <a:pPr marL="571500" indent="-571500" algn="just">
              <a:buNone/>
            </a:pP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buNone/>
            </a:pPr>
            <a:r>
              <a:rPr lang="en-US" b="1" dirty="0"/>
              <a:t>(ii) Statement of findings and recommendations: </a:t>
            </a:r>
          </a:p>
          <a:p>
            <a:pPr algn="just"/>
            <a:r>
              <a:rPr lang="en-US" sz="2800" dirty="0"/>
              <a:t>After introduction, the research report must contain a statement of findings and recommendations in non-technical language so that it can be easily understood by all concerned.</a:t>
            </a:r>
          </a:p>
          <a:p>
            <a:pPr algn="just"/>
            <a:r>
              <a:rPr lang="en-US" sz="2800" dirty="0"/>
              <a:t> If the findings happen to be extensive, at this point they should be put in the summarized form.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buNone/>
            </a:pPr>
            <a:r>
              <a:rPr lang="en-US" sz="3600" b="1" dirty="0"/>
              <a:t>(iii) Results: </a:t>
            </a:r>
          </a:p>
          <a:p>
            <a:pPr algn="just"/>
            <a:r>
              <a:rPr lang="en-US" dirty="0"/>
              <a:t>A detailed presentation of the findings of the study, with supporting data in the form of tables and charts together with a validation of results, is the next step in writing the main text of the report.</a:t>
            </a:r>
          </a:p>
          <a:p>
            <a:pPr algn="just"/>
            <a:r>
              <a:rPr lang="en-US" dirty="0"/>
              <a:t>This generally comprises the main body of the report, extending over several chapters.</a:t>
            </a:r>
          </a:p>
          <a:p>
            <a:pPr algn="just"/>
            <a:r>
              <a:rPr lang="en-US" dirty="0"/>
              <a:t>Statistical summaries.</a:t>
            </a:r>
          </a:p>
          <a:p>
            <a:pPr algn="just"/>
            <a:r>
              <a:rPr lang="en-US" dirty="0"/>
              <a:t>The conclusions at which he arrived, and the bases for his conclusions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pPr algn="just">
              <a:buNone/>
            </a:pPr>
            <a:r>
              <a:rPr lang="en-US" sz="3500" b="1" dirty="0"/>
              <a:t>(iv) Implications of the results:</a:t>
            </a:r>
          </a:p>
          <a:p>
            <a:pPr algn="just">
              <a:buNone/>
            </a:pPr>
            <a:r>
              <a:rPr lang="en-US" dirty="0"/>
              <a:t>	Implications may have three aspects as stated below:</a:t>
            </a:r>
          </a:p>
          <a:p>
            <a:pPr algn="just">
              <a:buNone/>
            </a:pPr>
            <a:r>
              <a:rPr lang="en-US" dirty="0"/>
              <a:t>(a) A statement of the inferences drawn from the present study which may be expected to apply in similar circumstances.</a:t>
            </a:r>
          </a:p>
          <a:p>
            <a:pPr algn="just">
              <a:buNone/>
            </a:pPr>
            <a:r>
              <a:rPr lang="en-US" dirty="0"/>
              <a:t>(b) The conditions of the present study which may limit the extent of legitimate generalizations of the inferences drawn from the study.</a:t>
            </a:r>
          </a:p>
          <a:p>
            <a:pPr algn="just">
              <a:buNone/>
            </a:pPr>
            <a:r>
              <a:rPr lang="en-US" dirty="0"/>
              <a:t>(c) The relevant questions that still remain unanswered or new questions raised by the study along with suggestions for the kind of research that would provide answers for them. </a:t>
            </a:r>
            <a:r>
              <a:rPr lang="en-US" sz="2200" dirty="0"/>
              <a:t>E.g. If present conf. paper first time better to put some limitations.</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None/>
            </a:pPr>
            <a:r>
              <a:rPr lang="en-US" b="1" dirty="0"/>
              <a:t>(v) Summary: </a:t>
            </a:r>
          </a:p>
          <a:p>
            <a:pPr algn="just">
              <a:buNone/>
            </a:pPr>
            <a:r>
              <a:rPr lang="en-US" sz="2800" dirty="0"/>
              <a:t>	It has become customary to conclude the research report with a very brief summary, resting in brief the research problem, the methodology, the major findings and the major conclusions drawn from the research results.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Contents</a:t>
            </a:r>
          </a:p>
        </p:txBody>
      </p:sp>
      <p:sp>
        <p:nvSpPr>
          <p:cNvPr id="3" name="Content Placeholder 2"/>
          <p:cNvSpPr>
            <a:spLocks noGrp="1"/>
          </p:cNvSpPr>
          <p:nvPr>
            <p:ph idx="1"/>
          </p:nvPr>
        </p:nvSpPr>
        <p:spPr/>
        <p:txBody>
          <a:bodyPr/>
          <a:lstStyle/>
          <a:p>
            <a:pPr>
              <a:buFont typeface="Wingdings" pitchFamily="2" charset="2"/>
              <a:buChar char="ü"/>
            </a:pPr>
            <a:r>
              <a:rPr lang="en-US" dirty="0">
                <a:latin typeface="Arial" pitchFamily="34" charset="0"/>
                <a:cs typeface="Arial" pitchFamily="34" charset="0"/>
              </a:rPr>
              <a:t> Mea</a:t>
            </a:r>
            <a:r>
              <a:rPr lang="en-US" spc="-10" dirty="0">
                <a:latin typeface="Arial" pitchFamily="34" charset="0"/>
                <a:cs typeface="Arial" pitchFamily="34" charset="0"/>
              </a:rPr>
              <a:t>n</a:t>
            </a:r>
            <a:r>
              <a:rPr lang="en-US" dirty="0">
                <a:latin typeface="Arial" pitchFamily="34" charset="0"/>
                <a:cs typeface="Arial" pitchFamily="34" charset="0"/>
              </a:rPr>
              <a:t>ing of report.</a:t>
            </a:r>
          </a:p>
          <a:p>
            <a:pPr>
              <a:buFont typeface="Wingdings" pitchFamily="2" charset="2"/>
              <a:buChar char="ü"/>
            </a:pPr>
            <a:r>
              <a:rPr lang="en-US" spc="-5" dirty="0">
                <a:latin typeface="Arial" pitchFamily="34" charset="0"/>
                <a:cs typeface="Arial" pitchFamily="34" charset="0"/>
              </a:rPr>
              <a:t> Classification of report.</a:t>
            </a:r>
          </a:p>
          <a:p>
            <a:pPr>
              <a:buFont typeface="Wingdings" pitchFamily="2" charset="2"/>
              <a:buChar char="ü"/>
            </a:pPr>
            <a:r>
              <a:rPr lang="en-US" spc="-5" dirty="0">
                <a:latin typeface="Arial" pitchFamily="34" charset="0"/>
                <a:cs typeface="Arial" pitchFamily="34" charset="0"/>
              </a:rPr>
              <a:t> Steps for report</a:t>
            </a:r>
            <a:r>
              <a:rPr lang="en-US" spc="-60" dirty="0">
                <a:latin typeface="Arial" pitchFamily="34" charset="0"/>
                <a:cs typeface="Arial" pitchFamily="34" charset="0"/>
              </a:rPr>
              <a:t> </a:t>
            </a:r>
            <a:r>
              <a:rPr lang="en-US" dirty="0">
                <a:latin typeface="Arial" pitchFamily="34" charset="0"/>
                <a:cs typeface="Arial" pitchFamily="34" charset="0"/>
              </a:rPr>
              <a:t>writing.</a:t>
            </a:r>
          </a:p>
          <a:p>
            <a:pPr>
              <a:buFont typeface="Wingdings" pitchFamily="2" charset="2"/>
              <a:buChar char="ü"/>
            </a:pPr>
            <a:r>
              <a:rPr lang="en-US" dirty="0">
                <a:latin typeface="Arial" pitchFamily="34" charset="0"/>
                <a:cs typeface="Arial" pitchFamily="34" charset="0"/>
              </a:rPr>
              <a:t> Layout of the research report.</a:t>
            </a:r>
          </a:p>
          <a:p>
            <a:pPr>
              <a:buFont typeface="Wingdings" pitchFamily="2" charset="2"/>
              <a:buChar char="ü"/>
            </a:pPr>
            <a:r>
              <a:rPr lang="en-US" dirty="0">
                <a:latin typeface="Arial" pitchFamily="34" charset="0"/>
                <a:cs typeface="Arial" pitchFamily="34" charset="0"/>
              </a:rPr>
              <a:t> Mechanics of writing a research report</a:t>
            </a:r>
            <a:r>
              <a:rPr lang="en-US" dirty="0"/>
              <a:t>.</a:t>
            </a:r>
            <a:endParaRPr lang="en-US" spc="-5" dirty="0">
              <a:latin typeface="Verdana"/>
              <a:cs typeface="Verdana"/>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(C) End Matter</a:t>
            </a:r>
          </a:p>
        </p:txBody>
      </p:sp>
      <p:sp>
        <p:nvSpPr>
          <p:cNvPr id="3" name="Content Placeholder 2"/>
          <p:cNvSpPr>
            <a:spLocks noGrp="1"/>
          </p:cNvSpPr>
          <p:nvPr>
            <p:ph idx="1"/>
          </p:nvPr>
        </p:nvSpPr>
        <p:spPr>
          <a:xfrm>
            <a:off x="457200" y="1447800"/>
            <a:ext cx="8229600" cy="4678363"/>
          </a:xfrm>
        </p:spPr>
        <p:txBody>
          <a:bodyPr>
            <a:normAutofit fontScale="92500" lnSpcReduction="20000"/>
          </a:bodyPr>
          <a:lstStyle/>
          <a:p>
            <a:pPr algn="just"/>
            <a:r>
              <a:rPr lang="en-US" dirty="0"/>
              <a:t>At the end of the report, appendices should be enlisted in respect of all technical data such as questionnaires, sample information, mathematical derivations and the like ones. Bibliography of sources consulted should also be given. </a:t>
            </a:r>
          </a:p>
          <a:p>
            <a:pPr algn="just"/>
            <a:r>
              <a:rPr lang="en-US" dirty="0"/>
              <a:t>Index (an alphabetical listing of names, places and topics along with the numbers of the pages in a book or report on which they are mentioned or discussed) should invariably be given at the end of the report.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4569460" cy="690574"/>
          </a:xfrm>
          <a:prstGeom prst="rect">
            <a:avLst/>
          </a:prstGeom>
        </p:spPr>
        <p:txBody>
          <a:bodyPr vert="horz" wrap="square" lIns="0" tIns="13335" rIns="0" bIns="0" rtlCol="0">
            <a:spAutoFit/>
          </a:bodyPr>
          <a:lstStyle/>
          <a:p>
            <a:pPr marL="12700">
              <a:lnSpc>
                <a:spcPct val="100000"/>
              </a:lnSpc>
              <a:spcBef>
                <a:spcPts val="105"/>
              </a:spcBef>
            </a:pPr>
            <a:r>
              <a:rPr b="1" i="0" spc="-5" dirty="0">
                <a:latin typeface="Verdana"/>
                <a:cs typeface="Verdana"/>
              </a:rPr>
              <a:t>For</a:t>
            </a:r>
            <a:r>
              <a:rPr b="1" i="0" spc="5" dirty="0">
                <a:latin typeface="Verdana"/>
                <a:cs typeface="Verdana"/>
              </a:rPr>
              <a:t>m</a:t>
            </a:r>
            <a:r>
              <a:rPr b="1" i="0" dirty="0">
                <a:latin typeface="Verdana"/>
                <a:cs typeface="Verdana"/>
              </a:rPr>
              <a:t>at</a:t>
            </a:r>
          </a:p>
        </p:txBody>
      </p:sp>
      <p:sp>
        <p:nvSpPr>
          <p:cNvPr id="3" name="object 3"/>
          <p:cNvSpPr txBox="1"/>
          <p:nvPr/>
        </p:nvSpPr>
        <p:spPr>
          <a:xfrm>
            <a:off x="535940" y="1393215"/>
            <a:ext cx="6089015" cy="3184525"/>
          </a:xfrm>
          <a:prstGeom prst="rect">
            <a:avLst/>
          </a:prstGeom>
        </p:spPr>
        <p:txBody>
          <a:bodyPr vert="horz" wrap="square" lIns="0" tIns="98425" rIns="0" bIns="0" rtlCol="0">
            <a:spAutoFit/>
          </a:bodyPr>
          <a:lstStyle/>
          <a:p>
            <a:pPr marL="355600" indent="-342900">
              <a:lnSpc>
                <a:spcPct val="100000"/>
              </a:lnSpc>
              <a:spcBef>
                <a:spcPts val="775"/>
              </a:spcBef>
              <a:buFont typeface="Wingdings"/>
              <a:buChar char=""/>
              <a:tabLst>
                <a:tab pos="355600" algn="l"/>
              </a:tabLst>
            </a:pPr>
            <a:r>
              <a:rPr sz="2800" b="1" spc="-10" dirty="0">
                <a:latin typeface="Verdana"/>
                <a:cs typeface="Verdana"/>
              </a:rPr>
              <a:t>For short</a:t>
            </a:r>
            <a:r>
              <a:rPr sz="2800" b="1" spc="15" dirty="0">
                <a:latin typeface="Verdana"/>
                <a:cs typeface="Verdana"/>
              </a:rPr>
              <a:t> </a:t>
            </a:r>
            <a:r>
              <a:rPr sz="2800" b="1" spc="-5" dirty="0">
                <a:latin typeface="Verdana"/>
                <a:cs typeface="Verdana"/>
              </a:rPr>
              <a:t>report</a:t>
            </a:r>
            <a:endParaRPr sz="2800">
              <a:latin typeface="Verdana"/>
              <a:cs typeface="Verdana"/>
            </a:endParaRPr>
          </a:p>
          <a:p>
            <a:pPr marL="880744" lvl="1" indent="-502284">
              <a:lnSpc>
                <a:spcPct val="100000"/>
              </a:lnSpc>
              <a:spcBef>
                <a:spcPts val="675"/>
              </a:spcBef>
              <a:buAutoNum type="arabicPeriod"/>
              <a:tabLst>
                <a:tab pos="880744" algn="l"/>
              </a:tabLst>
            </a:pPr>
            <a:r>
              <a:rPr sz="2800" b="1" spc="-5" dirty="0">
                <a:latin typeface="Verdana"/>
                <a:cs typeface="Verdana"/>
              </a:rPr>
              <a:t>Title</a:t>
            </a:r>
            <a:endParaRPr sz="2800">
              <a:latin typeface="Verdana"/>
              <a:cs typeface="Verdana"/>
            </a:endParaRPr>
          </a:p>
          <a:p>
            <a:pPr marL="857885" lvl="1" indent="-502284">
              <a:lnSpc>
                <a:spcPct val="100000"/>
              </a:lnSpc>
              <a:buAutoNum type="arabicPeriod"/>
              <a:tabLst>
                <a:tab pos="857885" algn="l"/>
              </a:tabLst>
            </a:pPr>
            <a:r>
              <a:rPr sz="2800" b="1" spc="-10" dirty="0">
                <a:latin typeface="Verdana"/>
                <a:cs typeface="Verdana"/>
              </a:rPr>
              <a:t>Introduction</a:t>
            </a:r>
            <a:endParaRPr sz="2800">
              <a:latin typeface="Verdana"/>
              <a:cs typeface="Verdana"/>
            </a:endParaRPr>
          </a:p>
          <a:p>
            <a:pPr marL="857885" lvl="1" indent="-502284">
              <a:lnSpc>
                <a:spcPct val="100000"/>
              </a:lnSpc>
              <a:buAutoNum type="arabicPeriod"/>
              <a:tabLst>
                <a:tab pos="857885" algn="l"/>
              </a:tabLst>
            </a:pPr>
            <a:r>
              <a:rPr sz="2800" b="1" spc="-5">
                <a:latin typeface="Verdana"/>
                <a:cs typeface="Verdana"/>
              </a:rPr>
              <a:t>D</a:t>
            </a:r>
            <a:r>
              <a:rPr lang="en-US" sz="2800" b="1" spc="-5" dirty="0" err="1">
                <a:latin typeface="Verdana"/>
                <a:cs typeface="Verdana"/>
              </a:rPr>
              <a:t>ata</a:t>
            </a:r>
            <a:r>
              <a:rPr lang="en-US" sz="2800" b="1" spc="-5" dirty="0">
                <a:latin typeface="Verdana"/>
                <a:cs typeface="Verdana"/>
              </a:rPr>
              <a:t> Analysis</a:t>
            </a:r>
            <a:endParaRPr sz="2800">
              <a:latin typeface="Verdana"/>
              <a:cs typeface="Verdana"/>
            </a:endParaRPr>
          </a:p>
          <a:p>
            <a:pPr marL="857885" lvl="1" indent="-502284">
              <a:lnSpc>
                <a:spcPct val="100000"/>
              </a:lnSpc>
              <a:buAutoNum type="arabicPeriod"/>
              <a:tabLst>
                <a:tab pos="857885" algn="l"/>
              </a:tabLst>
            </a:pPr>
            <a:r>
              <a:rPr sz="2800" b="1" spc="-5" dirty="0">
                <a:latin typeface="Verdana"/>
                <a:cs typeface="Verdana"/>
              </a:rPr>
              <a:t>Summary and</a:t>
            </a:r>
            <a:r>
              <a:rPr sz="2800" b="1" dirty="0">
                <a:latin typeface="Verdana"/>
                <a:cs typeface="Verdana"/>
              </a:rPr>
              <a:t> </a:t>
            </a:r>
            <a:r>
              <a:rPr sz="2800" b="1" spc="-10" dirty="0">
                <a:latin typeface="Verdana"/>
                <a:cs typeface="Verdana"/>
              </a:rPr>
              <a:t>conclusions</a:t>
            </a:r>
            <a:endParaRPr sz="2800">
              <a:latin typeface="Verdana"/>
              <a:cs typeface="Verdana"/>
            </a:endParaRPr>
          </a:p>
          <a:p>
            <a:pPr marL="857250" lvl="1" indent="-501650">
              <a:lnSpc>
                <a:spcPct val="100000"/>
              </a:lnSpc>
              <a:buAutoNum type="arabicPeriod"/>
              <a:tabLst>
                <a:tab pos="857250" algn="l"/>
              </a:tabLst>
            </a:pPr>
            <a:r>
              <a:rPr sz="2800" b="1" spc="-10" dirty="0">
                <a:latin typeface="Verdana"/>
                <a:cs typeface="Verdana"/>
              </a:rPr>
              <a:t>Recommendations</a:t>
            </a:r>
            <a:endParaRPr sz="2800">
              <a:latin typeface="Verdana"/>
              <a:cs typeface="Verdana"/>
            </a:endParaRPr>
          </a:p>
          <a:p>
            <a:pPr marL="857885" lvl="1" indent="-502284">
              <a:lnSpc>
                <a:spcPct val="100000"/>
              </a:lnSpc>
              <a:buAutoNum type="arabicPeriod"/>
              <a:tabLst>
                <a:tab pos="857885" algn="l"/>
              </a:tabLst>
            </a:pPr>
            <a:r>
              <a:rPr sz="2800" b="1" spc="-10" dirty="0">
                <a:latin typeface="Verdana"/>
                <a:cs typeface="Verdana"/>
              </a:rPr>
              <a:t>(appendix)</a:t>
            </a:r>
            <a:endParaRPr sz="2800">
              <a:latin typeface="Verdana"/>
              <a:cs typeface="Verdana"/>
            </a:endParaRPr>
          </a:p>
        </p:txBody>
      </p:sp>
      <p:sp>
        <p:nvSpPr>
          <p:cNvPr id="4" name="object 4"/>
          <p:cNvSpPr txBox="1"/>
          <p:nvPr/>
        </p:nvSpPr>
        <p:spPr>
          <a:xfrm>
            <a:off x="7864602" y="185419"/>
            <a:ext cx="97218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FFFFFF"/>
                </a:solidFill>
                <a:latin typeface="Verdana"/>
                <a:cs typeface="Verdana"/>
              </a:rPr>
              <a:t>Company</a:t>
            </a:r>
            <a:r>
              <a:rPr sz="1000" spc="-60" dirty="0">
                <a:solidFill>
                  <a:srgbClr val="FFFFFF"/>
                </a:solidFill>
                <a:latin typeface="Verdana"/>
                <a:cs typeface="Verdana"/>
              </a:rPr>
              <a:t> </a:t>
            </a:r>
            <a:r>
              <a:rPr sz="1000" spc="-5" dirty="0">
                <a:solidFill>
                  <a:srgbClr val="FFFFFF"/>
                </a:solidFill>
                <a:latin typeface="Verdana"/>
                <a:cs typeface="Verdana"/>
              </a:rPr>
              <a:t>Logo</a:t>
            </a:r>
            <a:endParaRPr sz="1000">
              <a:latin typeface="Verdana"/>
              <a:cs typeface="Verdana"/>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1654175" cy="513715"/>
          </a:xfrm>
          <a:prstGeom prst="rect">
            <a:avLst/>
          </a:prstGeom>
        </p:spPr>
        <p:txBody>
          <a:bodyPr vert="horz" wrap="square" lIns="0" tIns="13335" rIns="0" bIns="0" rtlCol="0">
            <a:spAutoFit/>
          </a:bodyPr>
          <a:lstStyle/>
          <a:p>
            <a:pPr marL="12700">
              <a:lnSpc>
                <a:spcPct val="100000"/>
              </a:lnSpc>
              <a:spcBef>
                <a:spcPts val="105"/>
              </a:spcBef>
            </a:pPr>
            <a:r>
              <a:rPr dirty="0"/>
              <a:t>Contd..</a:t>
            </a:r>
          </a:p>
        </p:txBody>
      </p:sp>
      <p:sp>
        <p:nvSpPr>
          <p:cNvPr id="3" name="object 3"/>
          <p:cNvSpPr txBox="1"/>
          <p:nvPr/>
        </p:nvSpPr>
        <p:spPr>
          <a:xfrm>
            <a:off x="535940" y="1320379"/>
            <a:ext cx="5028565" cy="4620496"/>
          </a:xfrm>
          <a:prstGeom prst="rect">
            <a:avLst/>
          </a:prstGeom>
        </p:spPr>
        <p:txBody>
          <a:bodyPr vert="horz" wrap="square" lIns="0" tIns="171450" rIns="0" bIns="0" rtlCol="0">
            <a:spAutoFit/>
          </a:bodyPr>
          <a:lstStyle/>
          <a:p>
            <a:pPr marL="355600" indent="-342900">
              <a:lnSpc>
                <a:spcPct val="100000"/>
              </a:lnSpc>
              <a:spcBef>
                <a:spcPts val="1350"/>
              </a:spcBef>
              <a:buFont typeface="Wingdings"/>
              <a:buChar char=""/>
              <a:tabLst>
                <a:tab pos="355600" algn="l"/>
              </a:tabLst>
            </a:pPr>
            <a:r>
              <a:rPr sz="2800" b="1" spc="-10" dirty="0">
                <a:latin typeface="Verdana"/>
                <a:cs typeface="Verdana"/>
              </a:rPr>
              <a:t>For </a:t>
            </a:r>
            <a:r>
              <a:rPr sz="2800" b="1" spc="-5" dirty="0">
                <a:latin typeface="Verdana"/>
                <a:cs typeface="Verdana"/>
              </a:rPr>
              <a:t>long</a:t>
            </a:r>
            <a:r>
              <a:rPr sz="2800" b="1" spc="-40" dirty="0">
                <a:latin typeface="Verdana"/>
                <a:cs typeface="Verdana"/>
              </a:rPr>
              <a:t> </a:t>
            </a:r>
            <a:r>
              <a:rPr sz="2800" b="1" spc="-5" dirty="0">
                <a:latin typeface="Verdana"/>
                <a:cs typeface="Verdana"/>
              </a:rPr>
              <a:t>reports:</a:t>
            </a:r>
            <a:endParaRPr sz="2800">
              <a:latin typeface="Verdana"/>
              <a:cs typeface="Verdana"/>
            </a:endParaRPr>
          </a:p>
          <a:p>
            <a:pPr marL="565150" lvl="1" indent="-432434">
              <a:lnSpc>
                <a:spcPct val="100000"/>
              </a:lnSpc>
              <a:spcBef>
                <a:spcPts val="1075"/>
              </a:spcBef>
              <a:buAutoNum type="arabicPeriod"/>
              <a:tabLst>
                <a:tab pos="565785" algn="l"/>
              </a:tabLst>
            </a:pPr>
            <a:r>
              <a:rPr sz="2400" b="1" spc="-5" dirty="0">
                <a:latin typeface="Verdana"/>
                <a:cs typeface="Verdana"/>
              </a:rPr>
              <a:t>Title </a:t>
            </a:r>
            <a:r>
              <a:rPr sz="2400" b="1" dirty="0">
                <a:latin typeface="Verdana"/>
                <a:cs typeface="Verdana"/>
              </a:rPr>
              <a:t>or title</a:t>
            </a:r>
            <a:r>
              <a:rPr sz="2400" b="1" spc="-65" dirty="0">
                <a:latin typeface="Verdana"/>
                <a:cs typeface="Verdana"/>
              </a:rPr>
              <a:t> </a:t>
            </a:r>
            <a:r>
              <a:rPr sz="2400" b="1" spc="-5" dirty="0">
                <a:latin typeface="Verdana"/>
                <a:cs typeface="Verdana"/>
              </a:rPr>
              <a:t>page</a:t>
            </a:r>
            <a:endParaRPr sz="2400">
              <a:latin typeface="Verdana"/>
              <a:cs typeface="Verdana"/>
            </a:endParaRPr>
          </a:p>
          <a:p>
            <a:pPr marL="547370" lvl="1" indent="-431165">
              <a:lnSpc>
                <a:spcPct val="100000"/>
              </a:lnSpc>
              <a:spcBef>
                <a:spcPts val="660"/>
              </a:spcBef>
              <a:buAutoNum type="arabicPeriod"/>
              <a:tabLst>
                <a:tab pos="548005" algn="l"/>
              </a:tabLst>
            </a:pPr>
            <a:r>
              <a:rPr sz="2400" b="1" spc="-5" dirty="0">
                <a:latin typeface="Verdana"/>
                <a:cs typeface="Verdana"/>
              </a:rPr>
              <a:t>(contents list</a:t>
            </a:r>
            <a:r>
              <a:rPr sz="2400" b="1" spc="15" dirty="0">
                <a:latin typeface="Verdana"/>
                <a:cs typeface="Verdana"/>
              </a:rPr>
              <a:t> </a:t>
            </a:r>
            <a:r>
              <a:rPr sz="2400" b="1" dirty="0">
                <a:latin typeface="Verdana"/>
                <a:cs typeface="Verdana"/>
              </a:rPr>
              <a:t>)</a:t>
            </a:r>
            <a:endParaRPr sz="2400">
              <a:latin typeface="Verdana"/>
              <a:cs typeface="Verdana"/>
            </a:endParaRPr>
          </a:p>
          <a:p>
            <a:pPr marL="547370" lvl="1" indent="-431165">
              <a:lnSpc>
                <a:spcPct val="100000"/>
              </a:lnSpc>
              <a:spcBef>
                <a:spcPts val="575"/>
              </a:spcBef>
              <a:buAutoNum type="arabicPeriod"/>
              <a:tabLst>
                <a:tab pos="548005" algn="l"/>
              </a:tabLst>
            </a:pPr>
            <a:r>
              <a:rPr sz="2400" b="1" spc="-5" dirty="0">
                <a:latin typeface="Verdana"/>
                <a:cs typeface="Verdana"/>
              </a:rPr>
              <a:t>(abstract</a:t>
            </a:r>
            <a:r>
              <a:rPr sz="2400" b="1" spc="-45" dirty="0">
                <a:latin typeface="Verdana"/>
                <a:cs typeface="Verdana"/>
              </a:rPr>
              <a:t> </a:t>
            </a:r>
            <a:r>
              <a:rPr sz="2400" b="1" dirty="0">
                <a:latin typeface="Verdana"/>
                <a:cs typeface="Verdana"/>
              </a:rPr>
              <a:t>)</a:t>
            </a:r>
            <a:endParaRPr sz="2400">
              <a:latin typeface="Verdana"/>
              <a:cs typeface="Verdana"/>
            </a:endParaRPr>
          </a:p>
          <a:p>
            <a:pPr marL="547370" lvl="1" indent="-431165">
              <a:lnSpc>
                <a:spcPct val="100000"/>
              </a:lnSpc>
              <a:spcBef>
                <a:spcPts val="575"/>
              </a:spcBef>
              <a:buAutoNum type="arabicPeriod"/>
              <a:tabLst>
                <a:tab pos="548005" algn="l"/>
              </a:tabLst>
            </a:pPr>
            <a:r>
              <a:rPr sz="2400" b="1" spc="-10">
                <a:latin typeface="Verdana"/>
                <a:cs typeface="Verdana"/>
              </a:rPr>
              <a:t>Introduction</a:t>
            </a:r>
            <a:endParaRPr lang="en-US" sz="2400" b="1" spc="-10" dirty="0">
              <a:latin typeface="Verdana"/>
              <a:cs typeface="Verdana"/>
            </a:endParaRPr>
          </a:p>
          <a:p>
            <a:pPr marL="547370" lvl="1" indent="-431165">
              <a:spcBef>
                <a:spcPts val="575"/>
              </a:spcBef>
              <a:buFontTx/>
              <a:buAutoNum type="arabicPeriod"/>
              <a:tabLst>
                <a:tab pos="548005" algn="l"/>
              </a:tabLst>
            </a:pPr>
            <a:r>
              <a:rPr lang="en-US" sz="2400" b="1" spc="-5" dirty="0">
                <a:latin typeface="Verdana"/>
                <a:cs typeface="Verdana"/>
              </a:rPr>
              <a:t>Data Analysis &amp; Discussion</a:t>
            </a:r>
            <a:endParaRPr lang="en-US" sz="2400" dirty="0">
              <a:latin typeface="Verdana"/>
              <a:cs typeface="Verdana"/>
            </a:endParaRPr>
          </a:p>
          <a:p>
            <a:pPr marL="546735" lvl="1" indent="-430530">
              <a:lnSpc>
                <a:spcPct val="100000"/>
              </a:lnSpc>
              <a:spcBef>
                <a:spcPts val="580"/>
              </a:spcBef>
              <a:buAutoNum type="arabicPeriod"/>
              <a:tabLst>
                <a:tab pos="547370" algn="l"/>
              </a:tabLst>
            </a:pPr>
            <a:r>
              <a:rPr sz="2400" b="1" spc="-5">
                <a:latin typeface="Verdana"/>
                <a:cs typeface="Verdana"/>
              </a:rPr>
              <a:t>Summary </a:t>
            </a:r>
            <a:r>
              <a:rPr sz="2400" b="1" dirty="0">
                <a:latin typeface="Verdana"/>
                <a:cs typeface="Verdana"/>
              </a:rPr>
              <a:t>and</a:t>
            </a:r>
            <a:r>
              <a:rPr sz="2400" b="1" spc="-55" dirty="0">
                <a:latin typeface="Verdana"/>
                <a:cs typeface="Verdana"/>
              </a:rPr>
              <a:t> </a:t>
            </a:r>
            <a:r>
              <a:rPr sz="2400" b="1" spc="-10" dirty="0">
                <a:latin typeface="Verdana"/>
                <a:cs typeface="Verdana"/>
              </a:rPr>
              <a:t>conclusions</a:t>
            </a:r>
            <a:endParaRPr sz="2400">
              <a:latin typeface="Verdana"/>
              <a:cs typeface="Verdana"/>
            </a:endParaRPr>
          </a:p>
          <a:p>
            <a:pPr marL="547370" lvl="1" indent="-431165">
              <a:lnSpc>
                <a:spcPct val="100000"/>
              </a:lnSpc>
              <a:spcBef>
                <a:spcPts val="575"/>
              </a:spcBef>
              <a:buAutoNum type="arabicPeriod"/>
              <a:tabLst>
                <a:tab pos="548005" algn="l"/>
              </a:tabLst>
            </a:pPr>
            <a:r>
              <a:rPr sz="2400" b="1" spc="-5" dirty="0">
                <a:latin typeface="Verdana"/>
                <a:cs typeface="Verdana"/>
              </a:rPr>
              <a:t>Recommendations</a:t>
            </a:r>
            <a:endParaRPr sz="2400">
              <a:latin typeface="Verdana"/>
              <a:cs typeface="Verdana"/>
            </a:endParaRPr>
          </a:p>
          <a:p>
            <a:pPr marL="547370" lvl="1" indent="-431165">
              <a:lnSpc>
                <a:spcPct val="100000"/>
              </a:lnSpc>
              <a:spcBef>
                <a:spcPts val="575"/>
              </a:spcBef>
              <a:buAutoNum type="arabicPeriod"/>
              <a:tabLst>
                <a:tab pos="548005" algn="l"/>
              </a:tabLst>
            </a:pPr>
            <a:r>
              <a:rPr sz="2400" b="1" spc="-5">
                <a:latin typeface="Verdana"/>
                <a:cs typeface="Verdana"/>
              </a:rPr>
              <a:t>(</a:t>
            </a:r>
            <a:r>
              <a:rPr sz="2400" b="1" spc="-5" dirty="0">
                <a:latin typeface="Verdana"/>
                <a:cs typeface="Verdana"/>
              </a:rPr>
              <a:t>appendix)</a:t>
            </a:r>
            <a:endParaRPr sz="2400">
              <a:latin typeface="Verdana"/>
              <a:cs typeface="Verdana"/>
            </a:endParaRPr>
          </a:p>
        </p:txBody>
      </p:sp>
      <p:sp>
        <p:nvSpPr>
          <p:cNvPr id="4" name="object 4"/>
          <p:cNvSpPr txBox="1"/>
          <p:nvPr/>
        </p:nvSpPr>
        <p:spPr>
          <a:xfrm>
            <a:off x="7864602" y="185419"/>
            <a:ext cx="972185" cy="177800"/>
          </a:xfrm>
          <a:prstGeom prst="rect">
            <a:avLst/>
          </a:prstGeom>
        </p:spPr>
        <p:txBody>
          <a:bodyPr vert="horz" wrap="square" lIns="0" tIns="12065" rIns="0" bIns="0" rtlCol="0">
            <a:spAutoFit/>
          </a:bodyPr>
          <a:lstStyle/>
          <a:p>
            <a:pPr marL="12700">
              <a:lnSpc>
                <a:spcPct val="100000"/>
              </a:lnSpc>
              <a:spcBef>
                <a:spcPts val="95"/>
              </a:spcBef>
            </a:pPr>
            <a:r>
              <a:rPr sz="1000" spc="-5" dirty="0">
                <a:solidFill>
                  <a:srgbClr val="FFFFFF"/>
                </a:solidFill>
                <a:latin typeface="Verdana"/>
                <a:cs typeface="Verdana"/>
              </a:rPr>
              <a:t>Company</a:t>
            </a:r>
            <a:r>
              <a:rPr sz="1000" spc="-60" dirty="0">
                <a:solidFill>
                  <a:srgbClr val="FFFFFF"/>
                </a:solidFill>
                <a:latin typeface="Verdana"/>
                <a:cs typeface="Verdana"/>
              </a:rPr>
              <a:t> </a:t>
            </a:r>
            <a:r>
              <a:rPr sz="1000" spc="-5" dirty="0">
                <a:solidFill>
                  <a:srgbClr val="FFFFFF"/>
                </a:solidFill>
                <a:latin typeface="Verdana"/>
                <a:cs typeface="Verdana"/>
              </a:rPr>
              <a:t>Logo</a:t>
            </a:r>
            <a:endParaRPr sz="1000">
              <a:latin typeface="Verdana"/>
              <a:cs typeface="Verdana"/>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MECHANICS OF WRITING A RESEARCH REPORT</a:t>
            </a:r>
          </a:p>
        </p:txBody>
      </p:sp>
      <p:sp>
        <p:nvSpPr>
          <p:cNvPr id="3" name="Content Placeholder 2"/>
          <p:cNvSpPr>
            <a:spLocks noGrp="1"/>
          </p:cNvSpPr>
          <p:nvPr>
            <p:ph idx="1"/>
          </p:nvPr>
        </p:nvSpPr>
        <p:spPr>
          <a:xfrm>
            <a:off x="457200" y="1371600"/>
            <a:ext cx="8229600" cy="5105400"/>
          </a:xfrm>
        </p:spPr>
        <p:txBody>
          <a:bodyPr>
            <a:normAutofit fontScale="77500" lnSpcReduction="20000"/>
          </a:bodyPr>
          <a:lstStyle/>
          <a:p>
            <a:pPr>
              <a:buNone/>
            </a:pPr>
            <a:r>
              <a:rPr lang="en-US" dirty="0"/>
              <a:t>There are very definite and set rules which should be followed in the actual preparation of the research report or paper.</a:t>
            </a:r>
          </a:p>
          <a:p>
            <a:pPr>
              <a:buNone/>
            </a:pPr>
            <a:endParaRPr lang="en-US" dirty="0"/>
          </a:p>
          <a:p>
            <a:pPr>
              <a:buNone/>
            </a:pPr>
            <a:r>
              <a:rPr lang="en-US" dirty="0"/>
              <a:t>1. </a:t>
            </a:r>
            <a:r>
              <a:rPr lang="en-US" b="1" i="1" dirty="0"/>
              <a:t>Size and physical design</a:t>
            </a:r>
          </a:p>
          <a:p>
            <a:pPr>
              <a:buNone/>
            </a:pPr>
            <a:r>
              <a:rPr lang="en-US" b="1" dirty="0"/>
              <a:t>2. </a:t>
            </a:r>
            <a:r>
              <a:rPr lang="en-US" b="1" i="1" dirty="0"/>
              <a:t>Procedure</a:t>
            </a:r>
          </a:p>
          <a:p>
            <a:pPr>
              <a:buNone/>
            </a:pPr>
            <a:r>
              <a:rPr lang="en-US" b="1" dirty="0"/>
              <a:t>3. </a:t>
            </a:r>
            <a:r>
              <a:rPr lang="en-US" b="1" i="1" dirty="0"/>
              <a:t>Layout</a:t>
            </a:r>
          </a:p>
          <a:p>
            <a:pPr>
              <a:buNone/>
            </a:pPr>
            <a:r>
              <a:rPr lang="en-US" b="1" dirty="0"/>
              <a:t>4. </a:t>
            </a:r>
            <a:r>
              <a:rPr lang="en-US" b="1" i="1" dirty="0"/>
              <a:t>Treatment of quotations</a:t>
            </a:r>
          </a:p>
          <a:p>
            <a:pPr>
              <a:buNone/>
            </a:pPr>
            <a:r>
              <a:rPr lang="en-US" b="1" dirty="0"/>
              <a:t>5. </a:t>
            </a:r>
            <a:r>
              <a:rPr lang="en-US" b="1" i="1" dirty="0"/>
              <a:t>The footnotes</a:t>
            </a:r>
          </a:p>
          <a:p>
            <a:pPr>
              <a:buNone/>
            </a:pPr>
            <a:r>
              <a:rPr lang="en-US" b="1" dirty="0"/>
              <a:t>6. </a:t>
            </a:r>
            <a:r>
              <a:rPr lang="en-US" b="1" i="1" dirty="0"/>
              <a:t>Punctuation and abbreviations</a:t>
            </a:r>
          </a:p>
          <a:p>
            <a:pPr>
              <a:buNone/>
            </a:pPr>
            <a:r>
              <a:rPr lang="en-US" b="1" dirty="0"/>
              <a:t>7. </a:t>
            </a:r>
            <a:r>
              <a:rPr lang="en-US" b="1" i="1" dirty="0"/>
              <a:t>Use of statistics, charts and graphs</a:t>
            </a:r>
          </a:p>
          <a:p>
            <a:pPr>
              <a:buNone/>
            </a:pPr>
            <a:r>
              <a:rPr lang="en-US" b="1" dirty="0"/>
              <a:t>8. </a:t>
            </a:r>
            <a:r>
              <a:rPr lang="en-US" b="1" i="1" dirty="0"/>
              <a:t>The final draft</a:t>
            </a:r>
          </a:p>
          <a:p>
            <a:pPr>
              <a:buNone/>
            </a:pPr>
            <a:r>
              <a:rPr lang="en-US" b="1" dirty="0"/>
              <a:t>9. </a:t>
            </a:r>
            <a:r>
              <a:rPr lang="en-US" b="1" i="1" dirty="0"/>
              <a:t>Preparation of the index</a:t>
            </a:r>
            <a:endParaRPr lang="en-US"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 </a:t>
            </a:r>
            <a:r>
              <a:rPr lang="en-US" sz="3600" b="1" i="1" dirty="0"/>
              <a:t>Size and physical design</a:t>
            </a:r>
            <a:endParaRPr lang="en-US" sz="3600" b="1" dirty="0"/>
          </a:p>
        </p:txBody>
      </p:sp>
      <p:sp>
        <p:nvSpPr>
          <p:cNvPr id="3" name="Content Placeholder 2"/>
          <p:cNvSpPr>
            <a:spLocks noGrp="1"/>
          </p:cNvSpPr>
          <p:nvPr>
            <p:ph idx="1"/>
          </p:nvPr>
        </p:nvSpPr>
        <p:spPr/>
        <p:txBody>
          <a:bodyPr>
            <a:normAutofit/>
          </a:bodyPr>
          <a:lstStyle/>
          <a:p>
            <a:pPr algn="just"/>
            <a:r>
              <a:rPr lang="en-US" sz="2800" dirty="0"/>
              <a:t>Written on un-ruled paper 8 </a:t>
            </a:r>
            <a:r>
              <a:rPr lang="en-US" sz="1800" dirty="0"/>
              <a:t>1 /2</a:t>
            </a:r>
            <a:r>
              <a:rPr lang="en-US" sz="2800" dirty="0"/>
              <a:t>²</a:t>
            </a:r>
            <a:r>
              <a:rPr lang="en-US" sz="1800" dirty="0"/>
              <a:t> </a:t>
            </a:r>
            <a:r>
              <a:rPr lang="en-US" sz="2800" dirty="0"/>
              <a:t>× 11² in size.</a:t>
            </a:r>
          </a:p>
          <a:p>
            <a:pPr algn="just"/>
            <a:r>
              <a:rPr lang="en-US" sz="2800" dirty="0"/>
              <a:t>Margin-one and one-half inches should be allowed at the left hand and of at least half an inch at the right hand of the paper. There should also be one-inch margins, top and bottom.</a:t>
            </a:r>
          </a:p>
          <a:p>
            <a:pPr algn="just"/>
            <a:r>
              <a:rPr lang="en-US" sz="2800" dirty="0"/>
              <a:t>Typing should be double-spaced on one side of the page only.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2. Procedure </a:t>
            </a:r>
          </a:p>
        </p:txBody>
      </p:sp>
      <p:sp>
        <p:nvSpPr>
          <p:cNvPr id="3" name="Content Placeholder 2"/>
          <p:cNvSpPr>
            <a:spLocks noGrp="1"/>
          </p:cNvSpPr>
          <p:nvPr>
            <p:ph idx="1"/>
          </p:nvPr>
        </p:nvSpPr>
        <p:spPr/>
        <p:txBody>
          <a:bodyPr/>
          <a:lstStyle/>
          <a:p>
            <a:r>
              <a:rPr lang="en-US" dirty="0"/>
              <a:t>Various steps in writing the report should be strictly adhered ( studied back)</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Layout</a:t>
            </a:r>
          </a:p>
        </p:txBody>
      </p:sp>
      <p:sp>
        <p:nvSpPr>
          <p:cNvPr id="3" name="Content Placeholder 2"/>
          <p:cNvSpPr>
            <a:spLocks noGrp="1"/>
          </p:cNvSpPr>
          <p:nvPr>
            <p:ph idx="1"/>
          </p:nvPr>
        </p:nvSpPr>
        <p:spPr/>
        <p:txBody>
          <a:bodyPr/>
          <a:lstStyle/>
          <a:p>
            <a:pPr algn="just"/>
            <a:r>
              <a:rPr lang="en-US" dirty="0"/>
              <a:t>Keeping in view the objective and nature of the problem, the layout of the report should be thought of and decided accordingly. (types of reports).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4. Treatment of quotations</a:t>
            </a:r>
          </a:p>
        </p:txBody>
      </p:sp>
      <p:sp>
        <p:nvSpPr>
          <p:cNvPr id="3" name="Content Placeholder 2"/>
          <p:cNvSpPr>
            <a:spLocks noGrp="1"/>
          </p:cNvSpPr>
          <p:nvPr>
            <p:ph idx="1"/>
          </p:nvPr>
        </p:nvSpPr>
        <p:spPr/>
        <p:txBody>
          <a:bodyPr>
            <a:normAutofit/>
          </a:bodyPr>
          <a:lstStyle/>
          <a:p>
            <a:pPr algn="just">
              <a:lnSpc>
                <a:spcPct val="150000"/>
              </a:lnSpc>
            </a:pPr>
            <a:r>
              <a:rPr lang="en-US" dirty="0"/>
              <a:t>Quotations should be placed in quotation marks and double spaced, forming an immediate part of the text and indented at least half an inch to the right of the normal text margin.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5. The footnotes</a:t>
            </a:r>
          </a:p>
        </p:txBody>
      </p:sp>
      <p:sp>
        <p:nvSpPr>
          <p:cNvPr id="3" name="Content Placeholder 2"/>
          <p:cNvSpPr>
            <a:spLocks noGrp="1"/>
          </p:cNvSpPr>
          <p:nvPr>
            <p:ph idx="1"/>
          </p:nvPr>
        </p:nvSpPr>
        <p:spPr/>
        <p:txBody>
          <a:bodyPr>
            <a:normAutofit/>
          </a:bodyPr>
          <a:lstStyle/>
          <a:p>
            <a:pPr algn="just"/>
            <a:r>
              <a:rPr lang="en-US" sz="2800" dirty="0"/>
              <a:t>Footnotes are meant for cross references, citation of authorities and sources, acknowledgement and elucidation or explanation of a point of view.</a:t>
            </a:r>
          </a:p>
          <a:p>
            <a:pPr algn="just"/>
            <a:r>
              <a:rPr lang="en-US" sz="2800" dirty="0"/>
              <a:t>Footnotes are placed at the bottom of the page.</a:t>
            </a:r>
          </a:p>
          <a:p>
            <a:pPr algn="just"/>
            <a:r>
              <a:rPr lang="en-US" sz="2800" dirty="0"/>
              <a:t>Footnotes should be numbered consecutively or mark asterisk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r>
              <a:rPr lang="en-US" sz="3200" dirty="0"/>
              <a:t>6. Punctuation and abbreviations</a:t>
            </a:r>
          </a:p>
        </p:txBody>
      </p:sp>
      <p:sp>
        <p:nvSpPr>
          <p:cNvPr id="3" name="Content Placeholder 2"/>
          <p:cNvSpPr>
            <a:spLocks noGrp="1"/>
          </p:cNvSpPr>
          <p:nvPr>
            <p:ph idx="1"/>
          </p:nvPr>
        </p:nvSpPr>
        <p:spPr>
          <a:xfrm>
            <a:off x="457200" y="1219200"/>
            <a:ext cx="8382000" cy="5486400"/>
          </a:xfrm>
        </p:spPr>
        <p:txBody>
          <a:bodyPr>
            <a:normAutofit fontScale="70000" lnSpcReduction="20000"/>
          </a:bodyPr>
          <a:lstStyle/>
          <a:p>
            <a:r>
              <a:rPr lang="en-US" dirty="0"/>
              <a:t>anon., 	anonymous</a:t>
            </a:r>
          </a:p>
          <a:p>
            <a:r>
              <a:rPr lang="en-US" dirty="0"/>
              <a:t>ante., 	before</a:t>
            </a:r>
          </a:p>
          <a:p>
            <a:r>
              <a:rPr lang="en-US" dirty="0"/>
              <a:t>art., 		article</a:t>
            </a:r>
          </a:p>
          <a:p>
            <a:r>
              <a:rPr lang="en-US" dirty="0" err="1"/>
              <a:t>aug</a:t>
            </a:r>
            <a:r>
              <a:rPr lang="en-US" dirty="0"/>
              <a:t>., 	augmented</a:t>
            </a:r>
          </a:p>
          <a:p>
            <a:r>
              <a:rPr lang="en-US" dirty="0"/>
              <a:t>bk., 		book</a:t>
            </a:r>
          </a:p>
          <a:p>
            <a:r>
              <a:rPr lang="en-US" dirty="0"/>
              <a:t>bull., 	bulletin</a:t>
            </a:r>
          </a:p>
          <a:p>
            <a:r>
              <a:rPr lang="en-US" dirty="0"/>
              <a:t>cf., 		compare</a:t>
            </a:r>
          </a:p>
          <a:p>
            <a:r>
              <a:rPr lang="en-US" dirty="0" err="1"/>
              <a:t>ch</a:t>
            </a:r>
            <a:r>
              <a:rPr lang="en-US" dirty="0"/>
              <a:t>.,		chapter</a:t>
            </a:r>
          </a:p>
          <a:p>
            <a:r>
              <a:rPr lang="en-US" dirty="0"/>
              <a:t>col., 		column</a:t>
            </a:r>
          </a:p>
          <a:p>
            <a:r>
              <a:rPr lang="en-US" dirty="0"/>
              <a:t>diss., 	dissertation</a:t>
            </a:r>
          </a:p>
          <a:p>
            <a:r>
              <a:rPr lang="en-US" dirty="0"/>
              <a:t>ed., 		editor, edition, edited.</a:t>
            </a:r>
          </a:p>
          <a:p>
            <a:r>
              <a:rPr lang="en-US" dirty="0"/>
              <a:t>ed. cit., 	edition cited</a:t>
            </a:r>
          </a:p>
          <a:p>
            <a:r>
              <a:rPr lang="pt-BR" dirty="0"/>
              <a:t>e.g., 		exempli gratia: for example</a:t>
            </a:r>
          </a:p>
          <a:p>
            <a:r>
              <a:rPr lang="en-US" dirty="0"/>
              <a:t>eng., 	enlarged</a:t>
            </a:r>
          </a:p>
          <a:p>
            <a:r>
              <a:rPr lang="en-US" dirty="0"/>
              <a:t>et.al., 	and others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6474460" cy="690574"/>
          </a:xfrm>
          <a:prstGeom prst="rect">
            <a:avLst/>
          </a:prstGeom>
        </p:spPr>
        <p:txBody>
          <a:bodyPr vert="horz" wrap="square" lIns="0" tIns="13335" rIns="0" bIns="0" rtlCol="0">
            <a:spAutoFit/>
          </a:bodyPr>
          <a:lstStyle/>
          <a:p>
            <a:pPr marL="12700">
              <a:lnSpc>
                <a:spcPct val="100000"/>
              </a:lnSpc>
              <a:spcBef>
                <a:spcPts val="105"/>
              </a:spcBef>
            </a:pPr>
            <a:r>
              <a:rPr i="0">
                <a:latin typeface="Verdana"/>
                <a:cs typeface="Verdana"/>
              </a:rPr>
              <a:t>Mea</a:t>
            </a:r>
            <a:r>
              <a:rPr i="0" spc="-10">
                <a:latin typeface="Verdana"/>
                <a:cs typeface="Verdana"/>
              </a:rPr>
              <a:t>n</a:t>
            </a:r>
            <a:r>
              <a:rPr i="0">
                <a:latin typeface="Verdana"/>
                <a:cs typeface="Verdana"/>
              </a:rPr>
              <a:t>ing</a:t>
            </a:r>
            <a:r>
              <a:rPr lang="en-US" i="0" dirty="0">
                <a:latin typeface="Verdana"/>
                <a:cs typeface="Verdana"/>
              </a:rPr>
              <a:t> of report</a:t>
            </a:r>
            <a:endParaRPr i="0" dirty="0">
              <a:latin typeface="Verdana"/>
              <a:cs typeface="Verdana"/>
            </a:endParaRPr>
          </a:p>
        </p:txBody>
      </p:sp>
      <p:sp>
        <p:nvSpPr>
          <p:cNvPr id="3" name="object 3"/>
          <p:cNvSpPr txBox="1"/>
          <p:nvPr/>
        </p:nvSpPr>
        <p:spPr>
          <a:xfrm>
            <a:off x="304799" y="1631950"/>
            <a:ext cx="8315959" cy="4870436"/>
          </a:xfrm>
          <a:prstGeom prst="rect">
            <a:avLst/>
          </a:prstGeom>
        </p:spPr>
        <p:txBody>
          <a:bodyPr vert="horz" wrap="square" lIns="0" tIns="17145" rIns="0" bIns="0" rtlCol="0">
            <a:spAutoFit/>
          </a:bodyPr>
          <a:lstStyle/>
          <a:p>
            <a:pPr marL="12700" marR="5080" algn="just">
              <a:lnSpc>
                <a:spcPct val="98800"/>
              </a:lnSpc>
              <a:spcBef>
                <a:spcPts val="135"/>
              </a:spcBef>
              <a:tabLst>
                <a:tab pos="5257800" algn="l"/>
              </a:tabLst>
            </a:pPr>
            <a:r>
              <a:rPr sz="2400" dirty="0">
                <a:latin typeface="Verdana"/>
                <a:cs typeface="Verdana"/>
              </a:rPr>
              <a:t>A </a:t>
            </a:r>
            <a:r>
              <a:rPr sz="2400" spc="-5" dirty="0">
                <a:latin typeface="Verdana"/>
                <a:cs typeface="Verdana"/>
              </a:rPr>
              <a:t>report is </a:t>
            </a:r>
            <a:r>
              <a:rPr sz="2400" dirty="0">
                <a:latin typeface="Verdana"/>
                <a:cs typeface="Verdana"/>
              </a:rPr>
              <a:t>a </a:t>
            </a:r>
            <a:r>
              <a:rPr sz="2400" spc="-5" dirty="0">
                <a:latin typeface="Verdana"/>
                <a:cs typeface="Verdana"/>
              </a:rPr>
              <a:t>presentation </a:t>
            </a:r>
            <a:r>
              <a:rPr sz="2400" dirty="0">
                <a:latin typeface="Verdana"/>
                <a:cs typeface="Verdana"/>
              </a:rPr>
              <a:t>of </a:t>
            </a:r>
            <a:r>
              <a:rPr sz="2400" spc="-5" dirty="0">
                <a:latin typeface="Verdana"/>
                <a:cs typeface="Verdana"/>
              </a:rPr>
              <a:t>facts </a:t>
            </a:r>
            <a:r>
              <a:rPr sz="2400" dirty="0">
                <a:latin typeface="Verdana"/>
                <a:cs typeface="Verdana"/>
              </a:rPr>
              <a:t>and findings, </a:t>
            </a:r>
            <a:r>
              <a:rPr sz="2400" spc="-5" dirty="0">
                <a:latin typeface="Verdana"/>
                <a:cs typeface="Verdana"/>
              </a:rPr>
              <a:t>usually  </a:t>
            </a:r>
            <a:r>
              <a:rPr sz="2400" dirty="0">
                <a:latin typeface="Verdana"/>
                <a:cs typeface="Verdana"/>
              </a:rPr>
              <a:t>as a </a:t>
            </a:r>
            <a:r>
              <a:rPr sz="2400" spc="-5" dirty="0">
                <a:latin typeface="Verdana"/>
                <a:cs typeface="Verdana"/>
              </a:rPr>
              <a:t>basis</a:t>
            </a:r>
            <a:r>
              <a:rPr sz="2400" spc="40" dirty="0">
                <a:latin typeface="Verdana"/>
                <a:cs typeface="Verdana"/>
              </a:rPr>
              <a:t> </a:t>
            </a:r>
            <a:r>
              <a:rPr sz="2400" spc="-5" dirty="0">
                <a:latin typeface="Verdana"/>
                <a:cs typeface="Verdana"/>
              </a:rPr>
              <a:t>for</a:t>
            </a:r>
            <a:r>
              <a:rPr sz="2400" spc="35" dirty="0">
                <a:latin typeface="Verdana"/>
                <a:cs typeface="Verdana"/>
              </a:rPr>
              <a:t> </a:t>
            </a:r>
            <a:r>
              <a:rPr sz="2400" spc="-5" dirty="0">
                <a:latin typeface="Verdana"/>
                <a:cs typeface="Verdana"/>
              </a:rPr>
              <a:t>recommendations;	</a:t>
            </a:r>
            <a:r>
              <a:rPr sz="2400" dirty="0">
                <a:latin typeface="Verdana"/>
                <a:cs typeface="Verdana"/>
              </a:rPr>
              <a:t>written </a:t>
            </a:r>
            <a:r>
              <a:rPr sz="2400" spc="-5" dirty="0">
                <a:latin typeface="Verdana"/>
                <a:cs typeface="Verdana"/>
              </a:rPr>
              <a:t>for </a:t>
            </a:r>
            <a:r>
              <a:rPr sz="2400" dirty="0">
                <a:latin typeface="Verdana"/>
                <a:cs typeface="Verdana"/>
              </a:rPr>
              <a:t>a </a:t>
            </a:r>
            <a:r>
              <a:rPr sz="2400" spc="-5">
                <a:latin typeface="Verdana"/>
                <a:cs typeface="Verdana"/>
              </a:rPr>
              <a:t>specific  readership </a:t>
            </a:r>
            <a:r>
              <a:rPr sz="2400" dirty="0">
                <a:latin typeface="Verdana"/>
                <a:cs typeface="Verdana"/>
              </a:rPr>
              <a:t>and </a:t>
            </a:r>
            <a:r>
              <a:rPr sz="2400" spc="-5" dirty="0">
                <a:latin typeface="Verdana"/>
                <a:cs typeface="Verdana"/>
              </a:rPr>
              <a:t>probably intended to be kept </a:t>
            </a:r>
            <a:r>
              <a:rPr sz="2400" dirty="0">
                <a:latin typeface="Verdana"/>
                <a:cs typeface="Verdana"/>
              </a:rPr>
              <a:t>as a  </a:t>
            </a:r>
            <a:r>
              <a:rPr sz="2400" spc="-5" dirty="0">
                <a:latin typeface="Verdana"/>
                <a:cs typeface="Verdana"/>
              </a:rPr>
              <a:t>record</a:t>
            </a:r>
            <a:r>
              <a:rPr sz="2400" spc="-5" dirty="0">
                <a:latin typeface="Calibri"/>
                <a:cs typeface="Calibri"/>
              </a:rPr>
              <a:t>.</a:t>
            </a:r>
            <a:endParaRPr sz="2400">
              <a:latin typeface="Calibri"/>
              <a:cs typeface="Calibri"/>
            </a:endParaRPr>
          </a:p>
          <a:p>
            <a:pPr algn="just">
              <a:lnSpc>
                <a:spcPct val="100000"/>
              </a:lnSpc>
              <a:spcBef>
                <a:spcPts val="55"/>
              </a:spcBef>
            </a:pPr>
            <a:endParaRPr sz="2550">
              <a:latin typeface="Times New Roman"/>
              <a:cs typeface="Times New Roman"/>
            </a:endParaRPr>
          </a:p>
          <a:p>
            <a:pPr marL="355600" indent="-342900" algn="just">
              <a:lnSpc>
                <a:spcPct val="100000"/>
              </a:lnSpc>
              <a:buFont typeface="Wingdings"/>
              <a:buChar char=""/>
              <a:tabLst>
                <a:tab pos="355600" algn="l"/>
              </a:tabLst>
            </a:pPr>
            <a:r>
              <a:rPr sz="2400" b="1" spc="-5" dirty="0">
                <a:latin typeface="Verdana"/>
                <a:cs typeface="Verdana"/>
              </a:rPr>
              <a:t>It </a:t>
            </a:r>
            <a:r>
              <a:rPr sz="2400" b="1" dirty="0">
                <a:latin typeface="Verdana"/>
                <a:cs typeface="Verdana"/>
              </a:rPr>
              <a:t>is </a:t>
            </a:r>
            <a:r>
              <a:rPr sz="2400" b="1" spc="-10" dirty="0">
                <a:latin typeface="Verdana"/>
                <a:cs typeface="Verdana"/>
              </a:rPr>
              <a:t>purely </a:t>
            </a:r>
            <a:r>
              <a:rPr sz="2400" b="1" spc="-5" dirty="0">
                <a:latin typeface="Verdana"/>
                <a:cs typeface="Verdana"/>
              </a:rPr>
              <a:t>based </a:t>
            </a:r>
            <a:r>
              <a:rPr sz="2400" b="1" dirty="0">
                <a:latin typeface="Verdana"/>
                <a:cs typeface="Verdana"/>
              </a:rPr>
              <a:t>on observation and</a:t>
            </a:r>
            <a:r>
              <a:rPr sz="2400" b="1" spc="-10" dirty="0">
                <a:latin typeface="Verdana"/>
                <a:cs typeface="Verdana"/>
              </a:rPr>
              <a:t> </a:t>
            </a:r>
            <a:r>
              <a:rPr sz="2400" b="1" dirty="0">
                <a:latin typeface="Verdana"/>
                <a:cs typeface="Verdana"/>
              </a:rPr>
              <a:t>analysis.</a:t>
            </a:r>
            <a:endParaRPr sz="2400">
              <a:latin typeface="Verdana"/>
              <a:cs typeface="Verdana"/>
            </a:endParaRPr>
          </a:p>
          <a:p>
            <a:pPr algn="just">
              <a:lnSpc>
                <a:spcPct val="100000"/>
              </a:lnSpc>
              <a:spcBef>
                <a:spcPts val="5"/>
              </a:spcBef>
              <a:buClr>
                <a:srgbClr val="6D815B"/>
              </a:buClr>
              <a:buFont typeface="Wingdings"/>
              <a:buChar char=""/>
            </a:pPr>
            <a:endParaRPr sz="2500">
              <a:latin typeface="Times New Roman"/>
              <a:cs typeface="Times New Roman"/>
            </a:endParaRPr>
          </a:p>
          <a:p>
            <a:pPr marL="355600" marR="1876425" indent="-342900" algn="just">
              <a:lnSpc>
                <a:spcPct val="100000"/>
              </a:lnSpc>
              <a:buFont typeface="Wingdings"/>
              <a:buChar char=""/>
              <a:tabLst>
                <a:tab pos="355600" algn="l"/>
              </a:tabLst>
            </a:pPr>
            <a:r>
              <a:rPr sz="2400" b="1" dirty="0">
                <a:latin typeface="Verdana"/>
                <a:cs typeface="Verdana"/>
              </a:rPr>
              <a:t>A </a:t>
            </a:r>
            <a:r>
              <a:rPr sz="2400" b="1" spc="-5" dirty="0">
                <a:latin typeface="Verdana"/>
                <a:cs typeface="Verdana"/>
              </a:rPr>
              <a:t>report </a:t>
            </a:r>
            <a:r>
              <a:rPr sz="2400" b="1" dirty="0">
                <a:latin typeface="Verdana"/>
                <a:cs typeface="Verdana"/>
              </a:rPr>
              <a:t>gives an </a:t>
            </a:r>
            <a:r>
              <a:rPr sz="2400" b="1" spc="-5" dirty="0">
                <a:latin typeface="Verdana"/>
                <a:cs typeface="Verdana"/>
              </a:rPr>
              <a:t>explanation </a:t>
            </a:r>
            <a:r>
              <a:rPr sz="2400" b="1">
                <a:latin typeface="Verdana"/>
                <a:cs typeface="Verdana"/>
              </a:rPr>
              <a:t>of any</a:t>
            </a:r>
            <a:r>
              <a:rPr lang="en-US" sz="2400" b="1" dirty="0">
                <a:latin typeface="Verdana"/>
                <a:cs typeface="Verdana"/>
              </a:rPr>
              <a:t> </a:t>
            </a:r>
            <a:r>
              <a:rPr sz="2400" b="1" spc="-5">
                <a:latin typeface="Verdana"/>
                <a:cs typeface="Verdana"/>
              </a:rPr>
              <a:t>circumstance</a:t>
            </a:r>
            <a:r>
              <a:rPr lang="en-US" sz="2400" b="1" spc="-5" dirty="0">
                <a:latin typeface="Verdana"/>
                <a:cs typeface="Verdana"/>
              </a:rPr>
              <a:t>/ happenings</a:t>
            </a:r>
            <a:r>
              <a:rPr sz="2400" b="1" spc="-5">
                <a:latin typeface="Verdana"/>
                <a:cs typeface="Verdana"/>
              </a:rPr>
              <a:t>.</a:t>
            </a:r>
            <a:endParaRPr sz="2400">
              <a:latin typeface="Verdana"/>
              <a:cs typeface="Verdana"/>
            </a:endParaRPr>
          </a:p>
          <a:p>
            <a:pPr algn="just">
              <a:lnSpc>
                <a:spcPct val="100000"/>
              </a:lnSpc>
              <a:spcBef>
                <a:spcPts val="10"/>
              </a:spcBef>
              <a:buClr>
                <a:srgbClr val="6D815B"/>
              </a:buClr>
              <a:buFont typeface="Wingdings"/>
              <a:buChar char=""/>
            </a:pPr>
            <a:endParaRPr sz="2500">
              <a:latin typeface="Times New Roman"/>
              <a:cs typeface="Times New Roman"/>
            </a:endParaRPr>
          </a:p>
          <a:p>
            <a:pPr marL="355600" indent="-342900" algn="just">
              <a:lnSpc>
                <a:spcPct val="100000"/>
              </a:lnSpc>
              <a:buFont typeface="Wingdings"/>
              <a:buChar char=""/>
              <a:tabLst>
                <a:tab pos="355600" algn="l"/>
              </a:tabLst>
            </a:pPr>
            <a:r>
              <a:rPr sz="2400" b="1" dirty="0">
                <a:latin typeface="Verdana"/>
                <a:cs typeface="Verdana"/>
              </a:rPr>
              <a:t>A </a:t>
            </a:r>
            <a:r>
              <a:rPr sz="2400" b="1" spc="-5" dirty="0">
                <a:latin typeface="Verdana"/>
                <a:cs typeface="Verdana"/>
              </a:rPr>
              <a:t>report discusses </a:t>
            </a:r>
            <a:r>
              <a:rPr sz="2400" b="1" dirty="0">
                <a:latin typeface="Verdana"/>
                <a:cs typeface="Verdana"/>
              </a:rPr>
              <a:t>a </a:t>
            </a:r>
            <a:r>
              <a:rPr sz="2400" b="1" spc="-5">
                <a:latin typeface="Verdana"/>
                <a:cs typeface="Verdana"/>
              </a:rPr>
              <a:t>particular problem</a:t>
            </a:r>
            <a:r>
              <a:rPr lang="en-US" sz="2400" b="1" spc="-5" dirty="0">
                <a:latin typeface="Verdana"/>
                <a:cs typeface="Verdana"/>
              </a:rPr>
              <a:t>/ solution</a:t>
            </a:r>
            <a:r>
              <a:rPr sz="2400" b="1" spc="-25">
                <a:latin typeface="Verdana"/>
                <a:cs typeface="Verdana"/>
              </a:rPr>
              <a:t> </a:t>
            </a:r>
            <a:r>
              <a:rPr sz="2400" b="1">
                <a:latin typeface="Verdana"/>
                <a:cs typeface="Verdana"/>
              </a:rPr>
              <a:t>in</a:t>
            </a:r>
            <a:r>
              <a:rPr lang="en-US" sz="2400" b="1" dirty="0">
                <a:latin typeface="Verdana"/>
                <a:cs typeface="Verdana"/>
              </a:rPr>
              <a:t> </a:t>
            </a:r>
            <a:r>
              <a:rPr sz="2400" b="1" spc="-5">
                <a:latin typeface="Verdana"/>
                <a:cs typeface="Verdana"/>
              </a:rPr>
              <a:t>detail</a:t>
            </a:r>
            <a:r>
              <a:rPr sz="2400" b="1" spc="-5" dirty="0">
                <a:latin typeface="Verdana"/>
                <a:cs typeface="Verdana"/>
              </a:rPr>
              <a:t>.</a:t>
            </a:r>
            <a:endParaRPr sz="2400">
              <a:latin typeface="Verdana"/>
              <a:cs typeface="Verdana"/>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pPr algn="l"/>
            <a:r>
              <a:rPr lang="en-US" sz="2400" dirty="0" err="1"/>
              <a:t>Contd</a:t>
            </a:r>
            <a:endParaRPr lang="en-US" sz="2400" dirty="0"/>
          </a:p>
        </p:txBody>
      </p:sp>
      <p:sp>
        <p:nvSpPr>
          <p:cNvPr id="3" name="Content Placeholder 2"/>
          <p:cNvSpPr>
            <a:spLocks noGrp="1"/>
          </p:cNvSpPr>
          <p:nvPr>
            <p:ph idx="1"/>
          </p:nvPr>
        </p:nvSpPr>
        <p:spPr>
          <a:xfrm>
            <a:off x="457200" y="762000"/>
            <a:ext cx="8229600" cy="5791200"/>
          </a:xfrm>
        </p:spPr>
        <p:txBody>
          <a:bodyPr>
            <a:noAutofit/>
          </a:bodyPr>
          <a:lstStyle/>
          <a:p>
            <a:r>
              <a:rPr lang="en-US" sz="2400" dirty="0"/>
              <a:t>et seq.,	 	et </a:t>
            </a:r>
            <a:r>
              <a:rPr lang="en-US" sz="2400" dirty="0" err="1"/>
              <a:t>sequens</a:t>
            </a:r>
            <a:r>
              <a:rPr lang="en-US" sz="2400" dirty="0"/>
              <a:t>: and the following</a:t>
            </a:r>
          </a:p>
          <a:p>
            <a:r>
              <a:rPr lang="en-US" sz="2400" dirty="0"/>
              <a:t>ex., 			example</a:t>
            </a:r>
          </a:p>
          <a:p>
            <a:r>
              <a:rPr lang="en-US" sz="2400" dirty="0"/>
              <a:t>f., ff., 		and the following</a:t>
            </a:r>
          </a:p>
          <a:p>
            <a:r>
              <a:rPr lang="en-US" sz="2400" dirty="0"/>
              <a:t>fig(s)., 		figure(s)</a:t>
            </a:r>
          </a:p>
          <a:p>
            <a:r>
              <a:rPr lang="en-US" sz="2400" dirty="0"/>
              <a:t>fn., 			footnote</a:t>
            </a:r>
          </a:p>
          <a:p>
            <a:r>
              <a:rPr lang="en-US" sz="2400" dirty="0"/>
              <a:t>ibid.,	 	</a:t>
            </a:r>
            <a:r>
              <a:rPr lang="en-US" sz="2400" dirty="0" err="1"/>
              <a:t>ibidem</a:t>
            </a:r>
            <a:r>
              <a:rPr lang="en-US" sz="2400" dirty="0"/>
              <a:t>: in the same place (when two or more successive footnotes refer to the same work, it is not necessary to repeat complete reference for the second footnote. Ibid. may be used).</a:t>
            </a:r>
          </a:p>
          <a:p>
            <a:r>
              <a:rPr lang="en-US" sz="2400" dirty="0"/>
              <a:t>id., idem: 		the same</a:t>
            </a:r>
          </a:p>
          <a:p>
            <a:r>
              <a:rPr lang="en-US" sz="2400" dirty="0"/>
              <a:t>ill., illus., 		 illustrated, illustration(s)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05800" cy="5943600"/>
          </a:xfrm>
        </p:spPr>
        <p:txBody>
          <a:bodyPr>
            <a:normAutofit fontScale="85000" lnSpcReduction="20000"/>
          </a:bodyPr>
          <a:lstStyle/>
          <a:p>
            <a:r>
              <a:rPr lang="en-US" dirty="0" err="1"/>
              <a:t>n.d</a:t>
            </a:r>
            <a:r>
              <a:rPr lang="en-US" dirty="0"/>
              <a:t>., 		no date</a:t>
            </a:r>
          </a:p>
          <a:p>
            <a:r>
              <a:rPr lang="en-US" dirty="0" err="1"/>
              <a:t>n.p</a:t>
            </a:r>
            <a:r>
              <a:rPr lang="en-US" dirty="0"/>
              <a:t>., 		no place</a:t>
            </a:r>
          </a:p>
          <a:p>
            <a:r>
              <a:rPr lang="en-US" dirty="0"/>
              <a:t>no pub., 		no publisher</a:t>
            </a:r>
          </a:p>
          <a:p>
            <a:r>
              <a:rPr lang="en-US" dirty="0"/>
              <a:t>no(s)., 		number(s)</a:t>
            </a:r>
          </a:p>
          <a:p>
            <a:r>
              <a:rPr lang="en-US" dirty="0" err="1"/>
              <a:t>o.p</a:t>
            </a:r>
            <a:r>
              <a:rPr lang="en-US" dirty="0"/>
              <a:t>., 		out of print</a:t>
            </a:r>
          </a:p>
          <a:p>
            <a:r>
              <a:rPr lang="en-US" dirty="0"/>
              <a:t>p. or pp., 		page(s)</a:t>
            </a:r>
          </a:p>
          <a:p>
            <a:r>
              <a:rPr lang="en-US" dirty="0"/>
              <a:t>passim: 		here and there</a:t>
            </a:r>
          </a:p>
          <a:p>
            <a:r>
              <a:rPr lang="en-US" dirty="0"/>
              <a:t>post: 		after</a:t>
            </a:r>
          </a:p>
          <a:p>
            <a:r>
              <a:rPr lang="en-US" dirty="0"/>
              <a:t>rev., 		revised</a:t>
            </a:r>
          </a:p>
          <a:p>
            <a:r>
              <a:rPr lang="en-US" dirty="0"/>
              <a:t>tr., trans., 		translator, translated, translation</a:t>
            </a:r>
          </a:p>
          <a:p>
            <a:r>
              <a:rPr lang="en-US" dirty="0" err="1"/>
              <a:t>vid</a:t>
            </a:r>
            <a:r>
              <a:rPr lang="en-US" dirty="0"/>
              <a:t> or vide: 	see, refer to</a:t>
            </a:r>
          </a:p>
          <a:p>
            <a:r>
              <a:rPr lang="en-US" dirty="0"/>
              <a:t>viz., 		namely</a:t>
            </a:r>
          </a:p>
          <a:p>
            <a:r>
              <a:rPr lang="en-US" dirty="0"/>
              <a:t>vol. or </a:t>
            </a:r>
            <a:r>
              <a:rPr lang="en-US" dirty="0" err="1"/>
              <a:t>vol</a:t>
            </a:r>
            <a:r>
              <a:rPr lang="en-US" dirty="0"/>
              <a:t>(s)., 	volume(s)</a:t>
            </a:r>
          </a:p>
          <a:p>
            <a:r>
              <a:rPr lang="en-US" dirty="0"/>
              <a:t>vs., versus: 	against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7. Use of statistics, charts and graphs</a:t>
            </a:r>
          </a:p>
        </p:txBody>
      </p:sp>
      <p:sp>
        <p:nvSpPr>
          <p:cNvPr id="3" name="Content Placeholder 2"/>
          <p:cNvSpPr>
            <a:spLocks noGrp="1"/>
          </p:cNvSpPr>
          <p:nvPr>
            <p:ph idx="1"/>
          </p:nvPr>
        </p:nvSpPr>
        <p:spPr/>
        <p:txBody>
          <a:bodyPr>
            <a:normAutofit/>
          </a:bodyPr>
          <a:lstStyle/>
          <a:p>
            <a:pPr algn="just"/>
            <a:r>
              <a:rPr lang="en-US" sz="2800" dirty="0"/>
              <a:t>Good picture is often worth more than a thousand words.</a:t>
            </a:r>
          </a:p>
          <a:p>
            <a:pPr algn="just"/>
            <a:r>
              <a:rPr lang="en-US" sz="2800" dirty="0"/>
              <a:t>Statistics are usually presented in the form of tables, charts, bars and line-graphs and pictograms.</a:t>
            </a:r>
          </a:p>
          <a:p>
            <a:pPr algn="just"/>
            <a:r>
              <a:rPr lang="en-US" sz="2800" dirty="0"/>
              <a:t> Such presentation should be self explanatory and complete in itself.</a:t>
            </a:r>
          </a:p>
          <a:p>
            <a:r>
              <a:rPr lang="en-US" sz="2800" dirty="0"/>
              <a:t>Statistical presentation should be neat and attractive.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8. The final draft</a:t>
            </a:r>
          </a:p>
        </p:txBody>
      </p:sp>
      <p:sp>
        <p:nvSpPr>
          <p:cNvPr id="3" name="Content Placeholder 2"/>
          <p:cNvSpPr>
            <a:spLocks noGrp="1"/>
          </p:cNvSpPr>
          <p:nvPr>
            <p:ph idx="1"/>
          </p:nvPr>
        </p:nvSpPr>
        <p:spPr/>
        <p:txBody>
          <a:bodyPr/>
          <a:lstStyle/>
          <a:p>
            <a:r>
              <a:rPr lang="en-US" dirty="0"/>
              <a:t>Are the sentences written in the report clear?</a:t>
            </a:r>
          </a:p>
          <a:p>
            <a:r>
              <a:rPr lang="en-US" dirty="0"/>
              <a:t>Are they grammatically correct? </a:t>
            </a:r>
          </a:p>
          <a:p>
            <a:r>
              <a:rPr lang="en-US" dirty="0"/>
              <a:t>Do they say what is meant? </a:t>
            </a:r>
          </a:p>
          <a:p>
            <a:r>
              <a:rPr lang="en-US" dirty="0"/>
              <a:t>Do the various points incorporated in the report fit together logically?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9.Preparation of the index</a:t>
            </a:r>
          </a:p>
        </p:txBody>
      </p:sp>
      <p:sp>
        <p:nvSpPr>
          <p:cNvPr id="3" name="Content Placeholder 2"/>
          <p:cNvSpPr>
            <a:spLocks noGrp="1"/>
          </p:cNvSpPr>
          <p:nvPr>
            <p:ph idx="1"/>
          </p:nvPr>
        </p:nvSpPr>
        <p:spPr/>
        <p:txBody>
          <a:bodyPr/>
          <a:lstStyle/>
          <a:p>
            <a:r>
              <a:rPr lang="en-US" dirty="0"/>
              <a:t>An index should invariably be given, the value of which lies in the fact that it acts as a good guide, to the reader.</a:t>
            </a:r>
          </a:p>
          <a:p>
            <a:r>
              <a:rPr lang="en-US" dirty="0"/>
              <a:t>Arranged alphabetically.</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2921507" y="3531108"/>
            <a:ext cx="4366260" cy="556259"/>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895600" y="3505200"/>
            <a:ext cx="4343400" cy="5334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7126605" y="3929379"/>
            <a:ext cx="108585" cy="100965"/>
          </a:xfrm>
          <a:custGeom>
            <a:avLst/>
            <a:gdLst/>
            <a:ahLst/>
            <a:cxnLst/>
            <a:rect l="l" t="t" r="r" b="b"/>
            <a:pathLst>
              <a:path w="108584" h="100964">
                <a:moveTo>
                  <a:pt x="0" y="0"/>
                </a:moveTo>
                <a:lnTo>
                  <a:pt x="27050" y="0"/>
                </a:lnTo>
                <a:lnTo>
                  <a:pt x="54101" y="0"/>
                </a:lnTo>
                <a:lnTo>
                  <a:pt x="81152" y="0"/>
                </a:lnTo>
                <a:lnTo>
                  <a:pt x="108203" y="0"/>
                </a:lnTo>
                <a:lnTo>
                  <a:pt x="108203" y="25146"/>
                </a:lnTo>
                <a:lnTo>
                  <a:pt x="108203" y="50292"/>
                </a:lnTo>
                <a:lnTo>
                  <a:pt x="108203" y="75437"/>
                </a:lnTo>
                <a:lnTo>
                  <a:pt x="108203" y="100584"/>
                </a:lnTo>
                <a:lnTo>
                  <a:pt x="81152" y="100584"/>
                </a:lnTo>
                <a:lnTo>
                  <a:pt x="54101" y="100584"/>
                </a:lnTo>
                <a:lnTo>
                  <a:pt x="27050" y="100584"/>
                </a:lnTo>
                <a:lnTo>
                  <a:pt x="0" y="100584"/>
                </a:lnTo>
                <a:lnTo>
                  <a:pt x="0" y="75438"/>
                </a:lnTo>
                <a:lnTo>
                  <a:pt x="0" y="50292"/>
                </a:lnTo>
                <a:lnTo>
                  <a:pt x="0" y="25146"/>
                </a:lnTo>
                <a:lnTo>
                  <a:pt x="0" y="0"/>
                </a:lnTo>
                <a:close/>
              </a:path>
            </a:pathLst>
          </a:custGeom>
          <a:ln w="19812">
            <a:solidFill>
              <a:srgbClr val="FFFFFF"/>
            </a:solidFill>
          </a:ln>
        </p:spPr>
        <p:txBody>
          <a:bodyPr wrap="square" lIns="0" tIns="0" rIns="0" bIns="0" rtlCol="0"/>
          <a:lstStyle/>
          <a:p>
            <a:endParaRPr/>
          </a:p>
        </p:txBody>
      </p:sp>
      <p:sp>
        <p:nvSpPr>
          <p:cNvPr id="6" name="object 6"/>
          <p:cNvSpPr/>
          <p:nvPr/>
        </p:nvSpPr>
        <p:spPr>
          <a:xfrm>
            <a:off x="3966717" y="3837559"/>
            <a:ext cx="165607" cy="140081"/>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6001258" y="3713353"/>
            <a:ext cx="219582" cy="253111"/>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403847" y="3649853"/>
            <a:ext cx="372110" cy="389255"/>
          </a:xfrm>
          <a:custGeom>
            <a:avLst/>
            <a:gdLst/>
            <a:ahLst/>
            <a:cxnLst/>
            <a:rect l="l" t="t" r="r" b="b"/>
            <a:pathLst>
              <a:path w="372109" h="389254">
                <a:moveTo>
                  <a:pt x="0" y="0"/>
                </a:moveTo>
                <a:lnTo>
                  <a:pt x="27050" y="0"/>
                </a:lnTo>
                <a:lnTo>
                  <a:pt x="54101" y="0"/>
                </a:lnTo>
                <a:lnTo>
                  <a:pt x="81152" y="0"/>
                </a:lnTo>
                <a:lnTo>
                  <a:pt x="108203" y="0"/>
                </a:lnTo>
                <a:lnTo>
                  <a:pt x="108203" y="43644"/>
                </a:lnTo>
                <a:lnTo>
                  <a:pt x="108203" y="87312"/>
                </a:lnTo>
                <a:lnTo>
                  <a:pt x="108203" y="130980"/>
                </a:lnTo>
                <a:lnTo>
                  <a:pt x="108203" y="174625"/>
                </a:lnTo>
                <a:lnTo>
                  <a:pt x="108583" y="210843"/>
                </a:lnTo>
                <a:lnTo>
                  <a:pt x="111579" y="259992"/>
                </a:lnTo>
                <a:lnTo>
                  <a:pt x="128603" y="295836"/>
                </a:lnTo>
                <a:lnTo>
                  <a:pt x="164322" y="311501"/>
                </a:lnTo>
                <a:lnTo>
                  <a:pt x="175895" y="312166"/>
                </a:lnTo>
                <a:lnTo>
                  <a:pt x="189422" y="311282"/>
                </a:lnTo>
                <a:lnTo>
                  <a:pt x="225551" y="297942"/>
                </a:lnTo>
                <a:lnTo>
                  <a:pt x="255650" y="262890"/>
                </a:lnTo>
                <a:lnTo>
                  <a:pt x="263151" y="197381"/>
                </a:lnTo>
                <a:lnTo>
                  <a:pt x="263651" y="160401"/>
                </a:lnTo>
                <a:lnTo>
                  <a:pt x="263651" y="120300"/>
                </a:lnTo>
                <a:lnTo>
                  <a:pt x="263651" y="80200"/>
                </a:lnTo>
                <a:lnTo>
                  <a:pt x="263651" y="40100"/>
                </a:lnTo>
                <a:lnTo>
                  <a:pt x="263651" y="0"/>
                </a:lnTo>
                <a:lnTo>
                  <a:pt x="290702" y="0"/>
                </a:lnTo>
                <a:lnTo>
                  <a:pt x="317753" y="0"/>
                </a:lnTo>
                <a:lnTo>
                  <a:pt x="344804" y="0"/>
                </a:lnTo>
                <a:lnTo>
                  <a:pt x="371855" y="0"/>
                </a:lnTo>
                <a:lnTo>
                  <a:pt x="371855" y="54312"/>
                </a:lnTo>
                <a:lnTo>
                  <a:pt x="371855" y="380111"/>
                </a:lnTo>
                <a:lnTo>
                  <a:pt x="346729" y="380111"/>
                </a:lnTo>
                <a:lnTo>
                  <a:pt x="321627" y="380111"/>
                </a:lnTo>
                <a:lnTo>
                  <a:pt x="296525" y="380111"/>
                </a:lnTo>
                <a:lnTo>
                  <a:pt x="271399" y="380111"/>
                </a:lnTo>
                <a:lnTo>
                  <a:pt x="271399" y="365916"/>
                </a:lnTo>
                <a:lnTo>
                  <a:pt x="271399" y="351710"/>
                </a:lnTo>
                <a:lnTo>
                  <a:pt x="271399" y="337480"/>
                </a:lnTo>
                <a:lnTo>
                  <a:pt x="271399" y="323215"/>
                </a:lnTo>
                <a:lnTo>
                  <a:pt x="259373" y="337645"/>
                </a:lnTo>
                <a:lnTo>
                  <a:pt x="212725" y="371221"/>
                </a:lnTo>
                <a:lnTo>
                  <a:pt x="175307" y="384365"/>
                </a:lnTo>
                <a:lnTo>
                  <a:pt x="135890" y="388747"/>
                </a:lnTo>
                <a:lnTo>
                  <a:pt x="115839" y="387699"/>
                </a:lnTo>
                <a:lnTo>
                  <a:pt x="61975" y="371983"/>
                </a:lnTo>
                <a:lnTo>
                  <a:pt x="23131" y="338996"/>
                </a:lnTo>
                <a:lnTo>
                  <a:pt x="3698" y="288432"/>
                </a:lnTo>
                <a:lnTo>
                  <a:pt x="0" y="240538"/>
                </a:lnTo>
                <a:lnTo>
                  <a:pt x="0" y="192442"/>
                </a:lnTo>
                <a:lnTo>
                  <a:pt x="0" y="144328"/>
                </a:lnTo>
                <a:lnTo>
                  <a:pt x="0" y="96209"/>
                </a:lnTo>
                <a:lnTo>
                  <a:pt x="0" y="48095"/>
                </a:lnTo>
                <a:lnTo>
                  <a:pt x="0" y="0"/>
                </a:lnTo>
                <a:close/>
              </a:path>
            </a:pathLst>
          </a:custGeom>
          <a:ln w="19812">
            <a:solidFill>
              <a:srgbClr val="FFFFFF"/>
            </a:solidFill>
          </a:ln>
        </p:spPr>
        <p:txBody>
          <a:bodyPr wrap="square" lIns="0" tIns="0" rIns="0" bIns="0" rtlCol="0"/>
          <a:lstStyle/>
          <a:p>
            <a:endParaRPr/>
          </a:p>
        </p:txBody>
      </p:sp>
      <p:sp>
        <p:nvSpPr>
          <p:cNvPr id="9" name="object 9"/>
          <p:cNvSpPr/>
          <p:nvPr/>
        </p:nvSpPr>
        <p:spPr>
          <a:xfrm>
            <a:off x="5900292" y="3641216"/>
            <a:ext cx="422275" cy="397510"/>
          </a:xfrm>
          <a:custGeom>
            <a:avLst/>
            <a:gdLst/>
            <a:ahLst/>
            <a:cxnLst/>
            <a:rect l="l" t="t" r="r" b="b"/>
            <a:pathLst>
              <a:path w="422275" h="397510">
                <a:moveTo>
                  <a:pt x="210566" y="0"/>
                </a:moveTo>
                <a:lnTo>
                  <a:pt x="254857" y="3500"/>
                </a:lnTo>
                <a:lnTo>
                  <a:pt x="294957" y="14001"/>
                </a:lnTo>
                <a:lnTo>
                  <a:pt x="330866" y="31503"/>
                </a:lnTo>
                <a:lnTo>
                  <a:pt x="362585" y="56006"/>
                </a:lnTo>
                <a:lnTo>
                  <a:pt x="388514" y="85865"/>
                </a:lnTo>
                <a:lnTo>
                  <a:pt x="407050" y="119427"/>
                </a:lnTo>
                <a:lnTo>
                  <a:pt x="418181" y="156680"/>
                </a:lnTo>
                <a:lnTo>
                  <a:pt x="421894" y="197611"/>
                </a:lnTo>
                <a:lnTo>
                  <a:pt x="418155" y="238904"/>
                </a:lnTo>
                <a:lnTo>
                  <a:pt x="406939" y="276494"/>
                </a:lnTo>
                <a:lnTo>
                  <a:pt x="388246" y="310393"/>
                </a:lnTo>
                <a:lnTo>
                  <a:pt x="362077" y="340613"/>
                </a:lnTo>
                <a:lnTo>
                  <a:pt x="330217" y="365450"/>
                </a:lnTo>
                <a:lnTo>
                  <a:pt x="294465" y="383190"/>
                </a:lnTo>
                <a:lnTo>
                  <a:pt x="254831" y="393834"/>
                </a:lnTo>
                <a:lnTo>
                  <a:pt x="211328" y="397382"/>
                </a:lnTo>
                <a:lnTo>
                  <a:pt x="183560" y="395906"/>
                </a:lnTo>
                <a:lnTo>
                  <a:pt x="129978" y="384095"/>
                </a:lnTo>
                <a:lnTo>
                  <a:pt x="80212" y="360570"/>
                </a:lnTo>
                <a:lnTo>
                  <a:pt x="41453" y="325951"/>
                </a:lnTo>
                <a:lnTo>
                  <a:pt x="15001" y="280447"/>
                </a:lnTo>
                <a:lnTo>
                  <a:pt x="1666" y="224821"/>
                </a:lnTo>
                <a:lnTo>
                  <a:pt x="0" y="193293"/>
                </a:lnTo>
                <a:lnTo>
                  <a:pt x="1666" y="168453"/>
                </a:lnTo>
                <a:lnTo>
                  <a:pt x="15001" y="119963"/>
                </a:lnTo>
                <a:lnTo>
                  <a:pt x="41292" y="74217"/>
                </a:lnTo>
                <a:lnTo>
                  <a:pt x="78872" y="38455"/>
                </a:lnTo>
                <a:lnTo>
                  <a:pt x="126930" y="13930"/>
                </a:lnTo>
                <a:lnTo>
                  <a:pt x="181274" y="1547"/>
                </a:lnTo>
                <a:lnTo>
                  <a:pt x="210566" y="0"/>
                </a:lnTo>
                <a:close/>
              </a:path>
            </a:pathLst>
          </a:custGeom>
          <a:ln w="19812">
            <a:solidFill>
              <a:srgbClr val="FFFFFF"/>
            </a:solidFill>
          </a:ln>
        </p:spPr>
        <p:txBody>
          <a:bodyPr wrap="square" lIns="0" tIns="0" rIns="0" bIns="0" rtlCol="0"/>
          <a:lstStyle/>
          <a:p>
            <a:endParaRPr/>
          </a:p>
        </p:txBody>
      </p:sp>
      <p:sp>
        <p:nvSpPr>
          <p:cNvPr id="10" name="object 10"/>
          <p:cNvSpPr/>
          <p:nvPr/>
        </p:nvSpPr>
        <p:spPr>
          <a:xfrm>
            <a:off x="4334890" y="3641216"/>
            <a:ext cx="372745" cy="389255"/>
          </a:xfrm>
          <a:custGeom>
            <a:avLst/>
            <a:gdLst/>
            <a:ahLst/>
            <a:cxnLst/>
            <a:rect l="l" t="t" r="r" b="b"/>
            <a:pathLst>
              <a:path w="372745" h="389254">
                <a:moveTo>
                  <a:pt x="235204" y="0"/>
                </a:moveTo>
                <a:lnTo>
                  <a:pt x="285442" y="6804"/>
                </a:lnTo>
                <a:lnTo>
                  <a:pt x="326691" y="25701"/>
                </a:lnTo>
                <a:lnTo>
                  <a:pt x="358378" y="62468"/>
                </a:lnTo>
                <a:lnTo>
                  <a:pt x="371109" y="113585"/>
                </a:lnTo>
                <a:lnTo>
                  <a:pt x="372618" y="152526"/>
                </a:lnTo>
                <a:lnTo>
                  <a:pt x="372618" y="199770"/>
                </a:lnTo>
                <a:lnTo>
                  <a:pt x="372618" y="247014"/>
                </a:lnTo>
                <a:lnTo>
                  <a:pt x="372618" y="294258"/>
                </a:lnTo>
                <a:lnTo>
                  <a:pt x="372618" y="341502"/>
                </a:lnTo>
                <a:lnTo>
                  <a:pt x="372618" y="388746"/>
                </a:lnTo>
                <a:lnTo>
                  <a:pt x="345567" y="388746"/>
                </a:lnTo>
                <a:lnTo>
                  <a:pt x="318516" y="388746"/>
                </a:lnTo>
                <a:lnTo>
                  <a:pt x="291465" y="388746"/>
                </a:lnTo>
                <a:lnTo>
                  <a:pt x="264413" y="388746"/>
                </a:lnTo>
                <a:lnTo>
                  <a:pt x="264413" y="340264"/>
                </a:lnTo>
                <a:lnTo>
                  <a:pt x="264413" y="291782"/>
                </a:lnTo>
                <a:lnTo>
                  <a:pt x="264413" y="243300"/>
                </a:lnTo>
                <a:lnTo>
                  <a:pt x="264413" y="194817"/>
                </a:lnTo>
                <a:lnTo>
                  <a:pt x="263985" y="166693"/>
                </a:lnTo>
                <a:lnTo>
                  <a:pt x="260556" y="126827"/>
                </a:lnTo>
                <a:lnTo>
                  <a:pt x="242286" y="92523"/>
                </a:lnTo>
                <a:lnTo>
                  <a:pt x="197485" y="76961"/>
                </a:lnTo>
                <a:lnTo>
                  <a:pt x="183820" y="77864"/>
                </a:lnTo>
                <a:lnTo>
                  <a:pt x="147066" y="91312"/>
                </a:lnTo>
                <a:lnTo>
                  <a:pt x="116459" y="129285"/>
                </a:lnTo>
                <a:lnTo>
                  <a:pt x="108725" y="187275"/>
                </a:lnTo>
                <a:lnTo>
                  <a:pt x="108204" y="216661"/>
                </a:lnTo>
                <a:lnTo>
                  <a:pt x="108204" y="259641"/>
                </a:lnTo>
                <a:lnTo>
                  <a:pt x="108204" y="302656"/>
                </a:lnTo>
                <a:lnTo>
                  <a:pt x="108204" y="345695"/>
                </a:lnTo>
                <a:lnTo>
                  <a:pt x="108204" y="388746"/>
                </a:lnTo>
                <a:lnTo>
                  <a:pt x="81153" y="388746"/>
                </a:lnTo>
                <a:lnTo>
                  <a:pt x="54102" y="388746"/>
                </a:lnTo>
                <a:lnTo>
                  <a:pt x="27051" y="388746"/>
                </a:lnTo>
                <a:lnTo>
                  <a:pt x="0" y="388746"/>
                </a:lnTo>
                <a:lnTo>
                  <a:pt x="0" y="334434"/>
                </a:lnTo>
                <a:lnTo>
                  <a:pt x="0" y="8635"/>
                </a:lnTo>
                <a:lnTo>
                  <a:pt x="25144" y="8635"/>
                </a:lnTo>
                <a:lnTo>
                  <a:pt x="50276" y="8635"/>
                </a:lnTo>
                <a:lnTo>
                  <a:pt x="75384" y="8635"/>
                </a:lnTo>
                <a:lnTo>
                  <a:pt x="100457" y="8635"/>
                </a:lnTo>
                <a:lnTo>
                  <a:pt x="100457" y="22564"/>
                </a:lnTo>
                <a:lnTo>
                  <a:pt x="100457" y="36528"/>
                </a:lnTo>
                <a:lnTo>
                  <a:pt x="100457" y="50516"/>
                </a:lnTo>
                <a:lnTo>
                  <a:pt x="100457" y="64515"/>
                </a:lnTo>
                <a:lnTo>
                  <a:pt x="128958" y="36272"/>
                </a:lnTo>
                <a:lnTo>
                  <a:pt x="160924" y="16113"/>
                </a:lnTo>
                <a:lnTo>
                  <a:pt x="196343" y="4026"/>
                </a:lnTo>
                <a:lnTo>
                  <a:pt x="235204" y="0"/>
                </a:lnTo>
                <a:close/>
              </a:path>
            </a:pathLst>
          </a:custGeom>
          <a:ln w="19812">
            <a:solidFill>
              <a:srgbClr val="FFFFFF"/>
            </a:solidFill>
          </a:ln>
        </p:spPr>
        <p:txBody>
          <a:bodyPr wrap="square" lIns="0" tIns="0" rIns="0" bIns="0" rtlCol="0"/>
          <a:lstStyle/>
          <a:p>
            <a:endParaRPr/>
          </a:p>
        </p:txBody>
      </p:sp>
      <p:sp>
        <p:nvSpPr>
          <p:cNvPr id="11" name="object 11"/>
          <p:cNvSpPr/>
          <p:nvPr/>
        </p:nvSpPr>
        <p:spPr>
          <a:xfrm>
            <a:off x="3868420" y="3641216"/>
            <a:ext cx="384175" cy="397510"/>
          </a:xfrm>
          <a:custGeom>
            <a:avLst/>
            <a:gdLst/>
            <a:ahLst/>
            <a:cxnLst/>
            <a:rect l="l" t="t" r="r" b="b"/>
            <a:pathLst>
              <a:path w="384175" h="397510">
                <a:moveTo>
                  <a:pt x="188213" y="0"/>
                </a:moveTo>
                <a:lnTo>
                  <a:pt x="251364" y="4000"/>
                </a:lnTo>
                <a:lnTo>
                  <a:pt x="296037" y="16001"/>
                </a:lnTo>
                <a:lnTo>
                  <a:pt x="337292" y="44648"/>
                </a:lnTo>
                <a:lnTo>
                  <a:pt x="356679" y="91170"/>
                </a:lnTo>
                <a:lnTo>
                  <a:pt x="360299" y="146430"/>
                </a:lnTo>
                <a:lnTo>
                  <a:pt x="360013" y="175769"/>
                </a:lnTo>
                <a:lnTo>
                  <a:pt x="359727" y="205120"/>
                </a:lnTo>
                <a:lnTo>
                  <a:pt x="359441" y="234495"/>
                </a:lnTo>
                <a:lnTo>
                  <a:pt x="359155" y="263905"/>
                </a:lnTo>
                <a:lnTo>
                  <a:pt x="359469" y="287313"/>
                </a:lnTo>
                <a:lnTo>
                  <a:pt x="364363" y="337819"/>
                </a:lnTo>
                <a:lnTo>
                  <a:pt x="377221" y="375413"/>
                </a:lnTo>
                <a:lnTo>
                  <a:pt x="383793" y="388746"/>
                </a:lnTo>
                <a:lnTo>
                  <a:pt x="357028" y="388746"/>
                </a:lnTo>
                <a:lnTo>
                  <a:pt x="330263" y="388746"/>
                </a:lnTo>
                <a:lnTo>
                  <a:pt x="303498" y="388746"/>
                </a:lnTo>
                <a:lnTo>
                  <a:pt x="276732" y="388746"/>
                </a:lnTo>
                <a:lnTo>
                  <a:pt x="274516" y="383174"/>
                </a:lnTo>
                <a:lnTo>
                  <a:pt x="272049" y="376364"/>
                </a:lnTo>
                <a:lnTo>
                  <a:pt x="269321" y="368315"/>
                </a:lnTo>
                <a:lnTo>
                  <a:pt x="266318" y="359028"/>
                </a:lnTo>
                <a:lnTo>
                  <a:pt x="264540" y="353059"/>
                </a:lnTo>
                <a:lnTo>
                  <a:pt x="263270" y="349122"/>
                </a:lnTo>
                <a:lnTo>
                  <a:pt x="262508" y="347217"/>
                </a:lnTo>
                <a:lnTo>
                  <a:pt x="248437" y="359003"/>
                </a:lnTo>
                <a:lnTo>
                  <a:pt x="233854" y="369204"/>
                </a:lnTo>
                <a:lnTo>
                  <a:pt x="187199" y="390310"/>
                </a:lnTo>
                <a:lnTo>
                  <a:pt x="135889" y="397382"/>
                </a:lnTo>
                <a:lnTo>
                  <a:pt x="106011" y="395384"/>
                </a:lnTo>
                <a:lnTo>
                  <a:pt x="56255" y="379434"/>
                </a:lnTo>
                <a:lnTo>
                  <a:pt x="20520" y="348531"/>
                </a:lnTo>
                <a:lnTo>
                  <a:pt x="2284" y="308248"/>
                </a:lnTo>
                <a:lnTo>
                  <a:pt x="0" y="284987"/>
                </a:lnTo>
                <a:lnTo>
                  <a:pt x="1043" y="269319"/>
                </a:lnTo>
                <a:lnTo>
                  <a:pt x="16509" y="227456"/>
                </a:lnTo>
                <a:lnTo>
                  <a:pt x="48871" y="196328"/>
                </a:lnTo>
                <a:lnTo>
                  <a:pt x="99361" y="176291"/>
                </a:lnTo>
                <a:lnTo>
                  <a:pt x="148970" y="165353"/>
                </a:lnTo>
                <a:lnTo>
                  <a:pt x="183973" y="158878"/>
                </a:lnTo>
                <a:lnTo>
                  <a:pt x="213153" y="152606"/>
                </a:lnTo>
                <a:lnTo>
                  <a:pt x="236499" y="146548"/>
                </a:lnTo>
                <a:lnTo>
                  <a:pt x="254000" y="140715"/>
                </a:lnTo>
                <a:lnTo>
                  <a:pt x="254000" y="137413"/>
                </a:lnTo>
                <a:lnTo>
                  <a:pt x="254000" y="133984"/>
                </a:lnTo>
                <a:lnTo>
                  <a:pt x="254000" y="130682"/>
                </a:lnTo>
                <a:lnTo>
                  <a:pt x="253045" y="117230"/>
                </a:lnTo>
                <a:lnTo>
                  <a:pt x="229223" y="83927"/>
                </a:lnTo>
                <a:lnTo>
                  <a:pt x="180466" y="76961"/>
                </a:lnTo>
                <a:lnTo>
                  <a:pt x="166870" y="77626"/>
                </a:lnTo>
                <a:lnTo>
                  <a:pt x="127795" y="93815"/>
                </a:lnTo>
                <a:lnTo>
                  <a:pt x="109346" y="124586"/>
                </a:lnTo>
                <a:lnTo>
                  <a:pt x="84792" y="120489"/>
                </a:lnTo>
                <a:lnTo>
                  <a:pt x="60261" y="116379"/>
                </a:lnTo>
                <a:lnTo>
                  <a:pt x="35730" y="112246"/>
                </a:lnTo>
                <a:lnTo>
                  <a:pt x="11175" y="108076"/>
                </a:lnTo>
                <a:lnTo>
                  <a:pt x="20943" y="82335"/>
                </a:lnTo>
                <a:lnTo>
                  <a:pt x="49430" y="41568"/>
                </a:lnTo>
                <a:lnTo>
                  <a:pt x="90844" y="14948"/>
                </a:lnTo>
                <a:lnTo>
                  <a:pt x="150852" y="1664"/>
                </a:lnTo>
                <a:lnTo>
                  <a:pt x="188213" y="0"/>
                </a:lnTo>
                <a:close/>
              </a:path>
            </a:pathLst>
          </a:custGeom>
          <a:ln w="19812">
            <a:solidFill>
              <a:srgbClr val="FFFFFF"/>
            </a:solidFill>
          </a:ln>
        </p:spPr>
        <p:txBody>
          <a:bodyPr wrap="square" lIns="0" tIns="0" rIns="0" bIns="0" rtlCol="0"/>
          <a:lstStyle/>
          <a:p>
            <a:endParaRPr/>
          </a:p>
        </p:txBody>
      </p:sp>
      <p:sp>
        <p:nvSpPr>
          <p:cNvPr id="12" name="object 12"/>
          <p:cNvSpPr/>
          <p:nvPr/>
        </p:nvSpPr>
        <p:spPr>
          <a:xfrm>
            <a:off x="7122032" y="3505200"/>
            <a:ext cx="117475" cy="389890"/>
          </a:xfrm>
          <a:custGeom>
            <a:avLst/>
            <a:gdLst/>
            <a:ahLst/>
            <a:cxnLst/>
            <a:rect l="l" t="t" r="r" b="b"/>
            <a:pathLst>
              <a:path w="117475" h="389889">
                <a:moveTo>
                  <a:pt x="0" y="0"/>
                </a:moveTo>
                <a:lnTo>
                  <a:pt x="29241" y="0"/>
                </a:lnTo>
                <a:lnTo>
                  <a:pt x="58483" y="0"/>
                </a:lnTo>
                <a:lnTo>
                  <a:pt x="87725" y="0"/>
                </a:lnTo>
                <a:lnTo>
                  <a:pt x="116967" y="0"/>
                </a:lnTo>
                <a:lnTo>
                  <a:pt x="116967" y="30767"/>
                </a:lnTo>
                <a:lnTo>
                  <a:pt x="116967" y="61547"/>
                </a:lnTo>
                <a:lnTo>
                  <a:pt x="116967" y="92350"/>
                </a:lnTo>
                <a:lnTo>
                  <a:pt x="116967" y="123189"/>
                </a:lnTo>
                <a:lnTo>
                  <a:pt x="111417" y="176453"/>
                </a:lnTo>
                <a:lnTo>
                  <a:pt x="105886" y="229717"/>
                </a:lnTo>
                <a:lnTo>
                  <a:pt x="100361" y="282981"/>
                </a:lnTo>
                <a:lnTo>
                  <a:pt x="94830" y="336245"/>
                </a:lnTo>
                <a:lnTo>
                  <a:pt x="89281" y="389508"/>
                </a:lnTo>
                <a:lnTo>
                  <a:pt x="73965" y="389508"/>
                </a:lnTo>
                <a:lnTo>
                  <a:pt x="58674" y="389508"/>
                </a:lnTo>
                <a:lnTo>
                  <a:pt x="43382" y="389508"/>
                </a:lnTo>
                <a:lnTo>
                  <a:pt x="28067" y="389508"/>
                </a:lnTo>
                <a:lnTo>
                  <a:pt x="22429" y="336245"/>
                </a:lnTo>
                <a:lnTo>
                  <a:pt x="16797" y="282981"/>
                </a:lnTo>
                <a:lnTo>
                  <a:pt x="11178" y="229717"/>
                </a:lnTo>
                <a:lnTo>
                  <a:pt x="5576" y="176453"/>
                </a:lnTo>
                <a:lnTo>
                  <a:pt x="0" y="123189"/>
                </a:lnTo>
                <a:lnTo>
                  <a:pt x="0" y="92350"/>
                </a:lnTo>
                <a:lnTo>
                  <a:pt x="0" y="61547"/>
                </a:lnTo>
                <a:lnTo>
                  <a:pt x="0" y="30767"/>
                </a:lnTo>
                <a:lnTo>
                  <a:pt x="0" y="0"/>
                </a:lnTo>
                <a:close/>
              </a:path>
            </a:pathLst>
          </a:custGeom>
          <a:ln w="19811">
            <a:solidFill>
              <a:srgbClr val="FFFFFF"/>
            </a:solidFill>
          </a:ln>
        </p:spPr>
        <p:txBody>
          <a:bodyPr wrap="square" lIns="0" tIns="0" rIns="0" bIns="0" rtlCol="0"/>
          <a:lstStyle/>
          <a:p>
            <a:endParaRPr/>
          </a:p>
        </p:txBody>
      </p:sp>
      <p:sp>
        <p:nvSpPr>
          <p:cNvPr id="13" name="object 13"/>
          <p:cNvSpPr/>
          <p:nvPr/>
        </p:nvSpPr>
        <p:spPr>
          <a:xfrm>
            <a:off x="5399913" y="3505200"/>
            <a:ext cx="527685" cy="525145"/>
          </a:xfrm>
          <a:custGeom>
            <a:avLst/>
            <a:gdLst/>
            <a:ahLst/>
            <a:cxnLst/>
            <a:rect l="l" t="t" r="r" b="b"/>
            <a:pathLst>
              <a:path w="527685" h="525145">
                <a:moveTo>
                  <a:pt x="0" y="0"/>
                </a:moveTo>
                <a:lnTo>
                  <a:pt x="33412" y="0"/>
                </a:lnTo>
                <a:lnTo>
                  <a:pt x="66801" y="0"/>
                </a:lnTo>
                <a:lnTo>
                  <a:pt x="100191" y="0"/>
                </a:lnTo>
                <a:lnTo>
                  <a:pt x="133603" y="0"/>
                </a:lnTo>
                <a:lnTo>
                  <a:pt x="160134" y="41528"/>
                </a:lnTo>
                <a:lnTo>
                  <a:pt x="186683" y="83057"/>
                </a:lnTo>
                <a:lnTo>
                  <a:pt x="213239" y="124586"/>
                </a:lnTo>
                <a:lnTo>
                  <a:pt x="239788" y="166115"/>
                </a:lnTo>
                <a:lnTo>
                  <a:pt x="266319" y="207644"/>
                </a:lnTo>
                <a:lnTo>
                  <a:pt x="292366" y="166115"/>
                </a:lnTo>
                <a:lnTo>
                  <a:pt x="318395" y="124586"/>
                </a:lnTo>
                <a:lnTo>
                  <a:pt x="344417" y="83057"/>
                </a:lnTo>
                <a:lnTo>
                  <a:pt x="370446" y="41528"/>
                </a:lnTo>
                <a:lnTo>
                  <a:pt x="396494" y="0"/>
                </a:lnTo>
                <a:lnTo>
                  <a:pt x="429279" y="0"/>
                </a:lnTo>
                <a:lnTo>
                  <a:pt x="462089" y="0"/>
                </a:lnTo>
                <a:lnTo>
                  <a:pt x="494899" y="0"/>
                </a:lnTo>
                <a:lnTo>
                  <a:pt x="527685" y="0"/>
                </a:lnTo>
                <a:lnTo>
                  <a:pt x="498068" y="43535"/>
                </a:lnTo>
                <a:lnTo>
                  <a:pt x="468441" y="87060"/>
                </a:lnTo>
                <a:lnTo>
                  <a:pt x="438807" y="130578"/>
                </a:lnTo>
                <a:lnTo>
                  <a:pt x="409171" y="174094"/>
                </a:lnTo>
                <a:lnTo>
                  <a:pt x="379537" y="217612"/>
                </a:lnTo>
                <a:lnTo>
                  <a:pt x="349910" y="261137"/>
                </a:lnTo>
                <a:lnTo>
                  <a:pt x="320294" y="304673"/>
                </a:lnTo>
                <a:lnTo>
                  <a:pt x="320294" y="359707"/>
                </a:lnTo>
                <a:lnTo>
                  <a:pt x="320294" y="414718"/>
                </a:lnTo>
                <a:lnTo>
                  <a:pt x="320294" y="469729"/>
                </a:lnTo>
                <a:lnTo>
                  <a:pt x="320294" y="524763"/>
                </a:lnTo>
                <a:lnTo>
                  <a:pt x="291909" y="524763"/>
                </a:lnTo>
                <a:lnTo>
                  <a:pt x="263525" y="524763"/>
                </a:lnTo>
                <a:lnTo>
                  <a:pt x="235140" y="524763"/>
                </a:lnTo>
                <a:lnTo>
                  <a:pt x="206756" y="524763"/>
                </a:lnTo>
                <a:lnTo>
                  <a:pt x="206756" y="469592"/>
                </a:lnTo>
                <a:lnTo>
                  <a:pt x="206756" y="414385"/>
                </a:lnTo>
                <a:lnTo>
                  <a:pt x="206756" y="359154"/>
                </a:lnTo>
                <a:lnTo>
                  <a:pt x="206756" y="303911"/>
                </a:lnTo>
                <a:lnTo>
                  <a:pt x="177208" y="260484"/>
                </a:lnTo>
                <a:lnTo>
                  <a:pt x="147671" y="217068"/>
                </a:lnTo>
                <a:lnTo>
                  <a:pt x="118141" y="173658"/>
                </a:lnTo>
                <a:lnTo>
                  <a:pt x="88614" y="130252"/>
                </a:lnTo>
                <a:lnTo>
                  <a:pt x="59084" y="86842"/>
                </a:lnTo>
                <a:lnTo>
                  <a:pt x="29547" y="43426"/>
                </a:lnTo>
                <a:lnTo>
                  <a:pt x="0" y="0"/>
                </a:lnTo>
                <a:close/>
              </a:path>
            </a:pathLst>
          </a:custGeom>
          <a:ln w="19812">
            <a:solidFill>
              <a:srgbClr val="FFFFFF"/>
            </a:solidFill>
          </a:ln>
        </p:spPr>
        <p:txBody>
          <a:bodyPr wrap="square" lIns="0" tIns="0" rIns="0" bIns="0" rtlCol="0"/>
          <a:lstStyle/>
          <a:p>
            <a:endParaRPr/>
          </a:p>
        </p:txBody>
      </p:sp>
      <p:sp>
        <p:nvSpPr>
          <p:cNvPr id="14" name="object 14"/>
          <p:cNvSpPr/>
          <p:nvPr/>
        </p:nvSpPr>
        <p:spPr>
          <a:xfrm>
            <a:off x="4812665" y="3505200"/>
            <a:ext cx="378460" cy="525145"/>
          </a:xfrm>
          <a:custGeom>
            <a:avLst/>
            <a:gdLst/>
            <a:ahLst/>
            <a:cxnLst/>
            <a:rect l="l" t="t" r="r" b="b"/>
            <a:pathLst>
              <a:path w="378460" h="525145">
                <a:moveTo>
                  <a:pt x="0" y="0"/>
                </a:moveTo>
                <a:lnTo>
                  <a:pt x="27050" y="0"/>
                </a:lnTo>
                <a:lnTo>
                  <a:pt x="54101" y="0"/>
                </a:lnTo>
                <a:lnTo>
                  <a:pt x="81152" y="0"/>
                </a:lnTo>
                <a:lnTo>
                  <a:pt x="108204" y="0"/>
                </a:lnTo>
                <a:lnTo>
                  <a:pt x="108204" y="55702"/>
                </a:lnTo>
                <a:lnTo>
                  <a:pt x="108204" y="111404"/>
                </a:lnTo>
                <a:lnTo>
                  <a:pt x="108204" y="167106"/>
                </a:lnTo>
                <a:lnTo>
                  <a:pt x="108204" y="222808"/>
                </a:lnTo>
                <a:lnTo>
                  <a:pt x="108204" y="278511"/>
                </a:lnTo>
                <a:lnTo>
                  <a:pt x="139846" y="245058"/>
                </a:lnTo>
                <a:lnTo>
                  <a:pt x="171513" y="211581"/>
                </a:lnTo>
                <a:lnTo>
                  <a:pt x="203180" y="178105"/>
                </a:lnTo>
                <a:lnTo>
                  <a:pt x="234823" y="144652"/>
                </a:lnTo>
                <a:lnTo>
                  <a:pt x="268140" y="144652"/>
                </a:lnTo>
                <a:lnTo>
                  <a:pt x="301434" y="144652"/>
                </a:lnTo>
                <a:lnTo>
                  <a:pt x="334728" y="144652"/>
                </a:lnTo>
                <a:lnTo>
                  <a:pt x="368046" y="144652"/>
                </a:lnTo>
                <a:lnTo>
                  <a:pt x="333089" y="179343"/>
                </a:lnTo>
                <a:lnTo>
                  <a:pt x="298132" y="214058"/>
                </a:lnTo>
                <a:lnTo>
                  <a:pt x="263175" y="248773"/>
                </a:lnTo>
                <a:lnTo>
                  <a:pt x="228219" y="283463"/>
                </a:lnTo>
                <a:lnTo>
                  <a:pt x="253174" y="323713"/>
                </a:lnTo>
                <a:lnTo>
                  <a:pt x="278129" y="363944"/>
                </a:lnTo>
                <a:lnTo>
                  <a:pt x="303085" y="404161"/>
                </a:lnTo>
                <a:lnTo>
                  <a:pt x="328040" y="444368"/>
                </a:lnTo>
                <a:lnTo>
                  <a:pt x="352996" y="484567"/>
                </a:lnTo>
                <a:lnTo>
                  <a:pt x="377951" y="524763"/>
                </a:lnTo>
                <a:lnTo>
                  <a:pt x="348805" y="524763"/>
                </a:lnTo>
                <a:lnTo>
                  <a:pt x="319658" y="524763"/>
                </a:lnTo>
                <a:lnTo>
                  <a:pt x="290512" y="524763"/>
                </a:lnTo>
                <a:lnTo>
                  <a:pt x="261365" y="524763"/>
                </a:lnTo>
                <a:lnTo>
                  <a:pt x="235668" y="482092"/>
                </a:lnTo>
                <a:lnTo>
                  <a:pt x="209994" y="439420"/>
                </a:lnTo>
                <a:lnTo>
                  <a:pt x="184320" y="396748"/>
                </a:lnTo>
                <a:lnTo>
                  <a:pt x="158623" y="354075"/>
                </a:lnTo>
                <a:lnTo>
                  <a:pt x="146030" y="366343"/>
                </a:lnTo>
                <a:lnTo>
                  <a:pt x="133413" y="378587"/>
                </a:lnTo>
                <a:lnTo>
                  <a:pt x="120796" y="390830"/>
                </a:lnTo>
                <a:lnTo>
                  <a:pt x="108204" y="403098"/>
                </a:lnTo>
                <a:lnTo>
                  <a:pt x="108204" y="433502"/>
                </a:lnTo>
                <a:lnTo>
                  <a:pt x="108204" y="463931"/>
                </a:lnTo>
                <a:lnTo>
                  <a:pt x="108204" y="494359"/>
                </a:lnTo>
                <a:lnTo>
                  <a:pt x="108204" y="524763"/>
                </a:lnTo>
                <a:lnTo>
                  <a:pt x="81153" y="524763"/>
                </a:lnTo>
                <a:lnTo>
                  <a:pt x="54102" y="524763"/>
                </a:lnTo>
                <a:lnTo>
                  <a:pt x="27051" y="524763"/>
                </a:lnTo>
                <a:lnTo>
                  <a:pt x="0" y="524763"/>
                </a:lnTo>
                <a:lnTo>
                  <a:pt x="0" y="472296"/>
                </a:lnTo>
                <a:lnTo>
                  <a:pt x="0" y="52467"/>
                </a:lnTo>
                <a:lnTo>
                  <a:pt x="0" y="0"/>
                </a:lnTo>
                <a:close/>
              </a:path>
            </a:pathLst>
          </a:custGeom>
          <a:ln w="19812">
            <a:solidFill>
              <a:srgbClr val="FFFFFF"/>
            </a:solidFill>
          </a:ln>
        </p:spPr>
        <p:txBody>
          <a:bodyPr wrap="square" lIns="0" tIns="0" rIns="0" bIns="0" rtlCol="0"/>
          <a:lstStyle/>
          <a:p>
            <a:endParaRPr/>
          </a:p>
        </p:txBody>
      </p:sp>
      <p:sp>
        <p:nvSpPr>
          <p:cNvPr id="15" name="object 15"/>
          <p:cNvSpPr/>
          <p:nvPr/>
        </p:nvSpPr>
        <p:spPr>
          <a:xfrm>
            <a:off x="3415665" y="3505200"/>
            <a:ext cx="372745" cy="525145"/>
          </a:xfrm>
          <a:custGeom>
            <a:avLst/>
            <a:gdLst/>
            <a:ahLst/>
            <a:cxnLst/>
            <a:rect l="l" t="t" r="r" b="b"/>
            <a:pathLst>
              <a:path w="372745" h="525145">
                <a:moveTo>
                  <a:pt x="0" y="0"/>
                </a:moveTo>
                <a:lnTo>
                  <a:pt x="27050" y="0"/>
                </a:lnTo>
                <a:lnTo>
                  <a:pt x="54101" y="0"/>
                </a:lnTo>
                <a:lnTo>
                  <a:pt x="81152" y="0"/>
                </a:lnTo>
                <a:lnTo>
                  <a:pt x="108204" y="0"/>
                </a:lnTo>
                <a:lnTo>
                  <a:pt x="108204" y="48216"/>
                </a:lnTo>
                <a:lnTo>
                  <a:pt x="108204" y="96456"/>
                </a:lnTo>
                <a:lnTo>
                  <a:pt x="108204" y="144696"/>
                </a:lnTo>
                <a:lnTo>
                  <a:pt x="108204" y="192912"/>
                </a:lnTo>
                <a:lnTo>
                  <a:pt x="135661" y="168056"/>
                </a:lnTo>
                <a:lnTo>
                  <a:pt x="165655" y="150272"/>
                </a:lnTo>
                <a:lnTo>
                  <a:pt x="198197" y="139584"/>
                </a:lnTo>
                <a:lnTo>
                  <a:pt x="233299" y="136017"/>
                </a:lnTo>
                <a:lnTo>
                  <a:pt x="251513" y="136826"/>
                </a:lnTo>
                <a:lnTo>
                  <a:pt x="300609" y="148970"/>
                </a:lnTo>
                <a:lnTo>
                  <a:pt x="337292" y="172295"/>
                </a:lnTo>
                <a:lnTo>
                  <a:pt x="363269" y="214332"/>
                </a:lnTo>
                <a:lnTo>
                  <a:pt x="370824" y="257302"/>
                </a:lnTo>
                <a:lnTo>
                  <a:pt x="372237" y="301751"/>
                </a:lnTo>
                <a:lnTo>
                  <a:pt x="372237" y="357546"/>
                </a:lnTo>
                <a:lnTo>
                  <a:pt x="372237" y="413305"/>
                </a:lnTo>
                <a:lnTo>
                  <a:pt x="372237" y="469040"/>
                </a:lnTo>
                <a:lnTo>
                  <a:pt x="372237" y="524763"/>
                </a:lnTo>
                <a:lnTo>
                  <a:pt x="345186" y="524763"/>
                </a:lnTo>
                <a:lnTo>
                  <a:pt x="318135" y="524763"/>
                </a:lnTo>
                <a:lnTo>
                  <a:pt x="291084" y="524763"/>
                </a:lnTo>
                <a:lnTo>
                  <a:pt x="264033" y="524763"/>
                </a:lnTo>
                <a:lnTo>
                  <a:pt x="264033" y="474567"/>
                </a:lnTo>
                <a:lnTo>
                  <a:pt x="264033" y="424370"/>
                </a:lnTo>
                <a:lnTo>
                  <a:pt x="264033" y="374173"/>
                </a:lnTo>
                <a:lnTo>
                  <a:pt x="264033" y="323976"/>
                </a:lnTo>
                <a:lnTo>
                  <a:pt x="263651" y="296804"/>
                </a:lnTo>
                <a:lnTo>
                  <a:pt x="257937" y="248031"/>
                </a:lnTo>
                <a:lnTo>
                  <a:pt x="227911" y="218336"/>
                </a:lnTo>
                <a:lnTo>
                  <a:pt x="197104" y="212979"/>
                </a:lnTo>
                <a:lnTo>
                  <a:pt x="183957" y="213741"/>
                </a:lnTo>
                <a:lnTo>
                  <a:pt x="139110" y="232030"/>
                </a:lnTo>
                <a:lnTo>
                  <a:pt x="113722" y="275615"/>
                </a:lnTo>
                <a:lnTo>
                  <a:pt x="108204" y="334391"/>
                </a:lnTo>
                <a:lnTo>
                  <a:pt x="108204" y="381996"/>
                </a:lnTo>
                <a:lnTo>
                  <a:pt x="108204" y="429577"/>
                </a:lnTo>
                <a:lnTo>
                  <a:pt x="108204" y="477158"/>
                </a:lnTo>
                <a:lnTo>
                  <a:pt x="108204" y="524763"/>
                </a:lnTo>
                <a:lnTo>
                  <a:pt x="81153" y="524763"/>
                </a:lnTo>
                <a:lnTo>
                  <a:pt x="54102" y="524763"/>
                </a:lnTo>
                <a:lnTo>
                  <a:pt x="27051" y="524763"/>
                </a:lnTo>
                <a:lnTo>
                  <a:pt x="0" y="524763"/>
                </a:lnTo>
                <a:lnTo>
                  <a:pt x="0" y="472296"/>
                </a:lnTo>
                <a:lnTo>
                  <a:pt x="0" y="52467"/>
                </a:lnTo>
                <a:lnTo>
                  <a:pt x="0" y="0"/>
                </a:lnTo>
                <a:close/>
              </a:path>
            </a:pathLst>
          </a:custGeom>
          <a:ln w="19812">
            <a:solidFill>
              <a:srgbClr val="FFFFFF"/>
            </a:solidFill>
          </a:ln>
        </p:spPr>
        <p:txBody>
          <a:bodyPr wrap="square" lIns="0" tIns="0" rIns="0" bIns="0" rtlCol="0"/>
          <a:lstStyle/>
          <a:p>
            <a:endParaRPr/>
          </a:p>
        </p:txBody>
      </p:sp>
      <p:sp>
        <p:nvSpPr>
          <p:cNvPr id="16" name="object 16"/>
          <p:cNvSpPr/>
          <p:nvPr/>
        </p:nvSpPr>
        <p:spPr>
          <a:xfrm>
            <a:off x="2895600" y="3505200"/>
            <a:ext cx="448945" cy="525145"/>
          </a:xfrm>
          <a:custGeom>
            <a:avLst/>
            <a:gdLst/>
            <a:ahLst/>
            <a:cxnLst/>
            <a:rect l="l" t="t" r="r" b="b"/>
            <a:pathLst>
              <a:path w="448945" h="525145">
                <a:moveTo>
                  <a:pt x="0" y="0"/>
                </a:moveTo>
                <a:lnTo>
                  <a:pt x="0" y="0"/>
                </a:lnTo>
                <a:lnTo>
                  <a:pt x="448437" y="0"/>
                </a:lnTo>
                <a:lnTo>
                  <a:pt x="448437" y="22193"/>
                </a:lnTo>
                <a:lnTo>
                  <a:pt x="448437" y="44386"/>
                </a:lnTo>
                <a:lnTo>
                  <a:pt x="448437" y="66579"/>
                </a:lnTo>
                <a:lnTo>
                  <a:pt x="448437" y="88773"/>
                </a:lnTo>
                <a:lnTo>
                  <a:pt x="406642" y="88773"/>
                </a:lnTo>
                <a:lnTo>
                  <a:pt x="364871" y="88773"/>
                </a:lnTo>
                <a:lnTo>
                  <a:pt x="323099" y="88773"/>
                </a:lnTo>
                <a:lnTo>
                  <a:pt x="281305" y="88773"/>
                </a:lnTo>
                <a:lnTo>
                  <a:pt x="281305" y="137206"/>
                </a:lnTo>
                <a:lnTo>
                  <a:pt x="281305" y="524763"/>
                </a:lnTo>
                <a:lnTo>
                  <a:pt x="252825" y="524763"/>
                </a:lnTo>
                <a:lnTo>
                  <a:pt x="224345" y="524763"/>
                </a:lnTo>
                <a:lnTo>
                  <a:pt x="195865" y="524763"/>
                </a:lnTo>
                <a:lnTo>
                  <a:pt x="167386" y="524763"/>
                </a:lnTo>
                <a:lnTo>
                  <a:pt x="167386" y="476330"/>
                </a:lnTo>
                <a:lnTo>
                  <a:pt x="167386" y="88773"/>
                </a:lnTo>
                <a:lnTo>
                  <a:pt x="125551" y="88773"/>
                </a:lnTo>
                <a:lnTo>
                  <a:pt x="83693" y="88773"/>
                </a:lnTo>
                <a:lnTo>
                  <a:pt x="41834" y="88773"/>
                </a:lnTo>
                <a:lnTo>
                  <a:pt x="0" y="88773"/>
                </a:lnTo>
                <a:lnTo>
                  <a:pt x="0" y="66579"/>
                </a:lnTo>
                <a:lnTo>
                  <a:pt x="0" y="44386"/>
                </a:lnTo>
                <a:lnTo>
                  <a:pt x="0" y="22193"/>
                </a:lnTo>
                <a:lnTo>
                  <a:pt x="0" y="0"/>
                </a:lnTo>
                <a:close/>
              </a:path>
            </a:pathLst>
          </a:custGeom>
          <a:ln w="19811">
            <a:solidFill>
              <a:srgbClr val="FFFFFF"/>
            </a:solidFill>
          </a:ln>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20029"/>
            <a:ext cx="1462405" cy="540385"/>
          </a:xfrm>
          <a:prstGeom prst="rect">
            <a:avLst/>
          </a:prstGeom>
        </p:spPr>
        <p:txBody>
          <a:bodyPr vert="horz" wrap="square" lIns="0" tIns="15875" rIns="0" bIns="0" rtlCol="0">
            <a:spAutoFit/>
          </a:bodyPr>
          <a:lstStyle/>
          <a:p>
            <a:pPr marL="12700">
              <a:lnSpc>
                <a:spcPct val="100000"/>
              </a:lnSpc>
              <a:spcBef>
                <a:spcPts val="125"/>
              </a:spcBef>
            </a:pPr>
            <a:r>
              <a:rPr sz="3350" i="1" spc="-95" dirty="0">
                <a:latin typeface="Algerian"/>
                <a:cs typeface="Algerian"/>
              </a:rPr>
              <a:t>c</a:t>
            </a:r>
            <a:r>
              <a:rPr sz="3350" i="1" spc="-80" dirty="0">
                <a:latin typeface="Algerian"/>
                <a:cs typeface="Algerian"/>
              </a:rPr>
              <a:t>o</a:t>
            </a:r>
            <a:r>
              <a:rPr sz="3350" i="1" spc="-70" dirty="0">
                <a:latin typeface="Algerian"/>
                <a:cs typeface="Algerian"/>
              </a:rPr>
              <a:t>ntd..</a:t>
            </a:r>
            <a:endParaRPr sz="3350">
              <a:latin typeface="Algerian"/>
              <a:cs typeface="Algerian"/>
            </a:endParaRPr>
          </a:p>
        </p:txBody>
      </p:sp>
      <p:sp>
        <p:nvSpPr>
          <p:cNvPr id="3" name="object 3"/>
          <p:cNvSpPr txBox="1"/>
          <p:nvPr/>
        </p:nvSpPr>
        <p:spPr>
          <a:xfrm>
            <a:off x="535940" y="1479550"/>
            <a:ext cx="7869555" cy="3182923"/>
          </a:xfrm>
          <a:prstGeom prst="rect">
            <a:avLst/>
          </a:prstGeom>
        </p:spPr>
        <p:txBody>
          <a:bodyPr vert="horz" wrap="square" lIns="0" tIns="12700" rIns="0" bIns="0" rtlCol="0">
            <a:spAutoFit/>
          </a:bodyPr>
          <a:lstStyle/>
          <a:p>
            <a:pPr marL="355600" marR="92710" indent="-342900" algn="just">
              <a:lnSpc>
                <a:spcPct val="100000"/>
              </a:lnSpc>
              <a:spcBef>
                <a:spcPts val="100"/>
              </a:spcBef>
              <a:buFont typeface="Wingdings"/>
              <a:buChar char=""/>
              <a:tabLst>
                <a:tab pos="355600" algn="l"/>
              </a:tabLst>
            </a:pPr>
            <a:r>
              <a:rPr sz="2400" spc="-5" dirty="0">
                <a:latin typeface="Verdana"/>
                <a:cs typeface="Verdana"/>
              </a:rPr>
              <a:t>Reports </a:t>
            </a:r>
            <a:r>
              <a:rPr sz="2400" dirty="0">
                <a:latin typeface="Verdana"/>
                <a:cs typeface="Verdana"/>
              </a:rPr>
              <a:t>are </a:t>
            </a:r>
            <a:r>
              <a:rPr sz="2400" spc="-10" dirty="0">
                <a:latin typeface="Verdana"/>
                <a:cs typeface="Verdana"/>
              </a:rPr>
              <a:t>required for </a:t>
            </a:r>
            <a:r>
              <a:rPr sz="2400" dirty="0">
                <a:latin typeface="Verdana"/>
                <a:cs typeface="Verdana"/>
              </a:rPr>
              <a:t>judging the  </a:t>
            </a:r>
            <a:r>
              <a:rPr sz="2400" spc="-5" dirty="0">
                <a:latin typeface="Verdana"/>
                <a:cs typeface="Verdana"/>
              </a:rPr>
              <a:t>performances </a:t>
            </a:r>
            <a:r>
              <a:rPr sz="2400" dirty="0">
                <a:latin typeface="Verdana"/>
                <a:cs typeface="Verdana"/>
              </a:rPr>
              <a:t>of </a:t>
            </a:r>
            <a:r>
              <a:rPr sz="2400" spc="-5" dirty="0">
                <a:latin typeface="Verdana"/>
                <a:cs typeface="Verdana"/>
              </a:rPr>
              <a:t>various departments </a:t>
            </a:r>
            <a:r>
              <a:rPr sz="2400" dirty="0">
                <a:latin typeface="Verdana"/>
                <a:cs typeface="Verdana"/>
              </a:rPr>
              <a:t>in an  </a:t>
            </a:r>
            <a:r>
              <a:rPr sz="2400" spc="-5" dirty="0">
                <a:latin typeface="Verdana"/>
                <a:cs typeface="Verdana"/>
              </a:rPr>
              <a:t>organization</a:t>
            </a:r>
            <a:r>
              <a:rPr sz="2800" spc="-5" dirty="0">
                <a:latin typeface="Verdana"/>
                <a:cs typeface="Verdana"/>
              </a:rPr>
              <a:t>.</a:t>
            </a:r>
            <a:endParaRPr sz="2800">
              <a:latin typeface="Verdana"/>
              <a:cs typeface="Verdana"/>
            </a:endParaRPr>
          </a:p>
          <a:p>
            <a:pPr marL="355600" marR="5080" indent="-342900" algn="just">
              <a:lnSpc>
                <a:spcPct val="100000"/>
              </a:lnSpc>
              <a:spcBef>
                <a:spcPts val="575"/>
              </a:spcBef>
              <a:buFont typeface="Wingdings"/>
              <a:buChar char=""/>
              <a:tabLst>
                <a:tab pos="355600" algn="l"/>
              </a:tabLst>
            </a:pPr>
            <a:r>
              <a:rPr sz="2400" dirty="0">
                <a:latin typeface="Verdana"/>
                <a:cs typeface="Verdana"/>
              </a:rPr>
              <a:t>A </a:t>
            </a:r>
            <a:r>
              <a:rPr sz="2400" spc="-5" dirty="0">
                <a:latin typeface="Verdana"/>
                <a:cs typeface="Verdana"/>
              </a:rPr>
              <a:t>good report </a:t>
            </a:r>
            <a:r>
              <a:rPr sz="2400" dirty="0">
                <a:latin typeface="Verdana"/>
                <a:cs typeface="Verdana"/>
              </a:rPr>
              <a:t>is always </a:t>
            </a:r>
            <a:r>
              <a:rPr sz="2400" spc="-5" dirty="0">
                <a:latin typeface="Verdana"/>
                <a:cs typeface="Verdana"/>
              </a:rPr>
              <a:t>fact </a:t>
            </a:r>
            <a:r>
              <a:rPr sz="2400" spc="-10" dirty="0">
                <a:latin typeface="Verdana"/>
                <a:cs typeface="Verdana"/>
              </a:rPr>
              <a:t>finding </a:t>
            </a:r>
            <a:r>
              <a:rPr sz="2400" dirty="0">
                <a:latin typeface="Verdana"/>
                <a:cs typeface="Verdana"/>
              </a:rPr>
              <a:t>and </a:t>
            </a:r>
            <a:r>
              <a:rPr sz="2400" spc="-10" dirty="0">
                <a:latin typeface="Verdana"/>
                <a:cs typeface="Verdana"/>
              </a:rPr>
              <a:t>not  fault finding</a:t>
            </a:r>
            <a:r>
              <a:rPr sz="2400" spc="-10">
                <a:latin typeface="Verdana"/>
                <a:cs typeface="Verdana"/>
              </a:rPr>
              <a:t>. </a:t>
            </a:r>
            <a:endParaRPr lang="en-US" sz="2400" spc="-10" dirty="0">
              <a:latin typeface="Verdana"/>
              <a:cs typeface="Verdana"/>
            </a:endParaRPr>
          </a:p>
          <a:p>
            <a:pPr marL="355600" marR="5080" indent="-342900" algn="just">
              <a:lnSpc>
                <a:spcPct val="100000"/>
              </a:lnSpc>
              <a:spcBef>
                <a:spcPts val="575"/>
              </a:spcBef>
              <a:buFont typeface="Wingdings"/>
              <a:buChar char=""/>
              <a:tabLst>
                <a:tab pos="355600" algn="l"/>
              </a:tabLst>
            </a:pPr>
            <a:r>
              <a:rPr sz="2400">
                <a:latin typeface="Verdana"/>
                <a:cs typeface="Verdana"/>
              </a:rPr>
              <a:t>It </a:t>
            </a:r>
            <a:r>
              <a:rPr sz="2400" spc="-5" dirty="0">
                <a:latin typeface="Verdana"/>
                <a:cs typeface="Verdana"/>
              </a:rPr>
              <a:t>should be prepared </a:t>
            </a:r>
            <a:r>
              <a:rPr sz="2400" dirty="0">
                <a:latin typeface="Verdana"/>
                <a:cs typeface="Verdana"/>
              </a:rPr>
              <a:t>in an  </a:t>
            </a:r>
            <a:r>
              <a:rPr sz="2400" spc="-5">
                <a:latin typeface="Verdana"/>
                <a:cs typeface="Verdana"/>
              </a:rPr>
              <a:t>impartial manner</a:t>
            </a:r>
            <a:r>
              <a:rPr lang="en-US" sz="2400" spc="-5" dirty="0">
                <a:latin typeface="Verdana"/>
                <a:cs typeface="Verdana"/>
              </a:rPr>
              <a:t> and</a:t>
            </a:r>
            <a:r>
              <a:rPr sz="2400">
                <a:latin typeface="Verdana"/>
                <a:cs typeface="Verdana"/>
              </a:rPr>
              <a:t> </a:t>
            </a:r>
            <a:r>
              <a:rPr sz="2400" spc="-10" dirty="0">
                <a:latin typeface="Verdana"/>
                <a:cs typeface="Verdana"/>
              </a:rPr>
              <a:t>writers </a:t>
            </a:r>
            <a:r>
              <a:rPr sz="2400" dirty="0">
                <a:latin typeface="Verdana"/>
                <a:cs typeface="Verdana"/>
              </a:rPr>
              <a:t>of the </a:t>
            </a:r>
            <a:r>
              <a:rPr sz="2400" spc="-5" dirty="0">
                <a:latin typeface="Verdana"/>
                <a:cs typeface="Verdana"/>
              </a:rPr>
              <a:t>report  </a:t>
            </a:r>
            <a:r>
              <a:rPr sz="2400" spc="-10" dirty="0">
                <a:latin typeface="Verdana"/>
                <a:cs typeface="Verdana"/>
              </a:rPr>
              <a:t>should </a:t>
            </a:r>
            <a:r>
              <a:rPr sz="2400" spc="-5" dirty="0">
                <a:latin typeface="Verdana"/>
                <a:cs typeface="Verdana"/>
              </a:rPr>
              <a:t>be impartial </a:t>
            </a:r>
            <a:r>
              <a:rPr sz="2400" dirty="0">
                <a:latin typeface="Verdana"/>
                <a:cs typeface="Verdana"/>
              </a:rPr>
              <a:t>in </a:t>
            </a:r>
            <a:r>
              <a:rPr sz="2400" spc="-5" dirty="0">
                <a:latin typeface="Verdana"/>
                <a:cs typeface="Verdana"/>
              </a:rPr>
              <a:t>their outlook </a:t>
            </a:r>
            <a:r>
              <a:rPr sz="2400" dirty="0">
                <a:latin typeface="Verdana"/>
                <a:cs typeface="Verdana"/>
              </a:rPr>
              <a:t>and  </a:t>
            </a:r>
            <a:r>
              <a:rPr sz="2400" spc="-5" dirty="0">
                <a:latin typeface="Verdana"/>
                <a:cs typeface="Verdana"/>
              </a:rPr>
              <a:t>approach.</a:t>
            </a:r>
            <a:endParaRPr sz="2400">
              <a:latin typeface="Verdana"/>
              <a:cs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5179060" cy="690574"/>
          </a:xfrm>
          <a:prstGeom prst="rect">
            <a:avLst/>
          </a:prstGeom>
        </p:spPr>
        <p:txBody>
          <a:bodyPr vert="horz" wrap="square" lIns="0" tIns="13335" rIns="0" bIns="0" rtlCol="0">
            <a:spAutoFit/>
          </a:bodyPr>
          <a:lstStyle/>
          <a:p>
            <a:pPr marL="12700">
              <a:lnSpc>
                <a:spcPct val="100000"/>
              </a:lnSpc>
              <a:spcBef>
                <a:spcPts val="105"/>
              </a:spcBef>
            </a:pPr>
            <a:r>
              <a:rPr i="0" spc="-5" dirty="0">
                <a:latin typeface="Verdana"/>
                <a:cs typeface="Verdana"/>
              </a:rPr>
              <a:t>Classification</a:t>
            </a:r>
          </a:p>
        </p:txBody>
      </p:sp>
      <p:sp>
        <p:nvSpPr>
          <p:cNvPr id="3" name="object 3"/>
          <p:cNvSpPr/>
          <p:nvPr/>
        </p:nvSpPr>
        <p:spPr>
          <a:xfrm>
            <a:off x="2514600" y="2024126"/>
            <a:ext cx="4343400" cy="4572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514600" y="2024126"/>
            <a:ext cx="4343400" cy="457200"/>
          </a:xfrm>
          <a:custGeom>
            <a:avLst/>
            <a:gdLst/>
            <a:ahLst/>
            <a:cxnLst/>
            <a:rect l="l" t="t" r="r" b="b"/>
            <a:pathLst>
              <a:path w="4343400" h="457200">
                <a:moveTo>
                  <a:pt x="0" y="76200"/>
                </a:moveTo>
                <a:lnTo>
                  <a:pt x="5994" y="46505"/>
                </a:lnTo>
                <a:lnTo>
                  <a:pt x="22336" y="22288"/>
                </a:lnTo>
                <a:lnTo>
                  <a:pt x="46559" y="5976"/>
                </a:lnTo>
                <a:lnTo>
                  <a:pt x="76200" y="0"/>
                </a:lnTo>
                <a:lnTo>
                  <a:pt x="4267200" y="0"/>
                </a:lnTo>
                <a:lnTo>
                  <a:pt x="4296840" y="5976"/>
                </a:lnTo>
                <a:lnTo>
                  <a:pt x="4321063" y="22288"/>
                </a:lnTo>
                <a:lnTo>
                  <a:pt x="4337405" y="46505"/>
                </a:lnTo>
                <a:lnTo>
                  <a:pt x="4343400" y="76200"/>
                </a:lnTo>
                <a:lnTo>
                  <a:pt x="4343400" y="380873"/>
                </a:lnTo>
                <a:lnTo>
                  <a:pt x="4337405" y="410587"/>
                </a:lnTo>
                <a:lnTo>
                  <a:pt x="4321063" y="434847"/>
                </a:lnTo>
                <a:lnTo>
                  <a:pt x="4296840" y="451203"/>
                </a:lnTo>
                <a:lnTo>
                  <a:pt x="4267200" y="457200"/>
                </a:lnTo>
                <a:lnTo>
                  <a:pt x="76200" y="457200"/>
                </a:lnTo>
                <a:lnTo>
                  <a:pt x="46559" y="451203"/>
                </a:lnTo>
                <a:lnTo>
                  <a:pt x="22336" y="434848"/>
                </a:lnTo>
                <a:lnTo>
                  <a:pt x="5994" y="410587"/>
                </a:lnTo>
                <a:lnTo>
                  <a:pt x="0" y="380873"/>
                </a:lnTo>
                <a:lnTo>
                  <a:pt x="0" y="76200"/>
                </a:lnTo>
                <a:close/>
              </a:path>
            </a:pathLst>
          </a:custGeom>
          <a:ln w="12700">
            <a:solidFill>
              <a:srgbClr val="FFFFFF"/>
            </a:solidFill>
          </a:ln>
        </p:spPr>
        <p:txBody>
          <a:bodyPr wrap="square" lIns="0" tIns="0" rIns="0" bIns="0" rtlCol="0"/>
          <a:lstStyle/>
          <a:p>
            <a:endParaRPr/>
          </a:p>
        </p:txBody>
      </p:sp>
      <p:sp>
        <p:nvSpPr>
          <p:cNvPr id="5" name="object 5"/>
          <p:cNvSpPr/>
          <p:nvPr/>
        </p:nvSpPr>
        <p:spPr>
          <a:xfrm>
            <a:off x="2133600" y="19050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77AD25"/>
          </a:solidFill>
        </p:spPr>
        <p:txBody>
          <a:bodyPr wrap="square" lIns="0" tIns="0" rIns="0" bIns="0" rtlCol="0"/>
          <a:lstStyle/>
          <a:p>
            <a:endParaRPr/>
          </a:p>
        </p:txBody>
      </p:sp>
      <p:sp>
        <p:nvSpPr>
          <p:cNvPr id="6" name="object 6"/>
          <p:cNvSpPr/>
          <p:nvPr/>
        </p:nvSpPr>
        <p:spPr>
          <a:xfrm>
            <a:off x="2133600" y="19050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7" name="object 7"/>
          <p:cNvSpPr txBox="1"/>
          <p:nvPr/>
        </p:nvSpPr>
        <p:spPr>
          <a:xfrm>
            <a:off x="4063746" y="2106929"/>
            <a:ext cx="78867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3366"/>
                </a:solidFill>
                <a:latin typeface="Arial"/>
                <a:cs typeface="Arial"/>
              </a:rPr>
              <a:t>Formal</a:t>
            </a:r>
            <a:endParaRPr sz="1800">
              <a:latin typeface="Arial"/>
              <a:cs typeface="Arial"/>
            </a:endParaRPr>
          </a:p>
        </p:txBody>
      </p:sp>
      <p:sp>
        <p:nvSpPr>
          <p:cNvPr id="8" name="object 8"/>
          <p:cNvSpPr txBox="1"/>
          <p:nvPr/>
        </p:nvSpPr>
        <p:spPr>
          <a:xfrm>
            <a:off x="2367152" y="2029205"/>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1</a:t>
            </a:r>
            <a:endParaRPr sz="2400">
              <a:latin typeface="Arial"/>
              <a:cs typeface="Arial"/>
            </a:endParaRPr>
          </a:p>
        </p:txBody>
      </p:sp>
      <p:sp>
        <p:nvSpPr>
          <p:cNvPr id="9" name="object 9"/>
          <p:cNvSpPr/>
          <p:nvPr/>
        </p:nvSpPr>
        <p:spPr>
          <a:xfrm>
            <a:off x="2514600" y="2862198"/>
            <a:ext cx="4343400" cy="457326"/>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2514600" y="2862198"/>
            <a:ext cx="4343400" cy="457834"/>
          </a:xfrm>
          <a:custGeom>
            <a:avLst/>
            <a:gdLst/>
            <a:ahLst/>
            <a:cxnLst/>
            <a:rect l="l" t="t" r="r" b="b"/>
            <a:pathLst>
              <a:path w="4343400" h="457835">
                <a:moveTo>
                  <a:pt x="0" y="76326"/>
                </a:moveTo>
                <a:lnTo>
                  <a:pt x="5994" y="46612"/>
                </a:lnTo>
                <a:lnTo>
                  <a:pt x="22336" y="22352"/>
                </a:lnTo>
                <a:lnTo>
                  <a:pt x="46559" y="5996"/>
                </a:lnTo>
                <a:lnTo>
                  <a:pt x="76200" y="0"/>
                </a:lnTo>
                <a:lnTo>
                  <a:pt x="4267200" y="0"/>
                </a:lnTo>
                <a:lnTo>
                  <a:pt x="4296840" y="5996"/>
                </a:lnTo>
                <a:lnTo>
                  <a:pt x="4321063" y="22351"/>
                </a:lnTo>
                <a:lnTo>
                  <a:pt x="4337405" y="46612"/>
                </a:lnTo>
                <a:lnTo>
                  <a:pt x="4343400" y="76326"/>
                </a:lnTo>
                <a:lnTo>
                  <a:pt x="4343400" y="381000"/>
                </a:lnTo>
                <a:lnTo>
                  <a:pt x="4337405" y="410714"/>
                </a:lnTo>
                <a:lnTo>
                  <a:pt x="4321063" y="434974"/>
                </a:lnTo>
                <a:lnTo>
                  <a:pt x="4296840" y="451330"/>
                </a:lnTo>
                <a:lnTo>
                  <a:pt x="4267200" y="457326"/>
                </a:lnTo>
                <a:lnTo>
                  <a:pt x="76200" y="457326"/>
                </a:lnTo>
                <a:lnTo>
                  <a:pt x="46559" y="451330"/>
                </a:lnTo>
                <a:lnTo>
                  <a:pt x="22336" y="434975"/>
                </a:lnTo>
                <a:lnTo>
                  <a:pt x="5994" y="410714"/>
                </a:lnTo>
                <a:lnTo>
                  <a:pt x="0" y="381000"/>
                </a:lnTo>
                <a:lnTo>
                  <a:pt x="0" y="76326"/>
                </a:lnTo>
                <a:close/>
              </a:path>
            </a:pathLst>
          </a:custGeom>
          <a:ln w="12699">
            <a:solidFill>
              <a:srgbClr val="FFFFFF"/>
            </a:solidFill>
          </a:ln>
        </p:spPr>
        <p:txBody>
          <a:bodyPr wrap="square" lIns="0" tIns="0" rIns="0" bIns="0" rtlCol="0"/>
          <a:lstStyle/>
          <a:p>
            <a:endParaRPr/>
          </a:p>
        </p:txBody>
      </p:sp>
      <p:sp>
        <p:nvSpPr>
          <p:cNvPr id="11" name="object 11"/>
          <p:cNvSpPr/>
          <p:nvPr/>
        </p:nvSpPr>
        <p:spPr>
          <a:xfrm>
            <a:off x="2133600" y="27432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3984C8"/>
          </a:solidFill>
        </p:spPr>
        <p:txBody>
          <a:bodyPr wrap="square" lIns="0" tIns="0" rIns="0" bIns="0" rtlCol="0"/>
          <a:lstStyle/>
          <a:p>
            <a:endParaRPr/>
          </a:p>
        </p:txBody>
      </p:sp>
      <p:sp>
        <p:nvSpPr>
          <p:cNvPr id="12" name="object 12"/>
          <p:cNvSpPr/>
          <p:nvPr/>
        </p:nvSpPr>
        <p:spPr>
          <a:xfrm>
            <a:off x="2133600" y="27432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13" name="object 13"/>
          <p:cNvSpPr txBox="1"/>
          <p:nvPr/>
        </p:nvSpPr>
        <p:spPr>
          <a:xfrm>
            <a:off x="3993641" y="2945384"/>
            <a:ext cx="928369"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254D"/>
                </a:solidFill>
                <a:latin typeface="Arial"/>
                <a:cs typeface="Arial"/>
              </a:rPr>
              <a:t>Informal</a:t>
            </a:r>
            <a:endParaRPr sz="1800">
              <a:latin typeface="Arial"/>
              <a:cs typeface="Arial"/>
            </a:endParaRPr>
          </a:p>
        </p:txBody>
      </p:sp>
      <p:sp>
        <p:nvSpPr>
          <p:cNvPr id="14" name="object 14"/>
          <p:cNvSpPr txBox="1"/>
          <p:nvPr/>
        </p:nvSpPr>
        <p:spPr>
          <a:xfrm>
            <a:off x="2367152" y="2867659"/>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2</a:t>
            </a:r>
            <a:endParaRPr sz="2400">
              <a:latin typeface="Arial"/>
              <a:cs typeface="Arial"/>
            </a:endParaRPr>
          </a:p>
        </p:txBody>
      </p:sp>
      <p:sp>
        <p:nvSpPr>
          <p:cNvPr id="15" name="object 15"/>
          <p:cNvSpPr/>
          <p:nvPr/>
        </p:nvSpPr>
        <p:spPr>
          <a:xfrm>
            <a:off x="2514600" y="3700526"/>
            <a:ext cx="4343400" cy="457073"/>
          </a:xfrm>
          <a:prstGeom prst="rect">
            <a:avLst/>
          </a:prstGeom>
          <a:blipFill>
            <a:blip r:embed="rId4" cstate="print"/>
            <a:stretch>
              <a:fillRect/>
            </a:stretch>
          </a:blipFill>
        </p:spPr>
        <p:txBody>
          <a:bodyPr wrap="square" lIns="0" tIns="0" rIns="0" bIns="0" rtlCol="0"/>
          <a:lstStyle/>
          <a:p>
            <a:endParaRPr/>
          </a:p>
        </p:txBody>
      </p:sp>
      <p:sp>
        <p:nvSpPr>
          <p:cNvPr id="16" name="object 16"/>
          <p:cNvSpPr/>
          <p:nvPr/>
        </p:nvSpPr>
        <p:spPr>
          <a:xfrm>
            <a:off x="2514600" y="3700526"/>
            <a:ext cx="4343400" cy="457200"/>
          </a:xfrm>
          <a:custGeom>
            <a:avLst/>
            <a:gdLst/>
            <a:ahLst/>
            <a:cxnLst/>
            <a:rect l="l" t="t" r="r" b="b"/>
            <a:pathLst>
              <a:path w="4343400" h="457200">
                <a:moveTo>
                  <a:pt x="0" y="76200"/>
                </a:moveTo>
                <a:lnTo>
                  <a:pt x="5994" y="46505"/>
                </a:lnTo>
                <a:lnTo>
                  <a:pt x="22336" y="22288"/>
                </a:lnTo>
                <a:lnTo>
                  <a:pt x="46559" y="5976"/>
                </a:lnTo>
                <a:lnTo>
                  <a:pt x="76200" y="0"/>
                </a:lnTo>
                <a:lnTo>
                  <a:pt x="4267200" y="0"/>
                </a:lnTo>
                <a:lnTo>
                  <a:pt x="4296840" y="5976"/>
                </a:lnTo>
                <a:lnTo>
                  <a:pt x="4321063" y="22288"/>
                </a:lnTo>
                <a:lnTo>
                  <a:pt x="4337405" y="46505"/>
                </a:lnTo>
                <a:lnTo>
                  <a:pt x="4343400" y="76200"/>
                </a:lnTo>
                <a:lnTo>
                  <a:pt x="4343400" y="380873"/>
                </a:lnTo>
                <a:lnTo>
                  <a:pt x="4337405" y="410567"/>
                </a:lnTo>
                <a:lnTo>
                  <a:pt x="4321063" y="434784"/>
                </a:lnTo>
                <a:lnTo>
                  <a:pt x="4296840" y="451096"/>
                </a:lnTo>
                <a:lnTo>
                  <a:pt x="4267200" y="457073"/>
                </a:lnTo>
                <a:lnTo>
                  <a:pt x="76200" y="457073"/>
                </a:lnTo>
                <a:lnTo>
                  <a:pt x="46559" y="451096"/>
                </a:lnTo>
                <a:lnTo>
                  <a:pt x="22336" y="434784"/>
                </a:lnTo>
                <a:lnTo>
                  <a:pt x="5994" y="410567"/>
                </a:lnTo>
                <a:lnTo>
                  <a:pt x="0" y="380873"/>
                </a:lnTo>
                <a:lnTo>
                  <a:pt x="0" y="76200"/>
                </a:lnTo>
                <a:close/>
              </a:path>
            </a:pathLst>
          </a:custGeom>
          <a:ln w="12700">
            <a:solidFill>
              <a:srgbClr val="FFFFFF"/>
            </a:solidFill>
          </a:ln>
        </p:spPr>
        <p:txBody>
          <a:bodyPr wrap="square" lIns="0" tIns="0" rIns="0" bIns="0" rtlCol="0"/>
          <a:lstStyle/>
          <a:p>
            <a:endParaRPr/>
          </a:p>
        </p:txBody>
      </p:sp>
      <p:sp>
        <p:nvSpPr>
          <p:cNvPr id="17" name="object 17"/>
          <p:cNvSpPr/>
          <p:nvPr/>
        </p:nvSpPr>
        <p:spPr>
          <a:xfrm>
            <a:off x="2133600" y="35814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6D815B"/>
          </a:solidFill>
        </p:spPr>
        <p:txBody>
          <a:bodyPr wrap="square" lIns="0" tIns="0" rIns="0" bIns="0" rtlCol="0"/>
          <a:lstStyle/>
          <a:p>
            <a:endParaRPr/>
          </a:p>
        </p:txBody>
      </p:sp>
      <p:sp>
        <p:nvSpPr>
          <p:cNvPr id="18" name="object 18"/>
          <p:cNvSpPr/>
          <p:nvPr/>
        </p:nvSpPr>
        <p:spPr>
          <a:xfrm>
            <a:off x="2133600" y="35814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19" name="object 19"/>
          <p:cNvSpPr txBox="1"/>
          <p:nvPr/>
        </p:nvSpPr>
        <p:spPr>
          <a:xfrm>
            <a:off x="3944873" y="3783533"/>
            <a:ext cx="1029969" cy="300355"/>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3366"/>
                </a:solidFill>
                <a:latin typeface="Arial"/>
                <a:cs typeface="Arial"/>
              </a:rPr>
              <a:t>S</a:t>
            </a:r>
            <a:r>
              <a:rPr sz="1800" b="1" dirty="0">
                <a:solidFill>
                  <a:srgbClr val="003366"/>
                </a:solidFill>
                <a:latin typeface="Arial"/>
                <a:cs typeface="Arial"/>
              </a:rPr>
              <a:t>t</a:t>
            </a:r>
            <a:r>
              <a:rPr sz="1800" b="1" spc="-10" dirty="0">
                <a:solidFill>
                  <a:srgbClr val="003366"/>
                </a:solidFill>
                <a:latin typeface="Arial"/>
                <a:cs typeface="Arial"/>
              </a:rPr>
              <a:t>a</a:t>
            </a:r>
            <a:r>
              <a:rPr sz="1800" b="1" dirty="0">
                <a:solidFill>
                  <a:srgbClr val="003366"/>
                </a:solidFill>
                <a:latin typeface="Arial"/>
                <a:cs typeface="Arial"/>
              </a:rPr>
              <a:t>tut</a:t>
            </a:r>
            <a:r>
              <a:rPr sz="1800" b="1" spc="5" dirty="0">
                <a:solidFill>
                  <a:srgbClr val="003366"/>
                </a:solidFill>
                <a:latin typeface="Arial"/>
                <a:cs typeface="Arial"/>
              </a:rPr>
              <a:t>o</a:t>
            </a:r>
            <a:r>
              <a:rPr sz="1800" b="1" dirty="0">
                <a:solidFill>
                  <a:srgbClr val="003366"/>
                </a:solidFill>
                <a:latin typeface="Arial"/>
                <a:cs typeface="Arial"/>
              </a:rPr>
              <a:t>ry</a:t>
            </a:r>
            <a:endParaRPr sz="1800">
              <a:latin typeface="Arial"/>
              <a:cs typeface="Arial"/>
            </a:endParaRPr>
          </a:p>
        </p:txBody>
      </p:sp>
      <p:sp>
        <p:nvSpPr>
          <p:cNvPr id="20" name="object 20"/>
          <p:cNvSpPr txBox="1"/>
          <p:nvPr/>
        </p:nvSpPr>
        <p:spPr>
          <a:xfrm>
            <a:off x="2367152" y="3705809"/>
            <a:ext cx="195580"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3</a:t>
            </a:r>
            <a:endParaRPr sz="2400">
              <a:latin typeface="Arial"/>
              <a:cs typeface="Arial"/>
            </a:endParaRPr>
          </a:p>
        </p:txBody>
      </p:sp>
      <p:sp>
        <p:nvSpPr>
          <p:cNvPr id="21" name="object 21"/>
          <p:cNvSpPr/>
          <p:nvPr/>
        </p:nvSpPr>
        <p:spPr>
          <a:xfrm>
            <a:off x="2514600" y="4614798"/>
            <a:ext cx="4343400" cy="457200"/>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2514600" y="4614798"/>
            <a:ext cx="4343400" cy="457200"/>
          </a:xfrm>
          <a:custGeom>
            <a:avLst/>
            <a:gdLst/>
            <a:ahLst/>
            <a:cxnLst/>
            <a:rect l="l" t="t" r="r" b="b"/>
            <a:pathLst>
              <a:path w="4343400" h="457200">
                <a:moveTo>
                  <a:pt x="0" y="76326"/>
                </a:moveTo>
                <a:lnTo>
                  <a:pt x="5994" y="46612"/>
                </a:lnTo>
                <a:lnTo>
                  <a:pt x="22336" y="22351"/>
                </a:lnTo>
                <a:lnTo>
                  <a:pt x="46559" y="5996"/>
                </a:lnTo>
                <a:lnTo>
                  <a:pt x="76200" y="0"/>
                </a:lnTo>
                <a:lnTo>
                  <a:pt x="4267200" y="0"/>
                </a:lnTo>
                <a:lnTo>
                  <a:pt x="4296840" y="5996"/>
                </a:lnTo>
                <a:lnTo>
                  <a:pt x="4321063" y="22351"/>
                </a:lnTo>
                <a:lnTo>
                  <a:pt x="4337405" y="46612"/>
                </a:lnTo>
                <a:lnTo>
                  <a:pt x="4343400" y="76326"/>
                </a:lnTo>
                <a:lnTo>
                  <a:pt x="4343400" y="381000"/>
                </a:lnTo>
                <a:lnTo>
                  <a:pt x="4337405" y="410694"/>
                </a:lnTo>
                <a:lnTo>
                  <a:pt x="4321063" y="434911"/>
                </a:lnTo>
                <a:lnTo>
                  <a:pt x="4296840" y="451223"/>
                </a:lnTo>
                <a:lnTo>
                  <a:pt x="4267200" y="457200"/>
                </a:lnTo>
                <a:lnTo>
                  <a:pt x="76200" y="457200"/>
                </a:lnTo>
                <a:lnTo>
                  <a:pt x="46559" y="451223"/>
                </a:lnTo>
                <a:lnTo>
                  <a:pt x="22336" y="434911"/>
                </a:lnTo>
                <a:lnTo>
                  <a:pt x="5994" y="410694"/>
                </a:lnTo>
                <a:lnTo>
                  <a:pt x="0" y="381000"/>
                </a:lnTo>
                <a:lnTo>
                  <a:pt x="0" y="76326"/>
                </a:lnTo>
                <a:close/>
              </a:path>
            </a:pathLst>
          </a:custGeom>
          <a:ln w="12700">
            <a:solidFill>
              <a:srgbClr val="FFFFFF"/>
            </a:solidFill>
          </a:ln>
        </p:spPr>
        <p:txBody>
          <a:bodyPr wrap="square" lIns="0" tIns="0" rIns="0" bIns="0" rtlCol="0"/>
          <a:lstStyle/>
          <a:p>
            <a:endParaRPr/>
          </a:p>
        </p:txBody>
      </p:sp>
      <p:sp>
        <p:nvSpPr>
          <p:cNvPr id="23" name="object 23"/>
          <p:cNvSpPr/>
          <p:nvPr/>
        </p:nvSpPr>
        <p:spPr>
          <a:xfrm>
            <a:off x="2133600" y="44958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90A8AF"/>
          </a:solidFill>
        </p:spPr>
        <p:txBody>
          <a:bodyPr wrap="square" lIns="0" tIns="0" rIns="0" bIns="0" rtlCol="0"/>
          <a:lstStyle/>
          <a:p>
            <a:endParaRPr/>
          </a:p>
        </p:txBody>
      </p:sp>
      <p:sp>
        <p:nvSpPr>
          <p:cNvPr id="24" name="object 24"/>
          <p:cNvSpPr/>
          <p:nvPr/>
        </p:nvSpPr>
        <p:spPr>
          <a:xfrm>
            <a:off x="2133600" y="44958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25" name="object 25"/>
          <p:cNvSpPr txBox="1"/>
          <p:nvPr/>
        </p:nvSpPr>
        <p:spPr>
          <a:xfrm>
            <a:off x="3760470" y="4698238"/>
            <a:ext cx="152527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3366"/>
                </a:solidFill>
                <a:latin typeface="Arial"/>
                <a:cs typeface="Arial"/>
              </a:rPr>
              <a:t>Non-statutory</a:t>
            </a:r>
            <a:endParaRPr sz="1800">
              <a:latin typeface="Arial"/>
              <a:cs typeface="Arial"/>
            </a:endParaRPr>
          </a:p>
        </p:txBody>
      </p:sp>
      <p:sp>
        <p:nvSpPr>
          <p:cNvPr id="26" name="object 26"/>
          <p:cNvSpPr txBox="1"/>
          <p:nvPr/>
        </p:nvSpPr>
        <p:spPr>
          <a:xfrm>
            <a:off x="2367152" y="4620514"/>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4</a:t>
            </a:r>
            <a:endParaRPr sz="24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1654175" cy="513715"/>
          </a:xfrm>
          <a:prstGeom prst="rect">
            <a:avLst/>
          </a:prstGeom>
        </p:spPr>
        <p:txBody>
          <a:bodyPr vert="horz" wrap="square" lIns="0" tIns="13335" rIns="0" bIns="0" rtlCol="0">
            <a:spAutoFit/>
          </a:bodyPr>
          <a:lstStyle/>
          <a:p>
            <a:pPr marL="12700">
              <a:lnSpc>
                <a:spcPct val="100000"/>
              </a:lnSpc>
              <a:spcBef>
                <a:spcPts val="105"/>
              </a:spcBef>
            </a:pPr>
            <a:r>
              <a:rPr dirty="0"/>
              <a:t>Contd..</a:t>
            </a:r>
          </a:p>
        </p:txBody>
      </p:sp>
      <p:sp>
        <p:nvSpPr>
          <p:cNvPr id="3" name="object 3"/>
          <p:cNvSpPr/>
          <p:nvPr/>
        </p:nvSpPr>
        <p:spPr>
          <a:xfrm>
            <a:off x="2514600" y="2024126"/>
            <a:ext cx="4343400" cy="4572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2514600" y="2024126"/>
            <a:ext cx="4343400" cy="457200"/>
          </a:xfrm>
          <a:custGeom>
            <a:avLst/>
            <a:gdLst/>
            <a:ahLst/>
            <a:cxnLst/>
            <a:rect l="l" t="t" r="r" b="b"/>
            <a:pathLst>
              <a:path w="4343400" h="457200">
                <a:moveTo>
                  <a:pt x="0" y="76200"/>
                </a:moveTo>
                <a:lnTo>
                  <a:pt x="5994" y="46505"/>
                </a:lnTo>
                <a:lnTo>
                  <a:pt x="22336" y="22288"/>
                </a:lnTo>
                <a:lnTo>
                  <a:pt x="46559" y="5976"/>
                </a:lnTo>
                <a:lnTo>
                  <a:pt x="76200" y="0"/>
                </a:lnTo>
                <a:lnTo>
                  <a:pt x="4267200" y="0"/>
                </a:lnTo>
                <a:lnTo>
                  <a:pt x="4296840" y="5976"/>
                </a:lnTo>
                <a:lnTo>
                  <a:pt x="4321063" y="22288"/>
                </a:lnTo>
                <a:lnTo>
                  <a:pt x="4337405" y="46505"/>
                </a:lnTo>
                <a:lnTo>
                  <a:pt x="4343400" y="76200"/>
                </a:lnTo>
                <a:lnTo>
                  <a:pt x="4343400" y="380873"/>
                </a:lnTo>
                <a:lnTo>
                  <a:pt x="4337405" y="410587"/>
                </a:lnTo>
                <a:lnTo>
                  <a:pt x="4321063" y="434847"/>
                </a:lnTo>
                <a:lnTo>
                  <a:pt x="4296840" y="451203"/>
                </a:lnTo>
                <a:lnTo>
                  <a:pt x="4267200" y="457200"/>
                </a:lnTo>
                <a:lnTo>
                  <a:pt x="76200" y="457200"/>
                </a:lnTo>
                <a:lnTo>
                  <a:pt x="46559" y="451203"/>
                </a:lnTo>
                <a:lnTo>
                  <a:pt x="22336" y="434848"/>
                </a:lnTo>
                <a:lnTo>
                  <a:pt x="5994" y="410587"/>
                </a:lnTo>
                <a:lnTo>
                  <a:pt x="0" y="380873"/>
                </a:lnTo>
                <a:lnTo>
                  <a:pt x="0" y="76200"/>
                </a:lnTo>
                <a:close/>
              </a:path>
            </a:pathLst>
          </a:custGeom>
          <a:ln w="12700">
            <a:solidFill>
              <a:srgbClr val="FFFFFF"/>
            </a:solidFill>
          </a:ln>
        </p:spPr>
        <p:txBody>
          <a:bodyPr wrap="square" lIns="0" tIns="0" rIns="0" bIns="0" rtlCol="0"/>
          <a:lstStyle/>
          <a:p>
            <a:endParaRPr/>
          </a:p>
        </p:txBody>
      </p:sp>
      <p:sp>
        <p:nvSpPr>
          <p:cNvPr id="5" name="object 5"/>
          <p:cNvSpPr/>
          <p:nvPr/>
        </p:nvSpPr>
        <p:spPr>
          <a:xfrm>
            <a:off x="2133600" y="19050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77AD25"/>
          </a:solidFill>
        </p:spPr>
        <p:txBody>
          <a:bodyPr wrap="square" lIns="0" tIns="0" rIns="0" bIns="0" rtlCol="0"/>
          <a:lstStyle/>
          <a:p>
            <a:endParaRPr/>
          </a:p>
        </p:txBody>
      </p:sp>
      <p:sp>
        <p:nvSpPr>
          <p:cNvPr id="6" name="object 6"/>
          <p:cNvSpPr/>
          <p:nvPr/>
        </p:nvSpPr>
        <p:spPr>
          <a:xfrm>
            <a:off x="2133600" y="19050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7" name="object 7"/>
          <p:cNvSpPr txBox="1"/>
          <p:nvPr/>
        </p:nvSpPr>
        <p:spPr>
          <a:xfrm>
            <a:off x="4019550" y="2106929"/>
            <a:ext cx="878840"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3366"/>
                </a:solidFill>
                <a:latin typeface="Arial"/>
                <a:cs typeface="Arial"/>
              </a:rPr>
              <a:t>Ro</a:t>
            </a:r>
            <a:r>
              <a:rPr sz="1800" b="1" spc="5" dirty="0">
                <a:solidFill>
                  <a:srgbClr val="003366"/>
                </a:solidFill>
                <a:latin typeface="Arial"/>
                <a:cs typeface="Arial"/>
              </a:rPr>
              <a:t>u</a:t>
            </a:r>
            <a:r>
              <a:rPr sz="1800" b="1" dirty="0">
                <a:solidFill>
                  <a:srgbClr val="003366"/>
                </a:solidFill>
                <a:latin typeface="Arial"/>
                <a:cs typeface="Arial"/>
              </a:rPr>
              <a:t>ti</a:t>
            </a:r>
            <a:r>
              <a:rPr sz="1800" b="1" spc="5" dirty="0">
                <a:solidFill>
                  <a:srgbClr val="003366"/>
                </a:solidFill>
                <a:latin typeface="Arial"/>
                <a:cs typeface="Arial"/>
              </a:rPr>
              <a:t>n</a:t>
            </a:r>
            <a:r>
              <a:rPr sz="1800" b="1" spc="-5" dirty="0">
                <a:solidFill>
                  <a:srgbClr val="003366"/>
                </a:solidFill>
                <a:latin typeface="Arial"/>
                <a:cs typeface="Arial"/>
              </a:rPr>
              <a:t>e</a:t>
            </a:r>
            <a:endParaRPr sz="1800">
              <a:latin typeface="Arial"/>
              <a:cs typeface="Arial"/>
            </a:endParaRPr>
          </a:p>
        </p:txBody>
      </p:sp>
      <p:sp>
        <p:nvSpPr>
          <p:cNvPr id="8" name="object 8"/>
          <p:cNvSpPr txBox="1"/>
          <p:nvPr/>
        </p:nvSpPr>
        <p:spPr>
          <a:xfrm>
            <a:off x="2367152" y="2029205"/>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1</a:t>
            </a:r>
            <a:endParaRPr sz="2400">
              <a:latin typeface="Arial"/>
              <a:cs typeface="Arial"/>
            </a:endParaRPr>
          </a:p>
        </p:txBody>
      </p:sp>
      <p:sp>
        <p:nvSpPr>
          <p:cNvPr id="9" name="object 9"/>
          <p:cNvSpPr/>
          <p:nvPr/>
        </p:nvSpPr>
        <p:spPr>
          <a:xfrm>
            <a:off x="2514600" y="2862198"/>
            <a:ext cx="4343400" cy="457326"/>
          </a:xfrm>
          <a:prstGeom prst="rect">
            <a:avLst/>
          </a:prstGeom>
          <a:blipFill>
            <a:blip r:embed="rId3" cstate="print"/>
            <a:stretch>
              <a:fillRect/>
            </a:stretch>
          </a:blipFill>
        </p:spPr>
        <p:txBody>
          <a:bodyPr wrap="square" lIns="0" tIns="0" rIns="0" bIns="0" rtlCol="0"/>
          <a:lstStyle/>
          <a:p>
            <a:endParaRPr/>
          </a:p>
        </p:txBody>
      </p:sp>
      <p:sp>
        <p:nvSpPr>
          <p:cNvPr id="10" name="object 10"/>
          <p:cNvSpPr/>
          <p:nvPr/>
        </p:nvSpPr>
        <p:spPr>
          <a:xfrm>
            <a:off x="2514600" y="2862198"/>
            <a:ext cx="4343400" cy="457834"/>
          </a:xfrm>
          <a:custGeom>
            <a:avLst/>
            <a:gdLst/>
            <a:ahLst/>
            <a:cxnLst/>
            <a:rect l="l" t="t" r="r" b="b"/>
            <a:pathLst>
              <a:path w="4343400" h="457835">
                <a:moveTo>
                  <a:pt x="0" y="76326"/>
                </a:moveTo>
                <a:lnTo>
                  <a:pt x="5994" y="46612"/>
                </a:lnTo>
                <a:lnTo>
                  <a:pt x="22336" y="22352"/>
                </a:lnTo>
                <a:lnTo>
                  <a:pt x="46559" y="5996"/>
                </a:lnTo>
                <a:lnTo>
                  <a:pt x="76200" y="0"/>
                </a:lnTo>
                <a:lnTo>
                  <a:pt x="4267200" y="0"/>
                </a:lnTo>
                <a:lnTo>
                  <a:pt x="4296840" y="5996"/>
                </a:lnTo>
                <a:lnTo>
                  <a:pt x="4321063" y="22351"/>
                </a:lnTo>
                <a:lnTo>
                  <a:pt x="4337405" y="46612"/>
                </a:lnTo>
                <a:lnTo>
                  <a:pt x="4343400" y="76326"/>
                </a:lnTo>
                <a:lnTo>
                  <a:pt x="4343400" y="381000"/>
                </a:lnTo>
                <a:lnTo>
                  <a:pt x="4337405" y="410714"/>
                </a:lnTo>
                <a:lnTo>
                  <a:pt x="4321063" y="434974"/>
                </a:lnTo>
                <a:lnTo>
                  <a:pt x="4296840" y="451330"/>
                </a:lnTo>
                <a:lnTo>
                  <a:pt x="4267200" y="457326"/>
                </a:lnTo>
                <a:lnTo>
                  <a:pt x="76200" y="457326"/>
                </a:lnTo>
                <a:lnTo>
                  <a:pt x="46559" y="451330"/>
                </a:lnTo>
                <a:lnTo>
                  <a:pt x="22336" y="434975"/>
                </a:lnTo>
                <a:lnTo>
                  <a:pt x="5994" y="410714"/>
                </a:lnTo>
                <a:lnTo>
                  <a:pt x="0" y="381000"/>
                </a:lnTo>
                <a:lnTo>
                  <a:pt x="0" y="76326"/>
                </a:lnTo>
                <a:close/>
              </a:path>
            </a:pathLst>
          </a:custGeom>
          <a:ln w="12699">
            <a:solidFill>
              <a:srgbClr val="FFFFFF"/>
            </a:solidFill>
          </a:ln>
        </p:spPr>
        <p:txBody>
          <a:bodyPr wrap="square" lIns="0" tIns="0" rIns="0" bIns="0" rtlCol="0"/>
          <a:lstStyle/>
          <a:p>
            <a:endParaRPr/>
          </a:p>
        </p:txBody>
      </p:sp>
      <p:sp>
        <p:nvSpPr>
          <p:cNvPr id="11" name="object 11"/>
          <p:cNvSpPr/>
          <p:nvPr/>
        </p:nvSpPr>
        <p:spPr>
          <a:xfrm>
            <a:off x="2133600" y="27432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3984C8"/>
          </a:solidFill>
        </p:spPr>
        <p:txBody>
          <a:bodyPr wrap="square" lIns="0" tIns="0" rIns="0" bIns="0" rtlCol="0"/>
          <a:lstStyle/>
          <a:p>
            <a:endParaRPr/>
          </a:p>
        </p:txBody>
      </p:sp>
      <p:sp>
        <p:nvSpPr>
          <p:cNvPr id="12" name="object 12"/>
          <p:cNvSpPr/>
          <p:nvPr/>
        </p:nvSpPr>
        <p:spPr>
          <a:xfrm>
            <a:off x="2133600" y="27432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13" name="object 13"/>
          <p:cNvSpPr txBox="1"/>
          <p:nvPr/>
        </p:nvSpPr>
        <p:spPr>
          <a:xfrm>
            <a:off x="4045458" y="2945384"/>
            <a:ext cx="826135" cy="299720"/>
          </a:xfrm>
          <a:prstGeom prst="rect">
            <a:avLst/>
          </a:prstGeom>
        </p:spPr>
        <p:txBody>
          <a:bodyPr vert="horz" wrap="square" lIns="0" tIns="12700" rIns="0" bIns="0" rtlCol="0">
            <a:spAutoFit/>
          </a:bodyPr>
          <a:lstStyle/>
          <a:p>
            <a:pPr marL="12700">
              <a:lnSpc>
                <a:spcPct val="100000"/>
              </a:lnSpc>
              <a:spcBef>
                <a:spcPts val="100"/>
              </a:spcBef>
            </a:pPr>
            <a:r>
              <a:rPr sz="1800" b="1" spc="-5" dirty="0">
                <a:solidFill>
                  <a:srgbClr val="003366"/>
                </a:solidFill>
                <a:latin typeface="Arial"/>
                <a:cs typeface="Arial"/>
              </a:rPr>
              <a:t>Special</a:t>
            </a:r>
            <a:endParaRPr sz="1800">
              <a:latin typeface="Arial"/>
              <a:cs typeface="Arial"/>
            </a:endParaRPr>
          </a:p>
        </p:txBody>
      </p:sp>
      <p:sp>
        <p:nvSpPr>
          <p:cNvPr id="14" name="object 14"/>
          <p:cNvSpPr txBox="1"/>
          <p:nvPr/>
        </p:nvSpPr>
        <p:spPr>
          <a:xfrm>
            <a:off x="2367152" y="2867659"/>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2</a:t>
            </a:r>
            <a:endParaRPr sz="2400">
              <a:latin typeface="Arial"/>
              <a:cs typeface="Arial"/>
            </a:endParaRPr>
          </a:p>
        </p:txBody>
      </p:sp>
      <p:sp>
        <p:nvSpPr>
          <p:cNvPr id="15" name="object 15"/>
          <p:cNvSpPr/>
          <p:nvPr/>
        </p:nvSpPr>
        <p:spPr>
          <a:xfrm>
            <a:off x="2514600" y="3700526"/>
            <a:ext cx="4343400" cy="457073"/>
          </a:xfrm>
          <a:prstGeom prst="rect">
            <a:avLst/>
          </a:prstGeom>
          <a:blipFill>
            <a:blip r:embed="rId4" cstate="print"/>
            <a:stretch>
              <a:fillRect/>
            </a:stretch>
          </a:blipFill>
        </p:spPr>
        <p:txBody>
          <a:bodyPr wrap="square" lIns="0" tIns="0" rIns="0" bIns="0" rtlCol="0"/>
          <a:lstStyle/>
          <a:p>
            <a:endParaRPr/>
          </a:p>
        </p:txBody>
      </p:sp>
      <p:sp>
        <p:nvSpPr>
          <p:cNvPr id="16" name="object 16"/>
          <p:cNvSpPr/>
          <p:nvPr/>
        </p:nvSpPr>
        <p:spPr>
          <a:xfrm>
            <a:off x="2514600" y="3700526"/>
            <a:ext cx="4343400" cy="457200"/>
          </a:xfrm>
          <a:custGeom>
            <a:avLst/>
            <a:gdLst/>
            <a:ahLst/>
            <a:cxnLst/>
            <a:rect l="l" t="t" r="r" b="b"/>
            <a:pathLst>
              <a:path w="4343400" h="457200">
                <a:moveTo>
                  <a:pt x="0" y="76200"/>
                </a:moveTo>
                <a:lnTo>
                  <a:pt x="5994" y="46505"/>
                </a:lnTo>
                <a:lnTo>
                  <a:pt x="22336" y="22288"/>
                </a:lnTo>
                <a:lnTo>
                  <a:pt x="46559" y="5976"/>
                </a:lnTo>
                <a:lnTo>
                  <a:pt x="76200" y="0"/>
                </a:lnTo>
                <a:lnTo>
                  <a:pt x="4267200" y="0"/>
                </a:lnTo>
                <a:lnTo>
                  <a:pt x="4296840" y="5976"/>
                </a:lnTo>
                <a:lnTo>
                  <a:pt x="4321063" y="22288"/>
                </a:lnTo>
                <a:lnTo>
                  <a:pt x="4337405" y="46505"/>
                </a:lnTo>
                <a:lnTo>
                  <a:pt x="4343400" y="76200"/>
                </a:lnTo>
                <a:lnTo>
                  <a:pt x="4343400" y="380873"/>
                </a:lnTo>
                <a:lnTo>
                  <a:pt x="4337405" y="410567"/>
                </a:lnTo>
                <a:lnTo>
                  <a:pt x="4321063" y="434784"/>
                </a:lnTo>
                <a:lnTo>
                  <a:pt x="4296840" y="451096"/>
                </a:lnTo>
                <a:lnTo>
                  <a:pt x="4267200" y="457073"/>
                </a:lnTo>
                <a:lnTo>
                  <a:pt x="76200" y="457073"/>
                </a:lnTo>
                <a:lnTo>
                  <a:pt x="46559" y="451096"/>
                </a:lnTo>
                <a:lnTo>
                  <a:pt x="22336" y="434784"/>
                </a:lnTo>
                <a:lnTo>
                  <a:pt x="5994" y="410567"/>
                </a:lnTo>
                <a:lnTo>
                  <a:pt x="0" y="380873"/>
                </a:lnTo>
                <a:lnTo>
                  <a:pt x="0" y="76200"/>
                </a:lnTo>
                <a:close/>
              </a:path>
            </a:pathLst>
          </a:custGeom>
          <a:ln w="12700">
            <a:solidFill>
              <a:srgbClr val="FFFFFF"/>
            </a:solidFill>
          </a:ln>
        </p:spPr>
        <p:txBody>
          <a:bodyPr wrap="square" lIns="0" tIns="0" rIns="0" bIns="0" rtlCol="0"/>
          <a:lstStyle/>
          <a:p>
            <a:endParaRPr/>
          </a:p>
        </p:txBody>
      </p:sp>
      <p:sp>
        <p:nvSpPr>
          <p:cNvPr id="17" name="object 17"/>
          <p:cNvSpPr/>
          <p:nvPr/>
        </p:nvSpPr>
        <p:spPr>
          <a:xfrm>
            <a:off x="2133600" y="35814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6D815B"/>
          </a:solidFill>
        </p:spPr>
        <p:txBody>
          <a:bodyPr wrap="square" lIns="0" tIns="0" rIns="0" bIns="0" rtlCol="0"/>
          <a:lstStyle/>
          <a:p>
            <a:endParaRPr/>
          </a:p>
        </p:txBody>
      </p:sp>
      <p:sp>
        <p:nvSpPr>
          <p:cNvPr id="18" name="object 18"/>
          <p:cNvSpPr/>
          <p:nvPr/>
        </p:nvSpPr>
        <p:spPr>
          <a:xfrm>
            <a:off x="2133600" y="35814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19" name="object 19"/>
          <p:cNvSpPr txBox="1"/>
          <p:nvPr/>
        </p:nvSpPr>
        <p:spPr>
          <a:xfrm>
            <a:off x="3832097" y="3783533"/>
            <a:ext cx="1253490" cy="300355"/>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003366"/>
                </a:solidFill>
                <a:latin typeface="Arial"/>
                <a:cs typeface="Arial"/>
              </a:rPr>
              <a:t>I</a:t>
            </a:r>
            <a:r>
              <a:rPr sz="1800" b="1" spc="5" dirty="0">
                <a:solidFill>
                  <a:srgbClr val="003366"/>
                </a:solidFill>
                <a:latin typeface="Arial"/>
                <a:cs typeface="Arial"/>
              </a:rPr>
              <a:t>n</a:t>
            </a:r>
            <a:r>
              <a:rPr sz="1800" b="1" dirty="0">
                <a:solidFill>
                  <a:srgbClr val="003366"/>
                </a:solidFill>
                <a:latin typeface="Arial"/>
                <a:cs typeface="Arial"/>
              </a:rPr>
              <a:t>form</a:t>
            </a:r>
            <a:r>
              <a:rPr sz="1800" b="1" spc="-15" dirty="0">
                <a:solidFill>
                  <a:srgbClr val="003366"/>
                </a:solidFill>
                <a:latin typeface="Arial"/>
                <a:cs typeface="Arial"/>
              </a:rPr>
              <a:t>a</a:t>
            </a:r>
            <a:r>
              <a:rPr sz="1800" b="1" dirty="0">
                <a:solidFill>
                  <a:srgbClr val="003366"/>
                </a:solidFill>
                <a:latin typeface="Arial"/>
                <a:cs typeface="Arial"/>
              </a:rPr>
              <a:t>ti</a:t>
            </a:r>
            <a:r>
              <a:rPr sz="1800" b="1" spc="-40" dirty="0">
                <a:solidFill>
                  <a:srgbClr val="003366"/>
                </a:solidFill>
                <a:latin typeface="Arial"/>
                <a:cs typeface="Arial"/>
              </a:rPr>
              <a:t>v</a:t>
            </a:r>
            <a:r>
              <a:rPr sz="1800" b="1" dirty="0">
                <a:solidFill>
                  <a:srgbClr val="003366"/>
                </a:solidFill>
                <a:latin typeface="Arial"/>
                <a:cs typeface="Arial"/>
              </a:rPr>
              <a:t>e</a:t>
            </a:r>
            <a:endParaRPr sz="1800">
              <a:latin typeface="Arial"/>
              <a:cs typeface="Arial"/>
            </a:endParaRPr>
          </a:p>
        </p:txBody>
      </p:sp>
      <p:sp>
        <p:nvSpPr>
          <p:cNvPr id="20" name="object 20"/>
          <p:cNvSpPr txBox="1"/>
          <p:nvPr/>
        </p:nvSpPr>
        <p:spPr>
          <a:xfrm>
            <a:off x="2367152" y="3705809"/>
            <a:ext cx="195580" cy="391795"/>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FFFFFF"/>
                </a:solidFill>
                <a:latin typeface="Arial"/>
                <a:cs typeface="Arial"/>
              </a:rPr>
              <a:t>3</a:t>
            </a:r>
            <a:endParaRPr sz="2400">
              <a:latin typeface="Arial"/>
              <a:cs typeface="Arial"/>
            </a:endParaRPr>
          </a:p>
        </p:txBody>
      </p:sp>
      <p:sp>
        <p:nvSpPr>
          <p:cNvPr id="21" name="object 21"/>
          <p:cNvSpPr/>
          <p:nvPr/>
        </p:nvSpPr>
        <p:spPr>
          <a:xfrm>
            <a:off x="2514600" y="4614798"/>
            <a:ext cx="4343400" cy="457200"/>
          </a:xfrm>
          <a:prstGeom prst="rect">
            <a:avLst/>
          </a:prstGeom>
          <a:blipFill>
            <a:blip r:embed="rId5" cstate="print"/>
            <a:stretch>
              <a:fillRect/>
            </a:stretch>
          </a:blipFill>
        </p:spPr>
        <p:txBody>
          <a:bodyPr wrap="square" lIns="0" tIns="0" rIns="0" bIns="0" rtlCol="0"/>
          <a:lstStyle/>
          <a:p>
            <a:endParaRPr/>
          </a:p>
        </p:txBody>
      </p:sp>
      <p:sp>
        <p:nvSpPr>
          <p:cNvPr id="22" name="object 22"/>
          <p:cNvSpPr/>
          <p:nvPr/>
        </p:nvSpPr>
        <p:spPr>
          <a:xfrm>
            <a:off x="2514600" y="4614798"/>
            <a:ext cx="4343400" cy="457200"/>
          </a:xfrm>
          <a:custGeom>
            <a:avLst/>
            <a:gdLst/>
            <a:ahLst/>
            <a:cxnLst/>
            <a:rect l="l" t="t" r="r" b="b"/>
            <a:pathLst>
              <a:path w="4343400" h="457200">
                <a:moveTo>
                  <a:pt x="0" y="76326"/>
                </a:moveTo>
                <a:lnTo>
                  <a:pt x="5994" y="46612"/>
                </a:lnTo>
                <a:lnTo>
                  <a:pt x="22336" y="22351"/>
                </a:lnTo>
                <a:lnTo>
                  <a:pt x="46559" y="5996"/>
                </a:lnTo>
                <a:lnTo>
                  <a:pt x="76200" y="0"/>
                </a:lnTo>
                <a:lnTo>
                  <a:pt x="4267200" y="0"/>
                </a:lnTo>
                <a:lnTo>
                  <a:pt x="4296840" y="5996"/>
                </a:lnTo>
                <a:lnTo>
                  <a:pt x="4321063" y="22351"/>
                </a:lnTo>
                <a:lnTo>
                  <a:pt x="4337405" y="46612"/>
                </a:lnTo>
                <a:lnTo>
                  <a:pt x="4343400" y="76326"/>
                </a:lnTo>
                <a:lnTo>
                  <a:pt x="4343400" y="381000"/>
                </a:lnTo>
                <a:lnTo>
                  <a:pt x="4337405" y="410694"/>
                </a:lnTo>
                <a:lnTo>
                  <a:pt x="4321063" y="434911"/>
                </a:lnTo>
                <a:lnTo>
                  <a:pt x="4296840" y="451223"/>
                </a:lnTo>
                <a:lnTo>
                  <a:pt x="4267200" y="457200"/>
                </a:lnTo>
                <a:lnTo>
                  <a:pt x="76200" y="457200"/>
                </a:lnTo>
                <a:lnTo>
                  <a:pt x="46559" y="451223"/>
                </a:lnTo>
                <a:lnTo>
                  <a:pt x="22336" y="434911"/>
                </a:lnTo>
                <a:lnTo>
                  <a:pt x="5994" y="410694"/>
                </a:lnTo>
                <a:lnTo>
                  <a:pt x="0" y="381000"/>
                </a:lnTo>
                <a:lnTo>
                  <a:pt x="0" y="76326"/>
                </a:lnTo>
                <a:close/>
              </a:path>
            </a:pathLst>
          </a:custGeom>
          <a:ln w="12700">
            <a:solidFill>
              <a:srgbClr val="FFFFFF"/>
            </a:solidFill>
          </a:ln>
        </p:spPr>
        <p:txBody>
          <a:bodyPr wrap="square" lIns="0" tIns="0" rIns="0" bIns="0" rtlCol="0"/>
          <a:lstStyle/>
          <a:p>
            <a:endParaRPr/>
          </a:p>
        </p:txBody>
      </p:sp>
      <p:sp>
        <p:nvSpPr>
          <p:cNvPr id="23" name="object 23"/>
          <p:cNvSpPr/>
          <p:nvPr/>
        </p:nvSpPr>
        <p:spPr>
          <a:xfrm>
            <a:off x="2133600" y="4495800"/>
            <a:ext cx="685800" cy="685800"/>
          </a:xfrm>
          <a:custGeom>
            <a:avLst/>
            <a:gdLst/>
            <a:ahLst/>
            <a:cxnLst/>
            <a:rect l="l" t="t" r="r" b="b"/>
            <a:pathLst>
              <a:path w="685800" h="685800">
                <a:moveTo>
                  <a:pt x="342900" y="0"/>
                </a:moveTo>
                <a:lnTo>
                  <a:pt x="0" y="342900"/>
                </a:lnTo>
                <a:lnTo>
                  <a:pt x="342900" y="685800"/>
                </a:lnTo>
                <a:lnTo>
                  <a:pt x="685800" y="342900"/>
                </a:lnTo>
                <a:lnTo>
                  <a:pt x="342900" y="0"/>
                </a:lnTo>
                <a:close/>
              </a:path>
            </a:pathLst>
          </a:custGeom>
          <a:solidFill>
            <a:srgbClr val="90A8AF"/>
          </a:solidFill>
        </p:spPr>
        <p:txBody>
          <a:bodyPr wrap="square" lIns="0" tIns="0" rIns="0" bIns="0" rtlCol="0"/>
          <a:lstStyle/>
          <a:p>
            <a:endParaRPr/>
          </a:p>
        </p:txBody>
      </p:sp>
      <p:sp>
        <p:nvSpPr>
          <p:cNvPr id="24" name="object 24"/>
          <p:cNvSpPr/>
          <p:nvPr/>
        </p:nvSpPr>
        <p:spPr>
          <a:xfrm>
            <a:off x="2133600" y="4495800"/>
            <a:ext cx="685800" cy="685800"/>
          </a:xfrm>
          <a:custGeom>
            <a:avLst/>
            <a:gdLst/>
            <a:ahLst/>
            <a:cxnLst/>
            <a:rect l="l" t="t" r="r" b="b"/>
            <a:pathLst>
              <a:path w="685800" h="685800">
                <a:moveTo>
                  <a:pt x="0" y="342900"/>
                </a:moveTo>
                <a:lnTo>
                  <a:pt x="342900" y="0"/>
                </a:lnTo>
                <a:lnTo>
                  <a:pt x="685800" y="342900"/>
                </a:lnTo>
                <a:lnTo>
                  <a:pt x="342900" y="685800"/>
                </a:lnTo>
                <a:lnTo>
                  <a:pt x="0" y="342900"/>
                </a:lnTo>
                <a:close/>
              </a:path>
            </a:pathLst>
          </a:custGeom>
          <a:ln w="25400">
            <a:solidFill>
              <a:srgbClr val="FFFFFF"/>
            </a:solidFill>
          </a:ln>
        </p:spPr>
        <p:txBody>
          <a:bodyPr wrap="square" lIns="0" tIns="0" rIns="0" bIns="0" rtlCol="0"/>
          <a:lstStyle/>
          <a:p>
            <a:endParaRPr/>
          </a:p>
        </p:txBody>
      </p:sp>
      <p:sp>
        <p:nvSpPr>
          <p:cNvPr id="25" name="object 25"/>
          <p:cNvSpPr txBox="1"/>
          <p:nvPr/>
        </p:nvSpPr>
        <p:spPr>
          <a:xfrm>
            <a:off x="3723894" y="4698238"/>
            <a:ext cx="1468120" cy="299720"/>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003366"/>
                </a:solidFill>
                <a:latin typeface="Arial"/>
                <a:cs typeface="Arial"/>
              </a:rPr>
              <a:t>I</a:t>
            </a:r>
            <a:r>
              <a:rPr sz="1800" b="1" spc="5" dirty="0">
                <a:solidFill>
                  <a:srgbClr val="003366"/>
                </a:solidFill>
                <a:latin typeface="Arial"/>
                <a:cs typeface="Arial"/>
              </a:rPr>
              <a:t>n</a:t>
            </a:r>
            <a:r>
              <a:rPr sz="1800" b="1" spc="-5" dirty="0">
                <a:solidFill>
                  <a:srgbClr val="003366"/>
                </a:solidFill>
                <a:latin typeface="Arial"/>
                <a:cs typeface="Arial"/>
              </a:rPr>
              <a:t>te</a:t>
            </a:r>
            <a:r>
              <a:rPr sz="1800" b="1" spc="-15" dirty="0">
                <a:solidFill>
                  <a:srgbClr val="003366"/>
                </a:solidFill>
                <a:latin typeface="Arial"/>
                <a:cs typeface="Arial"/>
              </a:rPr>
              <a:t>r</a:t>
            </a:r>
            <a:r>
              <a:rPr sz="1800" b="1" spc="5" dirty="0">
                <a:solidFill>
                  <a:srgbClr val="003366"/>
                </a:solidFill>
                <a:latin typeface="Arial"/>
                <a:cs typeface="Arial"/>
              </a:rPr>
              <a:t>p</a:t>
            </a:r>
            <a:r>
              <a:rPr sz="1800" b="1" spc="-5" dirty="0">
                <a:solidFill>
                  <a:srgbClr val="003366"/>
                </a:solidFill>
                <a:latin typeface="Arial"/>
                <a:cs typeface="Arial"/>
              </a:rPr>
              <a:t>r</a:t>
            </a:r>
            <a:r>
              <a:rPr sz="1800" b="1" spc="-15" dirty="0">
                <a:solidFill>
                  <a:srgbClr val="003366"/>
                </a:solidFill>
                <a:latin typeface="Arial"/>
                <a:cs typeface="Arial"/>
              </a:rPr>
              <a:t>e</a:t>
            </a:r>
            <a:r>
              <a:rPr sz="1800" b="1" spc="-5" dirty="0">
                <a:solidFill>
                  <a:srgbClr val="003366"/>
                </a:solidFill>
                <a:latin typeface="Arial"/>
                <a:cs typeface="Arial"/>
              </a:rPr>
              <a:t>tati</a:t>
            </a:r>
            <a:r>
              <a:rPr sz="1800" b="1" spc="-50" dirty="0">
                <a:solidFill>
                  <a:srgbClr val="003366"/>
                </a:solidFill>
                <a:latin typeface="Arial"/>
                <a:cs typeface="Arial"/>
              </a:rPr>
              <a:t>v</a:t>
            </a:r>
            <a:r>
              <a:rPr sz="1800" b="1" spc="-5" dirty="0">
                <a:solidFill>
                  <a:srgbClr val="003366"/>
                </a:solidFill>
                <a:latin typeface="Arial"/>
                <a:cs typeface="Arial"/>
              </a:rPr>
              <a:t>e</a:t>
            </a:r>
            <a:endParaRPr sz="1800">
              <a:latin typeface="Arial"/>
              <a:cs typeface="Arial"/>
            </a:endParaRPr>
          </a:p>
        </p:txBody>
      </p:sp>
      <p:sp>
        <p:nvSpPr>
          <p:cNvPr id="26" name="object 26"/>
          <p:cNvSpPr txBox="1"/>
          <p:nvPr/>
        </p:nvSpPr>
        <p:spPr>
          <a:xfrm>
            <a:off x="2367152" y="4620514"/>
            <a:ext cx="194945" cy="391160"/>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FFFFFF"/>
                </a:solidFill>
                <a:latin typeface="Arial"/>
                <a:cs typeface="Arial"/>
              </a:rPr>
              <a:t>4</a:t>
            </a:r>
            <a:endParaRPr sz="24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6474460" cy="690574"/>
          </a:xfrm>
          <a:prstGeom prst="rect">
            <a:avLst/>
          </a:prstGeom>
        </p:spPr>
        <p:txBody>
          <a:bodyPr vert="horz" wrap="square" lIns="0" tIns="13335" rIns="0" bIns="0" rtlCol="0">
            <a:spAutoFit/>
          </a:bodyPr>
          <a:lstStyle/>
          <a:p>
            <a:pPr marL="12700">
              <a:lnSpc>
                <a:spcPct val="100000"/>
              </a:lnSpc>
              <a:spcBef>
                <a:spcPts val="105"/>
              </a:spcBef>
            </a:pPr>
            <a:r>
              <a:rPr i="0" dirty="0">
                <a:latin typeface="Verdana"/>
                <a:cs typeface="Verdana"/>
              </a:rPr>
              <a:t>Formal and</a:t>
            </a:r>
            <a:r>
              <a:rPr i="0" spc="-90" dirty="0">
                <a:latin typeface="Verdana"/>
                <a:cs typeface="Verdana"/>
              </a:rPr>
              <a:t> </a:t>
            </a:r>
            <a:r>
              <a:rPr i="0" spc="-5" dirty="0">
                <a:latin typeface="Verdana"/>
                <a:cs typeface="Verdana"/>
              </a:rPr>
              <a:t>informal</a:t>
            </a:r>
          </a:p>
        </p:txBody>
      </p:sp>
      <p:sp>
        <p:nvSpPr>
          <p:cNvPr id="3" name="object 3"/>
          <p:cNvSpPr txBox="1"/>
          <p:nvPr/>
        </p:nvSpPr>
        <p:spPr>
          <a:xfrm>
            <a:off x="535940" y="1600200"/>
            <a:ext cx="7779384" cy="1490152"/>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6D815B"/>
              </a:buClr>
              <a:buFont typeface="Wingdings"/>
              <a:buChar char=""/>
              <a:tabLst>
                <a:tab pos="354965" algn="l"/>
                <a:tab pos="355600" algn="l"/>
                <a:tab pos="2574290" algn="l"/>
              </a:tabLst>
            </a:pPr>
            <a:r>
              <a:rPr sz="2400" b="1" u="sng" dirty="0">
                <a:uFill>
                  <a:solidFill>
                    <a:srgbClr val="00254D"/>
                  </a:solidFill>
                </a:uFill>
                <a:latin typeface="Verdana"/>
                <a:cs typeface="Verdana"/>
              </a:rPr>
              <a:t>Formal</a:t>
            </a:r>
            <a:r>
              <a:rPr sz="2400" b="1" u="sng" spc="-25" dirty="0">
                <a:uFill>
                  <a:solidFill>
                    <a:srgbClr val="00254D"/>
                  </a:solidFill>
                </a:uFill>
                <a:latin typeface="Verdana"/>
                <a:cs typeface="Verdana"/>
              </a:rPr>
              <a:t> </a:t>
            </a:r>
            <a:r>
              <a:rPr sz="2400" b="1" u="sng" spc="-5" dirty="0">
                <a:uFill>
                  <a:solidFill>
                    <a:srgbClr val="00254D"/>
                  </a:solidFill>
                </a:uFill>
                <a:latin typeface="Verdana"/>
                <a:cs typeface="Verdana"/>
              </a:rPr>
              <a:t>Reports</a:t>
            </a:r>
            <a:r>
              <a:rPr sz="2400" spc="-5" dirty="0">
                <a:latin typeface="Verdana"/>
                <a:cs typeface="Verdana"/>
              </a:rPr>
              <a:t>:	</a:t>
            </a:r>
            <a:r>
              <a:rPr sz="2400" dirty="0">
                <a:latin typeface="Verdana"/>
                <a:cs typeface="Verdana"/>
              </a:rPr>
              <a:t>A </a:t>
            </a:r>
            <a:r>
              <a:rPr sz="2400" spc="-5" dirty="0">
                <a:latin typeface="Verdana"/>
                <a:cs typeface="Verdana"/>
              </a:rPr>
              <a:t>formal report </a:t>
            </a:r>
            <a:r>
              <a:rPr sz="2400" dirty="0">
                <a:latin typeface="Verdana"/>
                <a:cs typeface="Verdana"/>
              </a:rPr>
              <a:t>is one </a:t>
            </a:r>
            <a:r>
              <a:rPr sz="2400" spc="-5" dirty="0">
                <a:latin typeface="Verdana"/>
                <a:cs typeface="Verdana"/>
              </a:rPr>
              <a:t>which </a:t>
            </a:r>
            <a:r>
              <a:rPr sz="2400" dirty="0">
                <a:latin typeface="Verdana"/>
                <a:cs typeface="Verdana"/>
              </a:rPr>
              <a:t>is prepared  in a </a:t>
            </a:r>
            <a:r>
              <a:rPr sz="2400" spc="-5" dirty="0">
                <a:latin typeface="Verdana"/>
                <a:cs typeface="Verdana"/>
              </a:rPr>
              <a:t>prescribed form </a:t>
            </a:r>
            <a:r>
              <a:rPr sz="2400" dirty="0">
                <a:latin typeface="Verdana"/>
                <a:cs typeface="Verdana"/>
              </a:rPr>
              <a:t>and is </a:t>
            </a:r>
            <a:r>
              <a:rPr sz="2400" spc="-5" dirty="0">
                <a:latin typeface="Verdana"/>
                <a:cs typeface="Verdana"/>
              </a:rPr>
              <a:t>presented according </a:t>
            </a:r>
            <a:r>
              <a:rPr sz="2400" dirty="0">
                <a:latin typeface="Verdana"/>
                <a:cs typeface="Verdana"/>
              </a:rPr>
              <a:t>to an  </a:t>
            </a:r>
            <a:r>
              <a:rPr sz="2400" spc="-5" dirty="0">
                <a:latin typeface="Verdana"/>
                <a:cs typeface="Verdana"/>
              </a:rPr>
              <a:t>established procedure </a:t>
            </a:r>
            <a:r>
              <a:rPr sz="2400" dirty="0">
                <a:latin typeface="Verdana"/>
                <a:cs typeface="Verdana"/>
              </a:rPr>
              <a:t>to a </a:t>
            </a:r>
            <a:r>
              <a:rPr sz="2400" spc="-5" dirty="0">
                <a:latin typeface="Verdana"/>
                <a:cs typeface="Verdana"/>
              </a:rPr>
              <a:t>prescribed</a:t>
            </a:r>
            <a:r>
              <a:rPr sz="2400" spc="20" dirty="0">
                <a:latin typeface="Verdana"/>
                <a:cs typeface="Verdana"/>
              </a:rPr>
              <a:t> </a:t>
            </a:r>
            <a:r>
              <a:rPr sz="2400" spc="-5" dirty="0">
                <a:latin typeface="Verdana"/>
                <a:cs typeface="Verdana"/>
              </a:rPr>
              <a:t>authority.</a:t>
            </a:r>
            <a:endParaRPr sz="2400">
              <a:latin typeface="Verdana"/>
              <a:cs typeface="Verdana"/>
            </a:endParaRPr>
          </a:p>
        </p:txBody>
      </p:sp>
      <p:sp>
        <p:nvSpPr>
          <p:cNvPr id="4" name="object 4"/>
          <p:cNvSpPr txBox="1"/>
          <p:nvPr/>
        </p:nvSpPr>
        <p:spPr>
          <a:xfrm>
            <a:off x="535940" y="3733800"/>
            <a:ext cx="7740650" cy="1859483"/>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6D815B"/>
              </a:buClr>
              <a:buFont typeface="Wingdings"/>
              <a:buChar char=""/>
              <a:tabLst>
                <a:tab pos="431165" algn="l"/>
                <a:tab pos="431800" algn="l"/>
                <a:tab pos="2890520" algn="l"/>
              </a:tabLst>
            </a:pPr>
            <a:r>
              <a:rPr sz="2400" dirty="0"/>
              <a:t>	</a:t>
            </a:r>
            <a:r>
              <a:rPr sz="2400" b="1" dirty="0">
                <a:uFill>
                  <a:solidFill>
                    <a:srgbClr val="00254D"/>
                  </a:solidFill>
                </a:uFill>
                <a:latin typeface="Verdana"/>
                <a:cs typeface="Verdana"/>
              </a:rPr>
              <a:t>Informal</a:t>
            </a:r>
            <a:r>
              <a:rPr sz="2400" b="1" spc="30" dirty="0">
                <a:uFill>
                  <a:solidFill>
                    <a:srgbClr val="00254D"/>
                  </a:solidFill>
                </a:uFill>
                <a:latin typeface="Verdana"/>
                <a:cs typeface="Verdana"/>
              </a:rPr>
              <a:t> </a:t>
            </a:r>
            <a:r>
              <a:rPr sz="2400" b="1" spc="-5" dirty="0">
                <a:uFill>
                  <a:solidFill>
                    <a:srgbClr val="00254D"/>
                  </a:solidFill>
                </a:uFill>
                <a:latin typeface="Verdana"/>
                <a:cs typeface="Verdana"/>
              </a:rPr>
              <a:t>Reports</a:t>
            </a:r>
            <a:r>
              <a:rPr sz="2400" b="1" spc="-5" dirty="0">
                <a:latin typeface="Verdana"/>
                <a:cs typeface="Verdana"/>
              </a:rPr>
              <a:t>:</a:t>
            </a:r>
            <a:r>
              <a:rPr sz="2400" spc="-5" dirty="0">
                <a:latin typeface="Verdana"/>
                <a:cs typeface="Verdana"/>
              </a:rPr>
              <a:t>	An informal report </a:t>
            </a:r>
            <a:r>
              <a:rPr sz="2400" dirty="0">
                <a:latin typeface="Verdana"/>
                <a:cs typeface="Verdana"/>
              </a:rPr>
              <a:t>is </a:t>
            </a:r>
            <a:r>
              <a:rPr sz="2400" spc="-5" dirty="0">
                <a:latin typeface="Verdana"/>
                <a:cs typeface="Verdana"/>
              </a:rPr>
              <a:t>usually </a:t>
            </a:r>
            <a:r>
              <a:rPr sz="2400" dirty="0">
                <a:latin typeface="Verdana"/>
                <a:cs typeface="Verdana"/>
              </a:rPr>
              <a:t>in </a:t>
            </a:r>
            <a:r>
              <a:rPr sz="2400" spc="-10" dirty="0">
                <a:latin typeface="Verdana"/>
                <a:cs typeface="Verdana"/>
              </a:rPr>
              <a:t>the </a:t>
            </a:r>
            <a:r>
              <a:rPr sz="2400" spc="-5" dirty="0">
                <a:latin typeface="Verdana"/>
                <a:cs typeface="Verdana"/>
              </a:rPr>
              <a:t>form </a:t>
            </a:r>
            <a:r>
              <a:rPr sz="2400" dirty="0">
                <a:latin typeface="Verdana"/>
                <a:cs typeface="Verdana"/>
              </a:rPr>
              <a:t>of a  </a:t>
            </a:r>
            <a:r>
              <a:rPr sz="2400" spc="-5" dirty="0">
                <a:latin typeface="Verdana"/>
                <a:cs typeface="Verdana"/>
              </a:rPr>
              <a:t>person-to-person communication. </a:t>
            </a:r>
            <a:r>
              <a:rPr sz="2400" dirty="0">
                <a:latin typeface="Verdana"/>
                <a:cs typeface="Verdana"/>
              </a:rPr>
              <a:t>It may </a:t>
            </a:r>
            <a:r>
              <a:rPr sz="2400" spc="-5" dirty="0">
                <a:latin typeface="Verdana"/>
                <a:cs typeface="Verdana"/>
              </a:rPr>
              <a:t>range from </a:t>
            </a:r>
            <a:r>
              <a:rPr sz="2400" dirty="0">
                <a:latin typeface="Verdana"/>
                <a:cs typeface="Verdana"/>
              </a:rPr>
              <a:t>a  </a:t>
            </a:r>
            <a:r>
              <a:rPr sz="2400" spc="-5" dirty="0">
                <a:latin typeface="Verdana"/>
                <a:cs typeface="Verdana"/>
              </a:rPr>
              <a:t>short, almost fragmentary statement </a:t>
            </a:r>
            <a:r>
              <a:rPr sz="2400" dirty="0">
                <a:latin typeface="Verdana"/>
                <a:cs typeface="Verdana"/>
              </a:rPr>
              <a:t>of </a:t>
            </a:r>
            <a:r>
              <a:rPr sz="2400" spc="-5" dirty="0">
                <a:latin typeface="Verdana"/>
                <a:cs typeface="Verdana"/>
              </a:rPr>
              <a:t>facts </a:t>
            </a:r>
            <a:r>
              <a:rPr sz="2400" dirty="0">
                <a:latin typeface="Verdana"/>
                <a:cs typeface="Verdana"/>
              </a:rPr>
              <a:t>on a </a:t>
            </a:r>
            <a:r>
              <a:rPr sz="2400" spc="-5">
                <a:latin typeface="Verdana"/>
                <a:cs typeface="Verdana"/>
              </a:rPr>
              <a:t>single  page</a:t>
            </a:r>
            <a:r>
              <a:rPr lang="en-US" sz="2400" spc="-5" dirty="0">
                <a:latin typeface="Verdana"/>
                <a:cs typeface="Verdana"/>
              </a:rPr>
              <a:t> or </a:t>
            </a:r>
            <a:r>
              <a:rPr sz="2400" spc="-5">
                <a:latin typeface="Verdana"/>
                <a:cs typeface="Verdana"/>
              </a:rPr>
              <a:t>taking </a:t>
            </a:r>
            <a:r>
              <a:rPr sz="2400" spc="-5" dirty="0">
                <a:latin typeface="Verdana"/>
                <a:cs typeface="Verdana"/>
              </a:rPr>
              <a:t>several  pages.</a:t>
            </a:r>
            <a:endParaRPr sz="2400">
              <a:latin typeface="Verdana"/>
              <a:cs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555751"/>
            <a:ext cx="6560820" cy="505908"/>
          </a:xfrm>
          <a:prstGeom prst="rect">
            <a:avLst/>
          </a:prstGeom>
        </p:spPr>
        <p:txBody>
          <a:bodyPr vert="horz" wrap="square" lIns="0" tIns="13335" rIns="0" bIns="0" rtlCol="0">
            <a:spAutoFit/>
          </a:bodyPr>
          <a:lstStyle/>
          <a:p>
            <a:pPr marL="12700">
              <a:lnSpc>
                <a:spcPct val="100000"/>
              </a:lnSpc>
              <a:spcBef>
                <a:spcPts val="105"/>
              </a:spcBef>
            </a:pPr>
            <a:r>
              <a:rPr sz="3200" b="1" i="0" spc="-5" dirty="0">
                <a:latin typeface="Verdana"/>
                <a:cs typeface="Verdana"/>
              </a:rPr>
              <a:t>Statutory </a:t>
            </a:r>
            <a:r>
              <a:rPr sz="3200" b="1" i="0" dirty="0">
                <a:latin typeface="Verdana"/>
                <a:cs typeface="Verdana"/>
              </a:rPr>
              <a:t>and</a:t>
            </a:r>
            <a:r>
              <a:rPr sz="3200" b="1" i="0" spc="-25" dirty="0">
                <a:latin typeface="Verdana"/>
                <a:cs typeface="Verdana"/>
              </a:rPr>
              <a:t> </a:t>
            </a:r>
            <a:r>
              <a:rPr sz="3200" b="1" i="0" spc="-5" dirty="0">
                <a:latin typeface="Verdana"/>
                <a:cs typeface="Verdana"/>
              </a:rPr>
              <a:t>Non-Statutory</a:t>
            </a:r>
          </a:p>
        </p:txBody>
      </p:sp>
      <p:sp>
        <p:nvSpPr>
          <p:cNvPr id="3" name="object 3"/>
          <p:cNvSpPr txBox="1"/>
          <p:nvPr/>
        </p:nvSpPr>
        <p:spPr>
          <a:xfrm>
            <a:off x="535940" y="1479549"/>
            <a:ext cx="7548245" cy="1858842"/>
          </a:xfrm>
          <a:prstGeom prst="rect">
            <a:avLst/>
          </a:prstGeom>
        </p:spPr>
        <p:txBody>
          <a:bodyPr vert="horz" wrap="square" lIns="0" tIns="12065" rIns="0" bIns="0" rtlCol="0">
            <a:spAutoFit/>
          </a:bodyPr>
          <a:lstStyle/>
          <a:p>
            <a:pPr marL="355600" marR="5080" indent="-342900" algn="just">
              <a:lnSpc>
                <a:spcPct val="100000"/>
              </a:lnSpc>
              <a:buClr>
                <a:srgbClr val="6D815B"/>
              </a:buClr>
              <a:buFont typeface="Wingdings"/>
              <a:buChar char=""/>
              <a:tabLst>
                <a:tab pos="355600" algn="l"/>
              </a:tabLst>
            </a:pPr>
            <a:r>
              <a:rPr lang="en-US" sz="2400" b="1" spc="-5" dirty="0">
                <a:uFill>
                  <a:solidFill>
                    <a:srgbClr val="001F5F"/>
                  </a:solidFill>
                </a:uFill>
                <a:latin typeface="Verdana"/>
                <a:cs typeface="Verdana"/>
              </a:rPr>
              <a:t>S</a:t>
            </a:r>
            <a:r>
              <a:rPr sz="2400" b="1" spc="-5">
                <a:uFill>
                  <a:solidFill>
                    <a:srgbClr val="001F5F"/>
                  </a:solidFill>
                </a:uFill>
                <a:latin typeface="Verdana"/>
                <a:cs typeface="Verdana"/>
              </a:rPr>
              <a:t>tatutory </a:t>
            </a:r>
            <a:r>
              <a:rPr sz="2400" b="1" spc="-5" dirty="0">
                <a:uFill>
                  <a:solidFill>
                    <a:srgbClr val="001F5F"/>
                  </a:solidFill>
                </a:uFill>
                <a:latin typeface="Verdana"/>
                <a:cs typeface="Verdana"/>
              </a:rPr>
              <a:t>report:</a:t>
            </a:r>
            <a:r>
              <a:rPr sz="2400" b="1" spc="-5" dirty="0">
                <a:latin typeface="Verdana"/>
                <a:cs typeface="Verdana"/>
              </a:rPr>
              <a:t> </a:t>
            </a:r>
            <a:r>
              <a:rPr sz="2400" dirty="0">
                <a:latin typeface="Verdana"/>
                <a:cs typeface="Verdana"/>
              </a:rPr>
              <a:t>A report prepared and </a:t>
            </a:r>
            <a:r>
              <a:rPr sz="2400" spc="-5" dirty="0">
                <a:latin typeface="Verdana"/>
                <a:cs typeface="Verdana"/>
              </a:rPr>
              <a:t>presented  </a:t>
            </a:r>
            <a:r>
              <a:rPr sz="2400" dirty="0">
                <a:latin typeface="Verdana"/>
                <a:cs typeface="Verdana"/>
              </a:rPr>
              <a:t>according to the form and </a:t>
            </a:r>
            <a:r>
              <a:rPr sz="2400" spc="-5" dirty="0">
                <a:latin typeface="Verdana"/>
                <a:cs typeface="Verdana"/>
              </a:rPr>
              <a:t>procedure </a:t>
            </a:r>
            <a:r>
              <a:rPr sz="2400" dirty="0">
                <a:latin typeface="Verdana"/>
                <a:cs typeface="Verdana"/>
              </a:rPr>
              <a:t>laid </a:t>
            </a:r>
            <a:r>
              <a:rPr sz="2400" spc="5" dirty="0">
                <a:latin typeface="Verdana"/>
                <a:cs typeface="Verdana"/>
              </a:rPr>
              <a:t>down </a:t>
            </a:r>
            <a:r>
              <a:rPr sz="2400" spc="-5" dirty="0">
                <a:latin typeface="Verdana"/>
                <a:cs typeface="Verdana"/>
              </a:rPr>
              <a:t>by  </a:t>
            </a:r>
            <a:r>
              <a:rPr sz="2400" dirty="0">
                <a:latin typeface="Verdana"/>
                <a:cs typeface="Verdana"/>
              </a:rPr>
              <a:t>law is </a:t>
            </a:r>
            <a:r>
              <a:rPr sz="2400" spc="-5" dirty="0">
                <a:latin typeface="Verdana"/>
                <a:cs typeface="Verdana"/>
              </a:rPr>
              <a:t>called </a:t>
            </a:r>
            <a:r>
              <a:rPr sz="2400" dirty="0">
                <a:latin typeface="Verdana"/>
                <a:cs typeface="Verdana"/>
              </a:rPr>
              <a:t>a statutory </a:t>
            </a:r>
            <a:r>
              <a:rPr sz="2400" spc="-5" dirty="0">
                <a:latin typeface="Verdana"/>
                <a:cs typeface="Verdana"/>
              </a:rPr>
              <a:t>report. Ex: </a:t>
            </a:r>
            <a:r>
              <a:rPr sz="2400">
                <a:latin typeface="Verdana"/>
                <a:cs typeface="Verdana"/>
              </a:rPr>
              <a:t>audit</a:t>
            </a:r>
            <a:r>
              <a:rPr sz="2400" spc="-30">
                <a:latin typeface="Verdana"/>
                <a:cs typeface="Verdana"/>
              </a:rPr>
              <a:t> </a:t>
            </a:r>
            <a:r>
              <a:rPr sz="2400" spc="-5">
                <a:latin typeface="Verdana"/>
                <a:cs typeface="Verdana"/>
              </a:rPr>
              <a:t>report</a:t>
            </a:r>
            <a:r>
              <a:rPr lang="en-US" sz="2400" spc="-5" dirty="0">
                <a:latin typeface="Verdana"/>
                <a:cs typeface="Verdana"/>
              </a:rPr>
              <a:t>, annual report etc.</a:t>
            </a:r>
            <a:endParaRPr sz="2400">
              <a:latin typeface="Verdana"/>
              <a:cs typeface="Verdana"/>
            </a:endParaRPr>
          </a:p>
        </p:txBody>
      </p:sp>
      <p:sp>
        <p:nvSpPr>
          <p:cNvPr id="4" name="object 4"/>
          <p:cNvSpPr txBox="1"/>
          <p:nvPr/>
        </p:nvSpPr>
        <p:spPr>
          <a:xfrm>
            <a:off x="535940" y="4038600"/>
            <a:ext cx="8024495" cy="2254463"/>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6D815B"/>
              </a:buClr>
              <a:buFont typeface="Wingdings"/>
              <a:buChar char=""/>
              <a:tabLst>
                <a:tab pos="355600" algn="l"/>
              </a:tabLst>
            </a:pPr>
            <a:r>
              <a:rPr lang="en-US" sz="2400" b="1" spc="-5" dirty="0">
                <a:uFill>
                  <a:solidFill>
                    <a:srgbClr val="001F5F"/>
                  </a:solidFill>
                </a:uFill>
                <a:latin typeface="Verdana"/>
                <a:cs typeface="Verdana"/>
              </a:rPr>
              <a:t>N</a:t>
            </a:r>
            <a:r>
              <a:rPr sz="2400" b="1" spc="-5">
                <a:uFill>
                  <a:solidFill>
                    <a:srgbClr val="001F5F"/>
                  </a:solidFill>
                </a:uFill>
                <a:latin typeface="Verdana"/>
                <a:cs typeface="Verdana"/>
              </a:rPr>
              <a:t>on-statutory </a:t>
            </a:r>
            <a:r>
              <a:rPr sz="2400" b="1" spc="-5" dirty="0">
                <a:uFill>
                  <a:solidFill>
                    <a:srgbClr val="001F5F"/>
                  </a:solidFill>
                </a:uFill>
                <a:latin typeface="Verdana"/>
                <a:cs typeface="Verdana"/>
              </a:rPr>
              <a:t>report:</a:t>
            </a:r>
            <a:r>
              <a:rPr sz="2400" b="1" spc="-5" dirty="0">
                <a:latin typeface="Verdana"/>
                <a:cs typeface="Verdana"/>
              </a:rPr>
              <a:t> </a:t>
            </a:r>
            <a:r>
              <a:rPr sz="2400" dirty="0">
                <a:latin typeface="Verdana"/>
                <a:cs typeface="Verdana"/>
              </a:rPr>
              <a:t>Formal </a:t>
            </a:r>
            <a:r>
              <a:rPr sz="2400" spc="-5" dirty="0">
                <a:latin typeface="Verdana"/>
                <a:cs typeface="Verdana"/>
              </a:rPr>
              <a:t>reports which </a:t>
            </a:r>
            <a:r>
              <a:rPr sz="2400" dirty="0">
                <a:latin typeface="Verdana"/>
                <a:cs typeface="Verdana"/>
              </a:rPr>
              <a:t>are </a:t>
            </a:r>
            <a:r>
              <a:rPr sz="2400" spc="-5" dirty="0">
                <a:latin typeface="Verdana"/>
                <a:cs typeface="Verdana"/>
              </a:rPr>
              <a:t>not  required under </a:t>
            </a:r>
            <a:r>
              <a:rPr sz="2400" dirty="0">
                <a:latin typeface="Verdana"/>
                <a:cs typeface="Verdana"/>
              </a:rPr>
              <a:t>any law </a:t>
            </a:r>
            <a:r>
              <a:rPr sz="2400" spc="-5" dirty="0">
                <a:latin typeface="Verdana"/>
                <a:cs typeface="Verdana"/>
              </a:rPr>
              <a:t>but </a:t>
            </a:r>
            <a:r>
              <a:rPr sz="2400" dirty="0">
                <a:latin typeface="Verdana"/>
                <a:cs typeface="Verdana"/>
              </a:rPr>
              <a:t>which are prepared to  </a:t>
            </a:r>
            <a:r>
              <a:rPr sz="2400" spc="-5" dirty="0">
                <a:latin typeface="Verdana"/>
                <a:cs typeface="Verdana"/>
              </a:rPr>
              <a:t>help </a:t>
            </a:r>
            <a:r>
              <a:rPr sz="2400" dirty="0">
                <a:latin typeface="Verdana"/>
                <a:cs typeface="Verdana"/>
              </a:rPr>
              <a:t>the </a:t>
            </a:r>
            <a:r>
              <a:rPr sz="2400" spc="-5" dirty="0">
                <a:latin typeface="Verdana"/>
                <a:cs typeface="Verdana"/>
              </a:rPr>
              <a:t>management </a:t>
            </a:r>
            <a:r>
              <a:rPr sz="2400" dirty="0">
                <a:latin typeface="Verdana"/>
                <a:cs typeface="Verdana"/>
              </a:rPr>
              <a:t>in framing the </a:t>
            </a:r>
            <a:r>
              <a:rPr sz="2400" spc="-5" dirty="0">
                <a:latin typeface="Verdana"/>
                <a:cs typeface="Verdana"/>
              </a:rPr>
              <a:t>policies </a:t>
            </a:r>
            <a:r>
              <a:rPr sz="2400" dirty="0">
                <a:latin typeface="Verdana"/>
                <a:cs typeface="Verdana"/>
              </a:rPr>
              <a:t>is </a:t>
            </a:r>
            <a:r>
              <a:rPr sz="2400" spc="-5" dirty="0">
                <a:latin typeface="Verdana"/>
                <a:cs typeface="Verdana"/>
              </a:rPr>
              <a:t>called  non statutory </a:t>
            </a:r>
            <a:r>
              <a:rPr sz="2400" spc="-5">
                <a:latin typeface="Verdana"/>
                <a:cs typeface="Verdana"/>
              </a:rPr>
              <a:t>report.</a:t>
            </a:r>
            <a:endParaRPr lang="en-US" sz="2400" spc="-5" dirty="0">
              <a:latin typeface="Verdana"/>
              <a:cs typeface="Verdana"/>
            </a:endParaRPr>
          </a:p>
          <a:p>
            <a:pPr marL="355600" marR="5080" indent="-342900" algn="just">
              <a:lnSpc>
                <a:spcPct val="100000"/>
              </a:lnSpc>
              <a:spcBef>
                <a:spcPts val="100"/>
              </a:spcBef>
              <a:buClr>
                <a:srgbClr val="6D815B"/>
              </a:buClr>
              <a:buFont typeface="Wingdings"/>
              <a:buChar char=""/>
              <a:tabLst>
                <a:tab pos="355600" algn="l"/>
              </a:tabLst>
            </a:pPr>
            <a:r>
              <a:rPr sz="2400" spc="-5">
                <a:latin typeface="Verdana"/>
                <a:cs typeface="Verdana"/>
              </a:rPr>
              <a:t> </a:t>
            </a:r>
            <a:endParaRPr lang="en-US" sz="2400" spc="-5" dirty="0">
              <a:latin typeface="Verdana"/>
              <a:cs typeface="Verdana"/>
            </a:endParaRPr>
          </a:p>
          <a:p>
            <a:pPr marL="355600" marR="5080" indent="-342900" algn="just">
              <a:lnSpc>
                <a:spcPct val="100000"/>
              </a:lnSpc>
              <a:spcBef>
                <a:spcPts val="100"/>
              </a:spcBef>
              <a:buClr>
                <a:srgbClr val="6D815B"/>
              </a:buClr>
              <a:buFont typeface="Wingdings"/>
              <a:buChar char=""/>
              <a:tabLst>
                <a:tab pos="355600" algn="l"/>
              </a:tabLst>
            </a:pPr>
            <a:r>
              <a:rPr sz="2400" spc="-5">
                <a:latin typeface="Verdana"/>
                <a:cs typeface="Verdana"/>
              </a:rPr>
              <a:t>Ex</a:t>
            </a:r>
            <a:r>
              <a:rPr sz="2400" spc="-5" dirty="0">
                <a:latin typeface="Verdana"/>
                <a:cs typeface="Verdana"/>
              </a:rPr>
              <a:t>: </a:t>
            </a:r>
            <a:r>
              <a:rPr sz="2400" dirty="0">
                <a:latin typeface="Verdana"/>
                <a:cs typeface="Verdana"/>
              </a:rPr>
              <a:t>for </a:t>
            </a:r>
            <a:r>
              <a:rPr sz="2400">
                <a:latin typeface="Verdana"/>
                <a:cs typeface="Verdana"/>
              </a:rPr>
              <a:t>policy</a:t>
            </a:r>
            <a:r>
              <a:rPr sz="2400" spc="-30">
                <a:latin typeface="Verdana"/>
                <a:cs typeface="Verdana"/>
              </a:rPr>
              <a:t> </a:t>
            </a:r>
            <a:r>
              <a:rPr sz="2400">
                <a:latin typeface="Verdana"/>
                <a:cs typeface="Verdana"/>
              </a:rPr>
              <a:t>formulations</a:t>
            </a:r>
            <a:r>
              <a:rPr lang="en-US" sz="2400" dirty="0">
                <a:latin typeface="Verdana"/>
                <a:cs typeface="Verdana"/>
              </a:rPr>
              <a:t>, Profit statement</a:t>
            </a:r>
            <a:endParaRPr sz="2400">
              <a:latin typeface="Verdana"/>
              <a:cs typeface="Verdan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TotalTime>
  <Words>2691</Words>
  <Application>Microsoft Office PowerPoint</Application>
  <PresentationFormat>On-screen Show (4:3)</PresentationFormat>
  <Paragraphs>258</Paragraphs>
  <Slides>45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45</vt:i4>
      </vt:variant>
    </vt:vector>
  </HeadingPairs>
  <TitlesOfParts>
    <vt:vector size="52" baseType="lpstr">
      <vt:lpstr>Algerian</vt:lpstr>
      <vt:lpstr>Arial</vt:lpstr>
      <vt:lpstr>Calibri</vt:lpstr>
      <vt:lpstr>Times New Roman</vt:lpstr>
      <vt:lpstr>Verdana</vt:lpstr>
      <vt:lpstr>Wingdings</vt:lpstr>
      <vt:lpstr>Office Theme</vt:lpstr>
      <vt:lpstr>REPORT WRITING</vt:lpstr>
      <vt:lpstr>PowerPoint Presentation</vt:lpstr>
      <vt:lpstr>Contents</vt:lpstr>
      <vt:lpstr>Meaning of report</vt:lpstr>
      <vt:lpstr>contd..</vt:lpstr>
      <vt:lpstr>Classification</vt:lpstr>
      <vt:lpstr>Contd..</vt:lpstr>
      <vt:lpstr>Formal and informal</vt:lpstr>
      <vt:lpstr>Statutory and Non-Statutory</vt:lpstr>
      <vt:lpstr>Routine and Special</vt:lpstr>
      <vt:lpstr>Informative and Interpretative</vt:lpstr>
      <vt:lpstr>Advantage</vt:lpstr>
      <vt:lpstr>Steps for report writing</vt:lpstr>
      <vt:lpstr>A. Logical analysis of the subject matter: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LAYOUT OF THE RESEARCH REPORT</vt:lpstr>
      <vt:lpstr>(A) Preliminary Pages</vt:lpstr>
      <vt:lpstr>(B) Main Text</vt:lpstr>
      <vt:lpstr>PowerPoint Presentation</vt:lpstr>
      <vt:lpstr>PowerPoint Presentation</vt:lpstr>
      <vt:lpstr>PowerPoint Presentation</vt:lpstr>
      <vt:lpstr>PowerPoint Presentation</vt:lpstr>
      <vt:lpstr>PowerPoint Presentation</vt:lpstr>
      <vt:lpstr>(C) End Matter</vt:lpstr>
      <vt:lpstr>Format</vt:lpstr>
      <vt:lpstr>Contd..</vt:lpstr>
      <vt:lpstr>MECHANICS OF WRITING A RESEARCH REPORT</vt:lpstr>
      <vt:lpstr>1. Size and physical design</vt:lpstr>
      <vt:lpstr>2. Procedure </vt:lpstr>
      <vt:lpstr>3. Layout</vt:lpstr>
      <vt:lpstr>4. Treatment of quotations</vt:lpstr>
      <vt:lpstr>5. The footnotes</vt:lpstr>
      <vt:lpstr>6. Punctuation and abbreviations</vt:lpstr>
      <vt:lpstr>Contd</vt:lpstr>
      <vt:lpstr>PowerPoint Presentation</vt:lpstr>
      <vt:lpstr>7. Use of statistics, charts and graphs</vt:lpstr>
      <vt:lpstr>8. The final draft</vt:lpstr>
      <vt:lpstr>9.Preparation of the index</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WRITING</dc:title>
  <dc:creator>Manish</dc:creator>
  <cp:lastModifiedBy>hp</cp:lastModifiedBy>
  <cp:revision>19</cp:revision>
  <dcterms:created xsi:type="dcterms:W3CDTF">2018-11-15T05:18:49Z</dcterms:created>
  <dcterms:modified xsi:type="dcterms:W3CDTF">2020-10-17T15:29:18Z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2012-12-16T00:00:00Z</vt:filetime>
  </property>
  <property fmtid="{D5CDD505-2E9C-101B-9397-08002B2CF9AE}" pid="3" name="Creator">
    <vt:lpwstr>Microsoft® Office PowerPoint® 2007</vt:lpwstr>
  </property>
  <property fmtid="{D5CDD505-2E9C-101B-9397-08002B2CF9AE}" pid="4" name="LastSaved">
    <vt:filetime>2018-11-15T00:00:00Z</vt:filetime>
  </property>
</Properties>
</file>