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2" r:id="rId17"/>
    <p:sldId id="281" r:id="rId18"/>
    <p:sldId id="279" r:id="rId19"/>
    <p:sldId id="275" r:id="rId20"/>
    <p:sldId id="276" r:id="rId21"/>
    <p:sldId id="277" r:id="rId22"/>
    <p:sldId id="278" r:id="rId23"/>
    <p:sldId id="271" r:id="rId24"/>
    <p:sldId id="272" r:id="rId25"/>
    <p:sldId id="273" r:id="rId26"/>
    <p:sldId id="274"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Life Insurance – Definition, Need and Benefits</a:t>
            </a:r>
            <a:br>
              <a:rPr lang="en-US" dirty="0"/>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Life Insurance </a:t>
            </a:r>
          </a:p>
        </p:txBody>
      </p:sp>
      <p:sp>
        <p:nvSpPr>
          <p:cNvPr id="3" name="Content Placeholder 2"/>
          <p:cNvSpPr>
            <a:spLocks noGrp="1"/>
          </p:cNvSpPr>
          <p:nvPr>
            <p:ph idx="1"/>
          </p:nvPr>
        </p:nvSpPr>
        <p:spPr/>
        <p:txBody>
          <a:bodyPr/>
          <a:lstStyle/>
          <a:p>
            <a:pPr>
              <a:buNone/>
            </a:pPr>
            <a:r>
              <a:rPr lang="en-US" dirty="0"/>
              <a:t> </a:t>
            </a:r>
            <a:r>
              <a:rPr lang="en-US" b="1" dirty="0"/>
              <a:t>1. It is superior to traditional saving machine. </a:t>
            </a:r>
          </a:p>
          <a:p>
            <a:pPr>
              <a:buNone/>
            </a:pPr>
            <a:r>
              <a:rPr lang="en-US" dirty="0"/>
              <a:t>In the event ultimately death, of say, the main earner in the family, the policy will pay out guaranteed sum assured, which is likely to be significantly more then the total premiums paid.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en-US" b="1" dirty="0"/>
              <a:t>2. It encourages saving and forces thrift</a:t>
            </a:r>
          </a:p>
          <a:p>
            <a:pPr algn="just">
              <a:buNone/>
            </a:pPr>
            <a:r>
              <a:rPr lang="en-US" dirty="0"/>
              <a:t>Once an insurance contract has been entered into, the insured has an obligation to continue paying premiums, until the end of the term of policy, otherwise the policy will lapse. In other words, it becomes compulsory for the insure to save regularly and spend wisely. In contrast saving held in a deposit account can be accessed or stop easily.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b="1" dirty="0"/>
              <a:t>3. It provides easy settlement and protection against creditors </a:t>
            </a:r>
          </a:p>
          <a:p>
            <a:pPr algn="just">
              <a:buNone/>
            </a:pPr>
            <a:r>
              <a:rPr lang="en-US" dirty="0"/>
              <a:t>Once a person appointed for receiving the benefits or a transfer of rights is made (assignments), a claim under the life insurance contracts can be settled easily.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a:t>4. It can be enchased and facilities borrowing. </a:t>
            </a:r>
          </a:p>
          <a:p>
            <a:pPr algn="just"/>
            <a:r>
              <a:rPr lang="en-US" dirty="0"/>
              <a:t>Sum contracts may allow the policy can be surrendered for a cash amount, if policy holder is not in a position to pay the premium. A loan, against certain policy, can be taken for a temporary period to tide over the difficulty.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a:t>5. Tax relief: </a:t>
            </a:r>
          </a:p>
          <a:p>
            <a:pPr algn="just"/>
            <a:r>
              <a:rPr lang="en-US" dirty="0"/>
              <a:t>The policy holder obtains income tax rebates by paying the insurance premium. The specified from of saving which enjoys a tax rebate u/s 88 of the income tax act. Include Life Insurance premiums and contribution to a recognized PF etc.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5897563"/>
          </a:xfrm>
        </p:spPr>
        <p:txBody>
          <a:bodyPr>
            <a:noAutofit/>
          </a:bodyPr>
          <a:lstStyle/>
          <a:p>
            <a:pPr lvl="0" algn="just"/>
            <a:r>
              <a:rPr lang="en-IN" sz="4400" b="1" dirty="0"/>
              <a:t>Common definitions</a:t>
            </a:r>
          </a:p>
          <a:p>
            <a:pPr lvl="0" algn="just"/>
            <a:r>
              <a:rPr lang="en-IN" dirty="0"/>
              <a:t>Risk: Risk is a term that we use to refer to the chance of suffering a loss as a result of uncertain events like fire, flood, and robbery</a:t>
            </a:r>
            <a:endParaRPr lang="en-US" dirty="0"/>
          </a:p>
          <a:p>
            <a:pPr lvl="0" algn="just"/>
            <a:r>
              <a:rPr lang="en-IN" dirty="0"/>
              <a:t>Speculative Risk: Risks relating to business judgment based on speculation. Change in govt. policy, fashion etc.</a:t>
            </a:r>
            <a:endParaRPr lang="en-US" dirty="0"/>
          </a:p>
          <a:p>
            <a:pPr lvl="0" algn="just"/>
            <a:r>
              <a:rPr lang="en-IN" dirty="0"/>
              <a:t>Pure Risk: Risks where the chance of loss is predictable</a:t>
            </a:r>
            <a:endParaRPr lang="en-US" dirty="0"/>
          </a:p>
          <a:p>
            <a:pPr lvl="0" algn="just"/>
            <a:r>
              <a:rPr lang="en-IN" dirty="0"/>
              <a:t>Property Risk: Related to Loss of property</a:t>
            </a:r>
            <a:endParaRPr lang="en-US" dirty="0"/>
          </a:p>
          <a:p>
            <a:pPr lvl="0" algn="just"/>
            <a:r>
              <a:rPr lang="en-IN" dirty="0"/>
              <a:t>Personnel Risk: Related to life or health of the individuals</a:t>
            </a:r>
            <a:endParaRPr lang="en-US" dirty="0"/>
          </a:p>
          <a:p>
            <a:pPr lvl="0"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Autofit/>
          </a:bodyPr>
          <a:lstStyle/>
          <a:p>
            <a:pPr algn="just" fontAlgn="base"/>
            <a:r>
              <a:rPr lang="en-US" b="1" dirty="0"/>
              <a:t>Insurance Penetration</a:t>
            </a:r>
          </a:p>
          <a:p>
            <a:pPr algn="just" fontAlgn="base">
              <a:buNone/>
            </a:pPr>
            <a:r>
              <a:rPr lang="en-US" sz="2400" b="1" dirty="0"/>
              <a:t>	</a:t>
            </a:r>
            <a:r>
              <a:rPr lang="en-US" sz="2400" dirty="0"/>
              <a:t>Penetration rate indicates the level of development of insurance sector in a country. Penetration rate is measured as the ratio of premium underwritten in a particular year to the GDP.</a:t>
            </a:r>
          </a:p>
          <a:p>
            <a:pPr algn="just" fontAlgn="base"/>
            <a:r>
              <a:rPr lang="en-US" sz="2800" b="1" dirty="0"/>
              <a:t>Insurance density</a:t>
            </a:r>
          </a:p>
          <a:p>
            <a:pPr algn="just" fontAlgn="base">
              <a:buNone/>
            </a:pPr>
            <a:r>
              <a:rPr lang="en-US" sz="2400" dirty="0"/>
              <a:t>	Insurance density is defined as the ratio of premium underwritten in a given year to the total population (measured in US$ for convenience of international comparison), the Survey said.</a:t>
            </a:r>
          </a:p>
          <a:p>
            <a:pPr lvl="0" algn="just"/>
            <a:r>
              <a:rPr lang="en-IN" sz="2400" b="1" dirty="0"/>
              <a:t>Financial Risk</a:t>
            </a:r>
            <a:r>
              <a:rPr lang="en-IN" sz="2400" dirty="0"/>
              <a:t>: Related to financial transactions of the business</a:t>
            </a:r>
            <a:endParaRPr lang="en-US" sz="2400" dirty="0"/>
          </a:p>
          <a:p>
            <a:pPr lvl="0" algn="just"/>
            <a:r>
              <a:rPr lang="en-IN" sz="2400" b="1" dirty="0"/>
              <a:t>Marketing Risk: </a:t>
            </a:r>
            <a:r>
              <a:rPr lang="en-IN" sz="2400" dirty="0"/>
              <a:t>Risks associated with marketing of goods, price reductions or sales related risks</a:t>
            </a:r>
            <a:endParaRPr lang="en-US" sz="2400" dirty="0"/>
          </a:p>
          <a:p>
            <a:pPr algn="just" fontAlgn="base">
              <a:buNone/>
            </a:pPr>
            <a:endParaRPr lang="en-US" sz="2400" dirty="0"/>
          </a:p>
          <a:p>
            <a:pPr algn="just"/>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Autofit/>
          </a:bodyPr>
          <a:lstStyle/>
          <a:p>
            <a:pPr lvl="0" algn="just"/>
            <a:r>
              <a:rPr lang="en-IN" sz="2400" dirty="0"/>
              <a:t>Peril: Peril is the cause of loss</a:t>
            </a:r>
            <a:endParaRPr lang="en-US" sz="2400" dirty="0"/>
          </a:p>
          <a:p>
            <a:pPr algn="just"/>
            <a:r>
              <a:rPr lang="en-IN" sz="2400" dirty="0"/>
              <a:t>Some examples of peril are fire, flood, earthquake, lightning and landslide</a:t>
            </a:r>
            <a:endParaRPr lang="en-US" sz="2400" dirty="0"/>
          </a:p>
          <a:p>
            <a:pPr lvl="0" algn="just"/>
            <a:r>
              <a:rPr lang="en-IN" sz="2400" dirty="0"/>
              <a:t>Hazard: The condition resulting in increasing the chances of loss is called as hazard</a:t>
            </a:r>
            <a:endParaRPr lang="en-US" sz="2400" dirty="0"/>
          </a:p>
          <a:p>
            <a:pPr lvl="0" algn="just"/>
            <a:r>
              <a:rPr lang="en-IN" sz="2400" dirty="0"/>
              <a:t>Insurer: The party who agrees to pay money to another party on the happening of a stated contingency, in simple words, the insurance company</a:t>
            </a:r>
            <a:endParaRPr lang="en-US" sz="2400" dirty="0"/>
          </a:p>
          <a:p>
            <a:pPr lvl="0" algn="just"/>
            <a:r>
              <a:rPr lang="en-IN" sz="2400" dirty="0"/>
              <a:t>Policy: the document or the physical evidence of insurance contract</a:t>
            </a:r>
            <a:endParaRPr lang="en-US" sz="2400" dirty="0"/>
          </a:p>
          <a:p>
            <a:pPr lvl="0" algn="just"/>
            <a:r>
              <a:rPr lang="en-IN" sz="2400" dirty="0"/>
              <a:t>Premium: The amount paid to the insurer to secure the payment of the sum assured on the happening of the event insured against.</a:t>
            </a:r>
          </a:p>
          <a:p>
            <a:pPr algn="just"/>
            <a:r>
              <a:rPr lang="en-US" sz="2400" b="1" dirty="0"/>
              <a:t>Subrogation </a:t>
            </a:r>
            <a:r>
              <a:rPr lang="en-US" sz="2400" b="1" i="1" dirty="0"/>
              <a:t>– </a:t>
            </a:r>
            <a:r>
              <a:rPr lang="en-US" sz="2400" dirty="0"/>
              <a:t>Subrogation means to take place of another.</a:t>
            </a:r>
          </a:p>
          <a:p>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Autofit/>
          </a:bodyPr>
          <a:lstStyle/>
          <a:p>
            <a:pPr algn="just"/>
            <a:r>
              <a:rPr lang="en-US" sz="2400" b="1" dirty="0"/>
              <a:t>Qualification for issuing Insurance Agents’ </a:t>
            </a:r>
            <a:r>
              <a:rPr lang="en-US" sz="2400" b="1" dirty="0" err="1"/>
              <a:t>Licence</a:t>
            </a:r>
            <a:r>
              <a:rPr lang="en-US" sz="2400" b="1" dirty="0"/>
              <a:t> to an individual.</a:t>
            </a:r>
          </a:p>
          <a:p>
            <a:pPr algn="just"/>
            <a:r>
              <a:rPr lang="en-US" sz="2400" dirty="0"/>
              <a:t>The qualifications necessary before a license can be given are that the person be at least 18 years old.</a:t>
            </a:r>
          </a:p>
          <a:p>
            <a:pPr algn="just"/>
            <a:r>
              <a:rPr lang="en-US" sz="2400" dirty="0"/>
              <a:t>He  have passed at least the 12th standard or equivalent examination, if he is to be appointed in a place with a population of 5000 or more, or 10th standard otherwise have undergone practical training for at least 100 hours in life or general insurance business, as the case may be, from an institution, approved and notified by the IRDA. </a:t>
            </a:r>
          </a:p>
          <a:p>
            <a:pPr algn="just"/>
            <a:r>
              <a:rPr lang="en-US" sz="2400" dirty="0"/>
              <a:t>In the case of a person wanting to become composite insurance agent, the applicant should have completed at least 150 hours practical training in life and general insurance business, which may be spread over six to eight weeks.</a:t>
            </a:r>
          </a:p>
          <a:p>
            <a:pPr algn="just"/>
            <a:r>
              <a:rPr lang="en-US" sz="2400" dirty="0"/>
              <a:t> have passed the pre-recruitment examination conducted by the Insurance Institute of India or any other examination body recognized by the IRDA.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Why insurance is not a gambling?</a:t>
            </a:r>
            <a:endParaRPr lang="en-US" dirty="0"/>
          </a:p>
          <a:p>
            <a:pPr>
              <a:buNone/>
            </a:pPr>
            <a:endParaRPr lang="en-US" dirty="0"/>
          </a:p>
          <a:p>
            <a:r>
              <a:rPr lang="en-US" dirty="0" err="1"/>
              <a:t>Ans</a:t>
            </a:r>
            <a:r>
              <a:rPr lang="en-US" dirty="0"/>
              <a:t>-Gambling is illegal which gives gain to one party and losses to other while insurance is a valid contract to indemnity against losses so insurance is not a gambling.</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Life Insurance – Definition, Need and Benefits</a:t>
            </a:r>
            <a:br>
              <a:rPr lang="en-US" sz="3200" dirty="0"/>
            </a:br>
            <a:endParaRPr lang="en-US" sz="3200" dirty="0"/>
          </a:p>
        </p:txBody>
      </p:sp>
      <p:sp>
        <p:nvSpPr>
          <p:cNvPr id="3" name="Content Placeholder 2"/>
          <p:cNvSpPr>
            <a:spLocks noGrp="1"/>
          </p:cNvSpPr>
          <p:nvPr>
            <p:ph idx="1"/>
          </p:nvPr>
        </p:nvSpPr>
        <p:spPr/>
        <p:txBody>
          <a:bodyPr/>
          <a:lstStyle/>
          <a:p>
            <a:pPr algn="just"/>
            <a:r>
              <a:rPr lang="en-US" dirty="0"/>
              <a:t>Life insurance is a contract between two parties whereby one party agrees to pay to the other party, a certain amount of money as premium to make good the loss of life arising out of an uncertain event of death in which the insured has interest.</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Insurance is an co-operative device.</a:t>
            </a:r>
          </a:p>
          <a:p>
            <a:r>
              <a:rPr lang="en-US" b="1" dirty="0" err="1"/>
              <a:t>Ans</a:t>
            </a:r>
            <a:r>
              <a:rPr lang="en-US" dirty="0"/>
              <a:t>- In insurance, there is a common fund which is created by the contributions of a large number of people. When the loss event happen with any one ,he is compensated from the </a:t>
            </a:r>
            <a:r>
              <a:rPr lang="en-US" dirty="0" err="1"/>
              <a:t>fund.So</a:t>
            </a:r>
            <a:r>
              <a:rPr lang="en-US" dirty="0"/>
              <a:t> Insurance is an co-operative device.</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Define the principle of utmost good faith.</a:t>
            </a:r>
            <a:endParaRPr lang="en-US" dirty="0"/>
          </a:p>
          <a:p>
            <a:r>
              <a:rPr lang="en-US" b="1" dirty="0" err="1"/>
              <a:t>Ans</a:t>
            </a:r>
            <a:r>
              <a:rPr lang="en-US" b="1" dirty="0"/>
              <a:t> </a:t>
            </a:r>
            <a:r>
              <a:rPr lang="en-US" dirty="0"/>
              <a:t>The principle of utmost good faith means to disclose all the important facts and information by the person getting insured and insurer to each other.</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t>Define the principle of the Doctrine of cause </a:t>
            </a:r>
            <a:r>
              <a:rPr lang="en-US" b="1" dirty="0" err="1"/>
              <a:t>proxima</a:t>
            </a:r>
            <a:r>
              <a:rPr lang="en-US" b="1" dirty="0"/>
              <a:t>.</a:t>
            </a:r>
            <a:endParaRPr lang="en-US" dirty="0"/>
          </a:p>
          <a:p>
            <a:r>
              <a:rPr lang="en-US" b="1" dirty="0" err="1"/>
              <a:t>Ans</a:t>
            </a:r>
            <a:r>
              <a:rPr lang="en-US" b="1" dirty="0"/>
              <a:t> </a:t>
            </a:r>
            <a:r>
              <a:rPr lang="en-US" dirty="0"/>
              <a:t>The principle of the Doctrine of cause </a:t>
            </a:r>
            <a:r>
              <a:rPr lang="en-US" dirty="0" err="1"/>
              <a:t>proxima</a:t>
            </a:r>
            <a:r>
              <a:rPr lang="en-US" dirty="0"/>
              <a:t> says that if there are many reasons to cause damage to the insured subject </a:t>
            </a:r>
            <a:r>
              <a:rPr lang="en-US" dirty="0" err="1"/>
              <a:t>then,the</a:t>
            </a:r>
            <a:r>
              <a:rPr lang="en-US" dirty="0"/>
              <a:t> closest cause is to be considered rather than those cause which are remote, immaterial or secondary than primary.</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Studies 1</a:t>
            </a:r>
          </a:p>
        </p:txBody>
      </p:sp>
      <p:sp>
        <p:nvSpPr>
          <p:cNvPr id="3" name="Content Placeholder 2"/>
          <p:cNvSpPr>
            <a:spLocks noGrp="1"/>
          </p:cNvSpPr>
          <p:nvPr>
            <p:ph idx="1"/>
          </p:nvPr>
        </p:nvSpPr>
        <p:spPr/>
        <p:txBody>
          <a:bodyPr>
            <a:noAutofit/>
          </a:bodyPr>
          <a:lstStyle/>
          <a:p>
            <a:pPr lvl="0" algn="just"/>
            <a:r>
              <a:rPr lang="en-IN" sz="2400" dirty="0"/>
              <a:t>Mr. Shah and his five closest friends have decided to insure that each </a:t>
            </a:r>
            <a:r>
              <a:rPr lang="en-IN" sz="2400" dirty="0" err="1"/>
              <a:t>memberof</a:t>
            </a:r>
            <a:r>
              <a:rPr lang="en-IN" sz="2400" dirty="0"/>
              <a:t> their exclusive group is assured of a bright future. Mr. Shah is </a:t>
            </a:r>
            <a:r>
              <a:rPr lang="en-IN" sz="2400" dirty="0" err="1"/>
              <a:t>thetrustee</a:t>
            </a:r>
            <a:r>
              <a:rPr lang="en-IN" sz="2400" dirty="0"/>
              <a:t> for the group. All five of Mr. Shah's friends chip in a million rupees to a mutual fund account set up in all six names. Is this arrangement an example of insurance?</a:t>
            </a:r>
            <a:endParaRPr lang="en-US" sz="2400" dirty="0"/>
          </a:p>
          <a:p>
            <a:pPr algn="just"/>
            <a:r>
              <a:rPr lang="en-IN" sz="2400" dirty="0" err="1"/>
              <a:t>Ans</a:t>
            </a:r>
            <a:r>
              <a:rPr lang="en-IN" sz="2400" dirty="0"/>
              <a:t>: This arrangement is not an example of insurance because Mr. Shah </a:t>
            </a:r>
            <a:r>
              <a:rPr lang="en-IN" sz="2400" dirty="0" err="1"/>
              <a:t>didnot</a:t>
            </a:r>
            <a:r>
              <a:rPr lang="en-IN" sz="2400" dirty="0"/>
              <a:t> contribute to and share the risk with his friends. This group did </a:t>
            </a:r>
            <a:r>
              <a:rPr lang="en-IN" sz="2400" dirty="0" err="1"/>
              <a:t>nothave</a:t>
            </a:r>
            <a:r>
              <a:rPr lang="en-IN" sz="2400" dirty="0"/>
              <a:t> a common risk.</a:t>
            </a:r>
            <a:endParaRPr lang="en-US" sz="2400" dirty="0"/>
          </a:p>
          <a:p>
            <a:pPr algn="just"/>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t>
            </a:r>
          </a:p>
        </p:txBody>
      </p:sp>
      <p:sp>
        <p:nvSpPr>
          <p:cNvPr id="3" name="Content Placeholder 2"/>
          <p:cNvSpPr>
            <a:spLocks noGrp="1"/>
          </p:cNvSpPr>
          <p:nvPr>
            <p:ph idx="1"/>
          </p:nvPr>
        </p:nvSpPr>
        <p:spPr/>
        <p:txBody>
          <a:bodyPr>
            <a:normAutofit fontScale="77500" lnSpcReduction="20000"/>
          </a:bodyPr>
          <a:lstStyle/>
          <a:p>
            <a:pPr lvl="0" algn="just"/>
            <a:r>
              <a:rPr lang="en-IN" dirty="0" err="1"/>
              <a:t>Anuradha</a:t>
            </a:r>
            <a:r>
              <a:rPr lang="en-IN" dirty="0"/>
              <a:t> and </a:t>
            </a:r>
            <a:r>
              <a:rPr lang="en-IN" dirty="0" err="1"/>
              <a:t>Rahul</a:t>
            </a:r>
            <a:r>
              <a:rPr lang="en-IN" dirty="0"/>
              <a:t> got a new born baby </a:t>
            </a:r>
            <a:r>
              <a:rPr lang="en-IN" dirty="0" err="1"/>
              <a:t>boy.They</a:t>
            </a:r>
            <a:r>
              <a:rPr lang="en-IN" dirty="0"/>
              <a:t> just purchased life insurance </a:t>
            </a:r>
            <a:r>
              <a:rPr lang="en-IN" dirty="0" err="1"/>
              <a:t>onthemselves</a:t>
            </a:r>
            <a:r>
              <a:rPr lang="en-IN" dirty="0"/>
              <a:t> to provide financial arrangements for his care if either of </a:t>
            </a:r>
            <a:r>
              <a:rPr lang="en-IN" dirty="0" err="1"/>
              <a:t>themwere</a:t>
            </a:r>
            <a:r>
              <a:rPr lang="en-IN" dirty="0"/>
              <a:t> to die prematurely. Select the correct option of insurance benefit </a:t>
            </a:r>
            <a:r>
              <a:rPr lang="en-IN" dirty="0" err="1"/>
              <a:t>representedby</a:t>
            </a:r>
            <a:r>
              <a:rPr lang="en-IN" dirty="0"/>
              <a:t> this example.</a:t>
            </a:r>
            <a:endParaRPr lang="en-US" dirty="0"/>
          </a:p>
          <a:p>
            <a:pPr lvl="0" algn="just"/>
            <a:r>
              <a:rPr lang="en-IN" dirty="0"/>
              <a:t>Loss payment</a:t>
            </a:r>
            <a:endParaRPr lang="en-US" dirty="0"/>
          </a:p>
          <a:p>
            <a:pPr lvl="0" algn="just"/>
            <a:r>
              <a:rPr lang="en-IN" dirty="0"/>
              <a:t>Economic growth</a:t>
            </a:r>
            <a:endParaRPr lang="en-US" dirty="0"/>
          </a:p>
          <a:p>
            <a:pPr lvl="0" algn="just"/>
            <a:r>
              <a:rPr lang="en-IN" dirty="0"/>
              <a:t>Peace of mind</a:t>
            </a:r>
            <a:endParaRPr lang="en-US" dirty="0"/>
          </a:p>
          <a:p>
            <a:pPr lvl="0" algn="just"/>
            <a:r>
              <a:rPr lang="en-IN" dirty="0"/>
              <a:t>Loss prevention</a:t>
            </a:r>
            <a:endParaRPr lang="en-US" dirty="0"/>
          </a:p>
          <a:p>
            <a:pPr algn="just"/>
            <a:r>
              <a:rPr lang="en-IN" dirty="0" err="1"/>
              <a:t>Ans</a:t>
            </a:r>
            <a:r>
              <a:rPr lang="en-IN" dirty="0"/>
              <a:t>: correct answer is option c. Life insurance does have an impact on future loss prevention; </a:t>
            </a:r>
            <a:r>
              <a:rPr lang="en-IN" dirty="0" err="1"/>
              <a:t>however,this</a:t>
            </a:r>
            <a:r>
              <a:rPr lang="en-IN" dirty="0"/>
              <a:t> is primarily an example of the peace of mind insurance provides.</a:t>
            </a:r>
            <a:endParaRPr lang="en-US" dirty="0"/>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p>
        </p:txBody>
      </p:sp>
      <p:sp>
        <p:nvSpPr>
          <p:cNvPr id="3" name="Content Placeholder 2"/>
          <p:cNvSpPr>
            <a:spLocks noGrp="1"/>
          </p:cNvSpPr>
          <p:nvPr>
            <p:ph idx="1"/>
          </p:nvPr>
        </p:nvSpPr>
        <p:spPr>
          <a:xfrm>
            <a:off x="457200" y="1219200"/>
            <a:ext cx="8229600" cy="4906963"/>
          </a:xfrm>
        </p:spPr>
        <p:txBody>
          <a:bodyPr>
            <a:noAutofit/>
          </a:bodyPr>
          <a:lstStyle/>
          <a:p>
            <a:pPr lvl="0" algn="just"/>
            <a:r>
              <a:rPr lang="en-IN" sz="2400" dirty="0"/>
              <a:t>Jimmy and Judy are purchasing a new home. They have a significant </a:t>
            </a:r>
            <a:r>
              <a:rPr lang="en-IN" sz="2400" dirty="0" err="1"/>
              <a:t>downpayment</a:t>
            </a:r>
            <a:r>
              <a:rPr lang="en-IN" sz="2400" dirty="0"/>
              <a:t> and stable employment records; however all the banks they have talked to require proof of insurance for the loan to be approved. Select the correct option of insurance benefit represented by this example.</a:t>
            </a:r>
            <a:endParaRPr lang="en-US" sz="2400" dirty="0"/>
          </a:p>
          <a:p>
            <a:pPr lvl="0" algn="just"/>
            <a:r>
              <a:rPr lang="en-IN" sz="2400" dirty="0"/>
              <a:t>Peace of mind</a:t>
            </a:r>
            <a:endParaRPr lang="en-US" sz="2400" dirty="0"/>
          </a:p>
          <a:p>
            <a:pPr lvl="0" algn="just"/>
            <a:r>
              <a:rPr lang="en-IN" sz="2400" dirty="0"/>
              <a:t>Loss prevention</a:t>
            </a:r>
            <a:endParaRPr lang="en-US" sz="2400" dirty="0"/>
          </a:p>
          <a:p>
            <a:pPr lvl="0" algn="just"/>
            <a:r>
              <a:rPr lang="en-IN" sz="2400" dirty="0"/>
              <a:t>Economic growth</a:t>
            </a:r>
            <a:endParaRPr lang="en-US" sz="2400" dirty="0"/>
          </a:p>
          <a:p>
            <a:pPr lvl="0" algn="just"/>
            <a:r>
              <a:rPr lang="en-IN" sz="2400" dirty="0"/>
              <a:t>Credit support</a:t>
            </a:r>
            <a:endParaRPr lang="en-US" sz="2400" dirty="0"/>
          </a:p>
          <a:p>
            <a:pPr algn="just"/>
            <a:r>
              <a:rPr lang="en-IN" sz="2400" dirty="0" err="1"/>
              <a:t>Ans</a:t>
            </a:r>
            <a:r>
              <a:rPr lang="en-IN" sz="2400" dirty="0"/>
              <a:t>: correct option is D. Credit support is the primary insurance benefit in the above </a:t>
            </a:r>
            <a:r>
              <a:rPr lang="en-IN" sz="2400" dirty="0" err="1"/>
              <a:t>example;however</a:t>
            </a:r>
            <a:r>
              <a:rPr lang="en-IN" sz="2400" dirty="0"/>
              <a:t>, the ability to purchase the insured home will also result </a:t>
            </a:r>
            <a:r>
              <a:rPr lang="en-IN" sz="2400" dirty="0" err="1"/>
              <a:t>ineconomic</a:t>
            </a:r>
            <a:r>
              <a:rPr lang="en-IN" sz="2400" dirty="0"/>
              <a:t> growth and peace of mind for the owners.</a:t>
            </a:r>
            <a:endParaRPr lang="en-US" sz="2400" dirty="0"/>
          </a:p>
          <a:p>
            <a:pPr algn="just"/>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a:t>
            </a:r>
          </a:p>
        </p:txBody>
      </p:sp>
      <p:sp>
        <p:nvSpPr>
          <p:cNvPr id="3" name="Content Placeholder 2"/>
          <p:cNvSpPr>
            <a:spLocks noGrp="1"/>
          </p:cNvSpPr>
          <p:nvPr>
            <p:ph idx="1"/>
          </p:nvPr>
        </p:nvSpPr>
        <p:spPr>
          <a:xfrm>
            <a:off x="457200" y="1219200"/>
            <a:ext cx="8229600" cy="4906963"/>
          </a:xfrm>
        </p:spPr>
        <p:txBody>
          <a:bodyPr>
            <a:noAutofit/>
          </a:bodyPr>
          <a:lstStyle/>
          <a:p>
            <a:pPr lvl="0" algn="just"/>
            <a:r>
              <a:rPr lang="en-IN" sz="2400" dirty="0"/>
              <a:t>A city municipal government is building a new public hospital that was financed with </a:t>
            </a:r>
            <a:r>
              <a:rPr lang="en-IN" sz="2400" dirty="0" err="1"/>
              <a:t>bondsfunded</a:t>
            </a:r>
            <a:r>
              <a:rPr lang="en-IN" sz="2400" dirty="0"/>
              <a:t> in part by the government owned Insurance Company. Select the </a:t>
            </a:r>
            <a:r>
              <a:rPr lang="en-IN" sz="2400" dirty="0" err="1"/>
              <a:t>correcttype</a:t>
            </a:r>
            <a:r>
              <a:rPr lang="en-IN" sz="2400" dirty="0"/>
              <a:t> </a:t>
            </a:r>
            <a:r>
              <a:rPr lang="en-IN" sz="2400" dirty="0" err="1"/>
              <a:t>ofinsurance</a:t>
            </a:r>
            <a:r>
              <a:rPr lang="en-IN" sz="2400" dirty="0"/>
              <a:t> benefit represented by this example.</a:t>
            </a:r>
            <a:endParaRPr lang="en-US" sz="2400" dirty="0"/>
          </a:p>
          <a:p>
            <a:pPr lvl="0" algn="just"/>
            <a:r>
              <a:rPr lang="en-IN" sz="2400" dirty="0"/>
              <a:t>Payment of losses</a:t>
            </a:r>
            <a:endParaRPr lang="en-US" sz="2400" dirty="0"/>
          </a:p>
          <a:p>
            <a:pPr lvl="0" algn="just"/>
            <a:r>
              <a:rPr lang="en-IN" sz="2400" dirty="0"/>
              <a:t>Economic growth</a:t>
            </a:r>
            <a:endParaRPr lang="en-US" sz="2400" dirty="0"/>
          </a:p>
          <a:p>
            <a:pPr lvl="0" algn="just"/>
            <a:r>
              <a:rPr lang="en-IN" sz="2400" dirty="0"/>
              <a:t>Credit support</a:t>
            </a:r>
            <a:endParaRPr lang="en-US" sz="2400" dirty="0"/>
          </a:p>
          <a:p>
            <a:pPr lvl="0" algn="just"/>
            <a:r>
              <a:rPr lang="en-IN" sz="2400" dirty="0"/>
              <a:t>Loss prevention</a:t>
            </a:r>
            <a:endParaRPr lang="en-US" sz="2400" dirty="0"/>
          </a:p>
          <a:p>
            <a:pPr algn="just"/>
            <a:r>
              <a:rPr lang="en-IN" sz="2400" dirty="0" err="1"/>
              <a:t>Ans</a:t>
            </a:r>
            <a:r>
              <a:rPr lang="en-IN" sz="2400" dirty="0"/>
              <a:t>: correct option is B. Economic growth is supported by the investments insurance companies make to maintain and give cash reserves for future loss </a:t>
            </a:r>
            <a:r>
              <a:rPr lang="en-IN" sz="2400" dirty="0" err="1"/>
              <a:t>payments.Often</a:t>
            </a:r>
            <a:r>
              <a:rPr lang="en-IN" sz="2400" dirty="0"/>
              <a:t> these investments are in government bonds that stimulate community development and promote economic growth.</a:t>
            </a:r>
            <a:endParaRPr lang="en-US" sz="2400" dirty="0"/>
          </a:p>
          <a:p>
            <a:pPr algn="just"/>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2" y="380999"/>
          <a:ext cx="8229597" cy="6700884"/>
        </p:xfrm>
        <a:graphic>
          <a:graphicData uri="http://schemas.openxmlformats.org/drawingml/2006/table">
            <a:tbl>
              <a:tblPr/>
              <a:tblGrid>
                <a:gridCol w="1676398">
                  <a:extLst>
                    <a:ext uri="{9D8B030D-6E8A-4147-A177-3AD203B41FA5}">
                      <a16:colId xmlns:a16="http://schemas.microsoft.com/office/drawing/2014/main" val="20000"/>
                    </a:ext>
                  </a:extLst>
                </a:gridCol>
                <a:gridCol w="3810000">
                  <a:extLst>
                    <a:ext uri="{9D8B030D-6E8A-4147-A177-3AD203B41FA5}">
                      <a16:colId xmlns:a16="http://schemas.microsoft.com/office/drawing/2014/main" val="20001"/>
                    </a:ext>
                  </a:extLst>
                </a:gridCol>
                <a:gridCol w="2743199">
                  <a:extLst>
                    <a:ext uri="{9D8B030D-6E8A-4147-A177-3AD203B41FA5}">
                      <a16:colId xmlns:a16="http://schemas.microsoft.com/office/drawing/2014/main" val="20002"/>
                    </a:ext>
                  </a:extLst>
                </a:gridCol>
              </a:tblGrid>
              <a:tr h="358100">
                <a:tc>
                  <a:txBody>
                    <a:bodyPr/>
                    <a:lstStyle/>
                    <a:p>
                      <a:pPr algn="ctr" fontAlgn="ctr"/>
                      <a:r>
                        <a:rPr lang="en-US" sz="1600" b="1" cap="all" dirty="0"/>
                        <a:t>BASIS FOR COMPARISON</a:t>
                      </a:r>
                    </a:p>
                  </a:txBody>
                  <a:tcPr marL="30664" marR="30664" marT="30664" marB="30664"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tc>
                  <a:txBody>
                    <a:bodyPr/>
                    <a:lstStyle/>
                    <a:p>
                      <a:pPr algn="ctr" fontAlgn="ctr"/>
                      <a:r>
                        <a:rPr lang="en-US" sz="1600" b="1" cap="all"/>
                        <a:t>LIFE INSURANCE</a:t>
                      </a:r>
                    </a:p>
                  </a:txBody>
                  <a:tcPr marL="30664" marR="30664" marT="30664" marB="30664"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tc>
                  <a:txBody>
                    <a:bodyPr/>
                    <a:lstStyle/>
                    <a:p>
                      <a:pPr algn="ctr" fontAlgn="ctr"/>
                      <a:r>
                        <a:rPr lang="en-US" sz="1600" b="1" cap="all"/>
                        <a:t>GENERAL INSURANCE</a:t>
                      </a:r>
                    </a:p>
                  </a:txBody>
                  <a:tcPr marL="30664" marR="30664" marT="30664" marB="30664" anchor="ctr">
                    <a:lnL>
                      <a:noFill/>
                    </a:lnL>
                    <a:lnR>
                      <a:noFill/>
                    </a:lnR>
                    <a:lnT>
                      <a:noFill/>
                    </a:lnT>
                    <a:lnB w="9525" cap="flat" cmpd="sng" algn="ctr">
                      <a:solidFill>
                        <a:srgbClr val="DDDDDD"/>
                      </a:solidFill>
                      <a:prstDash val="solid"/>
                      <a:round/>
                      <a:headEnd type="none" w="med" len="med"/>
                      <a:tailEnd type="none" w="med" len="med"/>
                    </a:lnB>
                    <a:solidFill>
                      <a:srgbClr val="D9EDF7"/>
                    </a:solidFill>
                  </a:tcPr>
                </a:tc>
                <a:extLst>
                  <a:ext uri="{0D108BD9-81ED-4DB2-BD59-A6C34878D82A}">
                    <a16:rowId xmlns:a16="http://schemas.microsoft.com/office/drawing/2014/main" val="10000"/>
                  </a:ext>
                </a:extLst>
              </a:tr>
              <a:tr h="1338980">
                <a:tc>
                  <a:txBody>
                    <a:bodyPr/>
                    <a:lstStyle/>
                    <a:p>
                      <a:pPr algn="l" fontAlgn="t"/>
                      <a:r>
                        <a:rPr lang="en-US" sz="1600"/>
                        <a:t>Meaning</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dirty="0"/>
                        <a:t>Life insurance can be understood as the insurance contract, in which the life risk of an individual is covered.</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General insurance refers to the insurance, which are not covered under life insurance and includes various types of insurance, i.e. fire, marine, motor, etc.</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58100">
                <a:tc>
                  <a:txBody>
                    <a:bodyPr/>
                    <a:lstStyle/>
                    <a:p>
                      <a:pPr algn="l" fontAlgn="t"/>
                      <a:r>
                        <a:rPr lang="en-US" sz="1600"/>
                        <a:t>What is it?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It is a form of investment.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It is a contract of indemnity.</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0002"/>
                  </a:ext>
                </a:extLst>
              </a:tr>
              <a:tr h="217974">
                <a:tc>
                  <a:txBody>
                    <a:bodyPr/>
                    <a:lstStyle/>
                    <a:p>
                      <a:pPr algn="l" fontAlgn="t"/>
                      <a:r>
                        <a:rPr lang="en-US" sz="1600"/>
                        <a:t>Term of contract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Long term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Short term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778477">
                <a:tc>
                  <a:txBody>
                    <a:bodyPr/>
                    <a:lstStyle/>
                    <a:p>
                      <a:pPr algn="l" fontAlgn="t"/>
                      <a:r>
                        <a:rPr lang="en-US" sz="1600"/>
                        <a:t>Claim payment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Insurable amount is paid, either on the occurrence of the event, or on maturity.</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Loss is reimbursed, or liability incurred will be repaid on the occurrence of uncertain event.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0004"/>
                  </a:ext>
                </a:extLst>
              </a:tr>
              <a:tr h="358100">
                <a:tc>
                  <a:txBody>
                    <a:bodyPr/>
                    <a:lstStyle/>
                    <a:p>
                      <a:pPr algn="l" fontAlgn="t"/>
                      <a:r>
                        <a:rPr lang="en-US" sz="1600"/>
                        <a:t>Premium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Premium has to be paid over the years.</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Premium should be paid in lump sum.</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638352">
                <a:tc>
                  <a:txBody>
                    <a:bodyPr/>
                    <a:lstStyle/>
                    <a:p>
                      <a:pPr algn="l" fontAlgn="t"/>
                      <a:r>
                        <a:rPr lang="en-US" sz="1600"/>
                        <a:t>Insurable interest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Must be present at the time of contract.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tc>
                  <a:txBody>
                    <a:bodyPr/>
                    <a:lstStyle/>
                    <a:p>
                      <a:pPr algn="l" fontAlgn="t"/>
                      <a:r>
                        <a:rPr lang="en-US" sz="1600"/>
                        <a:t>Must be present, both at the time of contract and at the time of loss.</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9F9F9"/>
                    </a:solidFill>
                  </a:tcPr>
                </a:tc>
                <a:extLst>
                  <a:ext uri="{0D108BD9-81ED-4DB2-BD59-A6C34878D82A}">
                    <a16:rowId xmlns:a16="http://schemas.microsoft.com/office/drawing/2014/main" val="10006"/>
                  </a:ext>
                </a:extLst>
              </a:tr>
              <a:tr h="1198855">
                <a:tc>
                  <a:txBody>
                    <a:bodyPr/>
                    <a:lstStyle/>
                    <a:p>
                      <a:pPr algn="l" fontAlgn="t"/>
                      <a:r>
                        <a:rPr lang="en-US" sz="1600"/>
                        <a:t>Policy value</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It can be done for any value based on the premium the policy holder willing to pay.</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1600"/>
                        <a:t>The amount payable under non-life insurance is confined to the actual loss suffered or liability uncured, irrespective of the policy amount.</a:t>
                      </a:r>
                    </a:p>
                  </a:txBody>
                  <a:tcPr marL="30664" marR="30664" marT="30664" marB="30664">
                    <a:lnL>
                      <a:noFill/>
                    </a:lnL>
                    <a:lnR>
                      <a:noFill/>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498225">
                <a:tc>
                  <a:txBody>
                    <a:bodyPr/>
                    <a:lstStyle/>
                    <a:p>
                      <a:pPr algn="l" fontAlgn="t"/>
                      <a:r>
                        <a:rPr lang="en-US" sz="1600"/>
                        <a:t>Savings</a:t>
                      </a:r>
                    </a:p>
                  </a:txBody>
                  <a:tcPr marL="30664" marR="30664" marT="30664" marB="30664">
                    <a:lnL>
                      <a:noFill/>
                    </a:lnL>
                    <a:lnR>
                      <a:noFill/>
                    </a:lnR>
                    <a:lnT w="9525" cap="flat" cmpd="sng" algn="ctr">
                      <a:solidFill>
                        <a:srgbClr val="DDDDDD"/>
                      </a:solidFill>
                      <a:prstDash val="solid"/>
                      <a:round/>
                      <a:headEnd type="none" w="med" len="med"/>
                      <a:tailEnd type="none" w="med" len="med"/>
                    </a:lnT>
                    <a:lnB>
                      <a:noFill/>
                    </a:lnB>
                    <a:solidFill>
                      <a:srgbClr val="F9F9F9"/>
                    </a:solidFill>
                  </a:tcPr>
                </a:tc>
                <a:tc>
                  <a:txBody>
                    <a:bodyPr/>
                    <a:lstStyle/>
                    <a:p>
                      <a:pPr algn="l" fontAlgn="t"/>
                      <a:r>
                        <a:rPr lang="en-US" sz="1600"/>
                        <a:t>Life insurance place has a component in savings.</a:t>
                      </a:r>
                    </a:p>
                  </a:txBody>
                  <a:tcPr marL="30664" marR="30664" marT="30664" marB="30664">
                    <a:lnL>
                      <a:noFill/>
                    </a:lnL>
                    <a:lnR>
                      <a:noFill/>
                    </a:lnR>
                    <a:lnT w="9525" cap="flat" cmpd="sng" algn="ctr">
                      <a:solidFill>
                        <a:srgbClr val="DDDDDD"/>
                      </a:solidFill>
                      <a:prstDash val="solid"/>
                      <a:round/>
                      <a:headEnd type="none" w="med" len="med"/>
                      <a:tailEnd type="none" w="med" len="med"/>
                    </a:lnT>
                    <a:lnB>
                      <a:noFill/>
                    </a:lnB>
                    <a:solidFill>
                      <a:srgbClr val="F9F9F9"/>
                    </a:solidFill>
                  </a:tcPr>
                </a:tc>
                <a:tc>
                  <a:txBody>
                    <a:bodyPr/>
                    <a:lstStyle/>
                    <a:p>
                      <a:pPr algn="l" fontAlgn="t"/>
                      <a:r>
                        <a:rPr lang="en-US" sz="1600" dirty="0"/>
                        <a:t>General insurance has no such savings component.</a:t>
                      </a:r>
                    </a:p>
                  </a:txBody>
                  <a:tcPr marL="30664" marR="30664" marT="30664" marB="30664">
                    <a:lnL>
                      <a:noFill/>
                    </a:lnL>
                    <a:lnR>
                      <a:noFill/>
                    </a:lnR>
                    <a:lnT w="9525" cap="flat" cmpd="sng" algn="ctr">
                      <a:solidFill>
                        <a:srgbClr val="DDDDDD"/>
                      </a:solidFill>
                      <a:prstDash val="solid"/>
                      <a:round/>
                      <a:headEnd type="none" w="med" len="med"/>
                      <a:tailEnd type="none" w="med" len="med"/>
                    </a:lnT>
                    <a:lnB>
                      <a:noFill/>
                    </a:lnB>
                    <a:solidFill>
                      <a:srgbClr val="F9F9F9"/>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The Products</a:t>
            </a:r>
          </a:p>
        </p:txBody>
      </p:sp>
      <p:sp>
        <p:nvSpPr>
          <p:cNvPr id="3" name="Content Placeholder 2"/>
          <p:cNvSpPr>
            <a:spLocks noGrp="1"/>
          </p:cNvSpPr>
          <p:nvPr>
            <p:ph idx="1"/>
          </p:nvPr>
        </p:nvSpPr>
        <p:spPr/>
        <p:txBody>
          <a:bodyPr>
            <a:normAutofit fontScale="85000" lnSpcReduction="10000"/>
          </a:bodyPr>
          <a:lstStyle/>
          <a:p>
            <a:pPr algn="just"/>
            <a:r>
              <a:rPr lang="en-US" dirty="0"/>
              <a:t>There are a variety of life insurance products to suit to the needs of various categories of people—children, youth, women, middle-aged persons, old people; and also rural </a:t>
            </a:r>
            <a:r>
              <a:rPr lang="en-US" dirty="0" err="1"/>
              <a:t>people,etc</a:t>
            </a:r>
            <a:r>
              <a:rPr lang="en-US" dirty="0"/>
              <a:t>. </a:t>
            </a:r>
          </a:p>
          <a:p>
            <a:pPr algn="just"/>
            <a:r>
              <a:rPr lang="en-US" dirty="0"/>
              <a:t>Life insurance products could be purchased from registered life insurers notified by the IRDA. Insurers appoint insurance agents to sell their products. </a:t>
            </a:r>
          </a:p>
          <a:p>
            <a:pPr algn="just"/>
            <a:r>
              <a:rPr lang="en-US" dirty="0"/>
              <a:t>Public who are interested to buy life insurance products should receive proper advice from insurance agents/insurer so that a right product could be chosen to suit particular financial needs.</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t>Need for the Life Insurance</a:t>
            </a:r>
            <a:br>
              <a:rPr lang="en-US" b="1" dirty="0"/>
            </a:br>
            <a:endParaRPr lang="en-US" dirty="0"/>
          </a:p>
        </p:txBody>
      </p:sp>
      <p:sp>
        <p:nvSpPr>
          <p:cNvPr id="3" name="Content Placeholder 2"/>
          <p:cNvSpPr>
            <a:spLocks noGrp="1"/>
          </p:cNvSpPr>
          <p:nvPr>
            <p:ph idx="1"/>
          </p:nvPr>
        </p:nvSpPr>
        <p:spPr>
          <a:xfrm>
            <a:off x="457200" y="1066800"/>
            <a:ext cx="8229600" cy="5059363"/>
          </a:xfrm>
        </p:spPr>
        <p:txBody>
          <a:bodyPr>
            <a:noAutofit/>
          </a:bodyPr>
          <a:lstStyle/>
          <a:p>
            <a:pPr algn="just"/>
            <a:r>
              <a:rPr lang="en-US" sz="2400" dirty="0"/>
              <a:t>Insurance was realized what a useful tool it was in a number of situations, including:</a:t>
            </a:r>
          </a:p>
          <a:p>
            <a:pPr lvl="0" algn="just">
              <a:buNone/>
            </a:pPr>
            <a:r>
              <a:rPr lang="en-US" sz="2400" b="1" dirty="0"/>
              <a:t>1. Temporary needs threats: </a:t>
            </a:r>
            <a:r>
              <a:rPr lang="en-US" sz="2400" dirty="0"/>
              <a:t>The original purpose of Life Insurance remains an important element, namely providing for replacement of income on death etc.</a:t>
            </a:r>
          </a:p>
          <a:p>
            <a:pPr lvl="0" algn="just">
              <a:buNone/>
            </a:pPr>
            <a:r>
              <a:rPr lang="en-US" sz="2400" b="1" dirty="0"/>
              <a:t>2. Regular saving: </a:t>
            </a:r>
            <a:r>
              <a:rPr lang="en-US" sz="2400" dirty="0"/>
              <a:t>Providing one’s family and oneself, as a medium to long term exercise (through a series of regular payment of premiums). This has been become more relevant in recent times as people seek financial independence from their family.</a:t>
            </a:r>
          </a:p>
          <a:p>
            <a:pPr lvl="0" algn="just">
              <a:buNone/>
            </a:pPr>
            <a:r>
              <a:rPr lang="en-US" sz="2400" b="1" dirty="0"/>
              <a:t>3. Investment: </a:t>
            </a:r>
            <a:r>
              <a:rPr lang="en-US" sz="2400" dirty="0"/>
              <a:t>Put simply, the building up of saving while safeguarding it from ravages of inflation. Unlike regular saving products are traditionally lump is investments, where the individual makes are one time payment.</a:t>
            </a:r>
          </a:p>
          <a:p>
            <a:pPr algn="just"/>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lgn="just">
              <a:buNone/>
            </a:pPr>
            <a:r>
              <a:rPr lang="en-US" sz="2800" b="1" dirty="0"/>
              <a:t>4. Retirement: </a:t>
            </a:r>
            <a:r>
              <a:rPr lang="en-US" sz="2800" dirty="0"/>
              <a:t>Provision for one’s on later years has become increasingly necessary. Especially in charging culture abs social environment, one can buy a suitable insurance policy which will provide periodical payments on one’s old age.</a:t>
            </a:r>
          </a:p>
          <a:p>
            <a:pPr lvl="0" algn="just">
              <a:buNone/>
            </a:pPr>
            <a:r>
              <a:rPr lang="en-US" sz="2800" b="1" dirty="0"/>
              <a:t>5. Social security: </a:t>
            </a:r>
            <a:r>
              <a:rPr lang="en-US" sz="2800" dirty="0"/>
              <a:t>Insurance also provide some social security that insured expects in future such as a particular sum of money for the education and wedding of children. One may like to buy an insurance policy for a specific sum to meet such a lump sum commitment.</a:t>
            </a:r>
          </a:p>
          <a:p>
            <a:pPr algn="just"/>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lgn="just">
              <a:buNone/>
            </a:pPr>
            <a:r>
              <a:rPr lang="en-US" sz="2800" b="1" dirty="0"/>
              <a:t>6. Transfer of risk: </a:t>
            </a:r>
            <a:r>
              <a:rPr lang="en-US" sz="2800" dirty="0"/>
              <a:t>Payment of insurance premium results in an outflow of disposable income. Insurance may solve future cash inflow problems that will occur during ones lifespan. Therefore, provide a cover and transfer the risk.</a:t>
            </a:r>
          </a:p>
          <a:p>
            <a:pPr lvl="0" algn="just">
              <a:buNone/>
            </a:pPr>
            <a:r>
              <a:rPr lang="en-US" sz="2800" b="1" dirty="0"/>
              <a:t>7. Diffusion of risk: </a:t>
            </a:r>
            <a:r>
              <a:rPr lang="en-US" sz="2800" dirty="0"/>
              <a:t>The amount and mode of payment spend on insurance is as per the option picked by one according to his own choice. Therefore one can park funds according to their choice of risk and return.</a:t>
            </a:r>
          </a:p>
          <a:p>
            <a:pPr algn="just"/>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None/>
            </a:pPr>
            <a:r>
              <a:rPr lang="en-US" b="1" dirty="0"/>
              <a:t>8. Profitable opportunity: </a:t>
            </a:r>
            <a:r>
              <a:rPr lang="en-US" dirty="0"/>
              <a:t>Our present age is a critical factor in deciding the quantum of insurance that one can afford. The rates of premium go up with the advancing age of the life assured. </a:t>
            </a:r>
          </a:p>
          <a:p>
            <a:pPr lvl="0" algn="just">
              <a:buNone/>
            </a:pPr>
            <a:r>
              <a:rPr lang="en-US" b="1" dirty="0"/>
              <a:t>9. Tax savings: </a:t>
            </a:r>
            <a:r>
              <a:rPr lang="en-US" dirty="0"/>
              <a:t>If people have an option of risk coverage with guaranteed return and tax saving they will surely prefer it. Generally policyholders take into account the tax benefit under Section 80C.</a:t>
            </a:r>
          </a:p>
          <a:p>
            <a:pPr algn="just"/>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The Five Simple Rules for Life Insurance</a:t>
            </a:r>
            <a:br>
              <a:rPr lang="en-US" sz="3200" b="1" dirty="0"/>
            </a:br>
            <a:endParaRPr lang="en-US" sz="3200" b="1" dirty="0"/>
          </a:p>
        </p:txBody>
      </p:sp>
      <p:sp>
        <p:nvSpPr>
          <p:cNvPr id="3" name="Content Placeholder 2"/>
          <p:cNvSpPr>
            <a:spLocks noGrp="1"/>
          </p:cNvSpPr>
          <p:nvPr>
            <p:ph idx="1"/>
          </p:nvPr>
        </p:nvSpPr>
        <p:spPr>
          <a:xfrm>
            <a:off x="457200" y="1143000"/>
            <a:ext cx="8305800" cy="5715000"/>
          </a:xfrm>
        </p:spPr>
        <p:txBody>
          <a:bodyPr>
            <a:normAutofit fontScale="85000" lnSpcReduction="20000"/>
          </a:bodyPr>
          <a:lstStyle/>
          <a:p>
            <a:pPr lvl="0" algn="just">
              <a:buNone/>
            </a:pPr>
            <a:r>
              <a:rPr lang="en-US" b="1" dirty="0"/>
              <a:t>1. Income rule:</a:t>
            </a:r>
            <a:r>
              <a:rPr lang="en-US" dirty="0"/>
              <a:t> The most basic rule of thumb is provided by the income rule which holds that individual insurance cover should be at least around eight to ten times one’s gross annual income. For example, a person earning a gross annual income of 1 </a:t>
            </a:r>
            <a:r>
              <a:rPr lang="en-US" dirty="0" err="1"/>
              <a:t>lakh</a:t>
            </a:r>
            <a:r>
              <a:rPr lang="en-US" dirty="0"/>
              <a:t> should have about 8 to 10 </a:t>
            </a:r>
            <a:r>
              <a:rPr lang="en-US" dirty="0" err="1"/>
              <a:t>lakh</a:t>
            </a:r>
            <a:r>
              <a:rPr lang="en-US" dirty="0"/>
              <a:t> in life insurance cover.</a:t>
            </a:r>
          </a:p>
          <a:p>
            <a:pPr lvl="0" algn="just">
              <a:buNone/>
            </a:pPr>
            <a:r>
              <a:rPr lang="en-US" b="1" dirty="0"/>
              <a:t>2. Income plus expenses rule:</a:t>
            </a:r>
            <a:r>
              <a:rPr lang="en-US" dirty="0"/>
              <a:t> This rule suggests that an individual needs insurance equal to five times of his gross annual income, plus the total of basic expenses like housing or car loans, personal debt, </a:t>
            </a:r>
            <a:r>
              <a:rPr lang="en-US" dirty="0" err="1"/>
              <a:t>childs</a:t>
            </a:r>
            <a:r>
              <a:rPr lang="en-US" dirty="0"/>
              <a:t> education, etc.</a:t>
            </a:r>
          </a:p>
          <a:p>
            <a:pPr algn="just">
              <a:buNone/>
            </a:pPr>
            <a:r>
              <a:rPr lang="en-US" b="1" dirty="0"/>
              <a:t>3. Premiums as percentage of income:</a:t>
            </a:r>
            <a:r>
              <a:rPr lang="en-US" dirty="0"/>
              <a:t> By this rule, payment of insurance premium depends on disposable income. In other words, one should decide the quantum of insurance after meeting the regular outgo from salary.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lvl="0">
              <a:buNone/>
            </a:pPr>
            <a:r>
              <a:rPr lang="en-US" b="1" dirty="0"/>
              <a:t>4. Capital fund rule:</a:t>
            </a:r>
            <a:r>
              <a:rPr lang="en-US" dirty="0"/>
              <a:t> This rule suggests that if one need 1 </a:t>
            </a:r>
            <a:r>
              <a:rPr lang="en-US" dirty="0" err="1"/>
              <a:t>lakh</a:t>
            </a:r>
            <a:r>
              <a:rPr lang="en-US" dirty="0"/>
              <a:t> per annum for his family needs and assuming one does not have any other income-generating assets, one may like to create a capital fund of 12.5 </a:t>
            </a:r>
            <a:r>
              <a:rPr lang="en-US" dirty="0" err="1"/>
              <a:t>lakh</a:t>
            </a:r>
            <a:r>
              <a:rPr lang="en-US" dirty="0"/>
              <a:t> which can yield 1 </a:t>
            </a:r>
            <a:r>
              <a:rPr lang="en-US" dirty="0" err="1"/>
              <a:t>lakh</a:t>
            </a:r>
            <a:r>
              <a:rPr lang="en-US" dirty="0"/>
              <a:t> annual income at the rate of 8 percent per annum, one may therefore buy a life insurance policy of 12.5 </a:t>
            </a:r>
            <a:r>
              <a:rPr lang="en-US" dirty="0" err="1"/>
              <a:t>lakh</a:t>
            </a:r>
            <a:r>
              <a:rPr lang="en-US" dirty="0"/>
              <a:t>.</a:t>
            </a:r>
          </a:p>
          <a:p>
            <a:pPr>
              <a:buNone/>
            </a:pPr>
            <a:r>
              <a:rPr lang="en-US" b="1" dirty="0"/>
              <a:t>5. Family needs approach:</a:t>
            </a:r>
            <a:r>
              <a:rPr lang="en-US" dirty="0"/>
              <a:t> This rule holds that one purchases enough life insurance to enable his family to meet various expenses in the event of key earning </a:t>
            </a:r>
            <a:r>
              <a:rPr lang="en-US" dirty="0" err="1"/>
              <a:t>person‟s</a:t>
            </a:r>
            <a:r>
              <a:rPr lang="en-US" dirty="0"/>
              <a:t> death.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2323</Words>
  <Application>Microsoft Office PowerPoint</Application>
  <PresentationFormat>On-screen Show (4:3)</PresentationFormat>
  <Paragraphs>119</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Life Insurance – Definition, Need and Benefits </vt:lpstr>
      <vt:lpstr>Life Insurance – Definition, Need and Benefits </vt:lpstr>
      <vt:lpstr>The Products</vt:lpstr>
      <vt:lpstr>Need for the Life Insurance </vt:lpstr>
      <vt:lpstr>PowerPoint Presentation</vt:lpstr>
      <vt:lpstr>PowerPoint Presentation</vt:lpstr>
      <vt:lpstr>PowerPoint Presentation</vt:lpstr>
      <vt:lpstr>The Five Simple Rules for Life Insurance </vt:lpstr>
      <vt:lpstr>PowerPoint Presentation</vt:lpstr>
      <vt:lpstr>Benefits of Life Insurance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Case Studies 1</vt:lpstr>
      <vt:lpstr>2. </vt:lpstr>
      <vt:lpstr>3. </vt:lpstr>
      <vt:lpstr>4.</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hp</cp:lastModifiedBy>
  <cp:revision>12</cp:revision>
  <dcterms:created xsi:type="dcterms:W3CDTF">2006-08-16T00:00:00Z</dcterms:created>
  <dcterms:modified xsi:type="dcterms:W3CDTF">2020-10-17T15:25:25Z</dcterms:modified>
</cp:coreProperties>
</file>