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4" r:id="rId20"/>
    <p:sldId id="274" r:id="rId21"/>
    <p:sldId id="285" r:id="rId22"/>
    <p:sldId id="286" r:id="rId23"/>
    <p:sldId id="287" r:id="rId24"/>
    <p:sldId id="276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279" r:id="rId39"/>
    <p:sldId id="280" r:id="rId40"/>
    <p:sldId id="281" r:id="rId41"/>
    <p:sldId id="283" r:id="rId4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0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10/09/2020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heavy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10/09/2020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heavy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10/09/2020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heavy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10/09/2020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10/09/2020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0"/>
                </a:lnTo>
                <a:lnTo>
                  <a:pt x="0" y="6858000"/>
                </a:lnTo>
                <a:lnTo>
                  <a:pt x="304800" y="6858000"/>
                </a:lnTo>
                <a:lnTo>
                  <a:pt x="304800" y="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4565" y="107645"/>
            <a:ext cx="7814868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 u="heavy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470405"/>
            <a:ext cx="8072119" cy="398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10/09/2020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0"/>
            <a:ext cx="443865" cy="6858000"/>
          </a:xfrm>
          <a:custGeom>
            <a:avLst/>
            <a:gdLst/>
            <a:ahLst/>
            <a:cxnLst/>
            <a:rect l="l" t="t" r="r" b="b"/>
            <a:pathLst>
              <a:path w="443865" h="6858000">
                <a:moveTo>
                  <a:pt x="0" y="6858000"/>
                </a:moveTo>
                <a:lnTo>
                  <a:pt x="443484" y="6858000"/>
                </a:lnTo>
                <a:lnTo>
                  <a:pt x="44348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396" y="0"/>
            <a:ext cx="3175" cy="6858000"/>
          </a:xfrm>
          <a:custGeom>
            <a:avLst/>
            <a:gdLst/>
            <a:ahLst/>
            <a:cxnLst/>
            <a:rect l="l" t="t" r="r" b="b"/>
            <a:pathLst>
              <a:path w="3175" h="6858000">
                <a:moveTo>
                  <a:pt x="0" y="6858000"/>
                </a:moveTo>
                <a:lnTo>
                  <a:pt x="3047" y="6858000"/>
                </a:lnTo>
                <a:lnTo>
                  <a:pt x="30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3355" y="0"/>
            <a:ext cx="47625" cy="6858000"/>
          </a:xfrm>
          <a:custGeom>
            <a:avLst/>
            <a:gdLst/>
            <a:ahLst/>
            <a:cxnLst/>
            <a:rect l="l" t="t" r="r" b="b"/>
            <a:pathLst>
              <a:path w="47625" h="6858000">
                <a:moveTo>
                  <a:pt x="0" y="6858000"/>
                </a:moveTo>
                <a:lnTo>
                  <a:pt x="47243" y="6858000"/>
                </a:lnTo>
                <a:lnTo>
                  <a:pt x="4724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843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10" h="6858000">
                <a:moveTo>
                  <a:pt x="105156" y="0"/>
                </a:moveTo>
                <a:lnTo>
                  <a:pt x="0" y="0"/>
                </a:lnTo>
                <a:lnTo>
                  <a:pt x="0" y="6858000"/>
                </a:lnTo>
                <a:lnTo>
                  <a:pt x="105156" y="6858000"/>
                </a:lnTo>
                <a:lnTo>
                  <a:pt x="105156" y="0"/>
                </a:lnTo>
                <a:close/>
              </a:path>
            </a:pathLst>
          </a:custGeom>
          <a:solidFill>
            <a:srgbClr val="FFD9C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90600" y="0"/>
            <a:ext cx="228600" cy="6858000"/>
            <a:chOff x="990600" y="0"/>
            <a:chExt cx="228600" cy="6858000"/>
          </a:xfrm>
        </p:grpSpPr>
        <p:sp>
          <p:nvSpPr>
            <p:cNvPr id="7" name="object 7"/>
            <p:cNvSpPr/>
            <p:nvPr/>
          </p:nvSpPr>
          <p:spPr>
            <a:xfrm>
              <a:off x="990600" y="0"/>
              <a:ext cx="151130" cy="6858000"/>
            </a:xfrm>
            <a:custGeom>
              <a:avLst/>
              <a:gdLst/>
              <a:ahLst/>
              <a:cxnLst/>
              <a:rect l="l" t="t" r="r" b="b"/>
              <a:pathLst>
                <a:path w="151130" h="6858000">
                  <a:moveTo>
                    <a:pt x="0" y="6858000"/>
                  </a:moveTo>
                  <a:lnTo>
                    <a:pt x="150875" y="6858000"/>
                  </a:lnTo>
                  <a:lnTo>
                    <a:pt x="150875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D9CE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1476" y="0"/>
              <a:ext cx="78105" cy="6858000"/>
            </a:xfrm>
            <a:custGeom>
              <a:avLst/>
              <a:gdLst/>
              <a:ahLst/>
              <a:cxnLst/>
              <a:rect l="l" t="t" r="r" b="b"/>
              <a:pathLst>
                <a:path w="78105" h="6858000">
                  <a:moveTo>
                    <a:pt x="0" y="6858000"/>
                  </a:moveTo>
                  <a:lnTo>
                    <a:pt x="77724" y="6858000"/>
                  </a:lnTo>
                  <a:lnTo>
                    <a:pt x="77724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CE8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2954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67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7999"/>
                </a:lnTo>
              </a:path>
            </a:pathLst>
          </a:custGeom>
          <a:ln w="57912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824483" y="0"/>
            <a:ext cx="119380" cy="6858000"/>
            <a:chOff x="824483" y="0"/>
            <a:chExt cx="119380" cy="6858000"/>
          </a:xfrm>
        </p:grpSpPr>
        <p:sp>
          <p:nvSpPr>
            <p:cNvPr id="12" name="object 12"/>
            <p:cNvSpPr/>
            <p:nvPr/>
          </p:nvSpPr>
          <p:spPr>
            <a:xfrm>
              <a:off x="885443" y="0"/>
              <a:ext cx="58419" cy="6858000"/>
            </a:xfrm>
            <a:custGeom>
              <a:avLst/>
              <a:gdLst/>
              <a:ahLst/>
              <a:cxnLst/>
              <a:rect l="l" t="t" r="r" b="b"/>
              <a:pathLst>
                <a:path w="58419" h="6858000">
                  <a:moveTo>
                    <a:pt x="0" y="6857999"/>
                  </a:moveTo>
                  <a:lnTo>
                    <a:pt x="57912" y="6857999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FFE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4483" y="0"/>
              <a:ext cx="58419" cy="6858000"/>
            </a:xfrm>
            <a:custGeom>
              <a:avLst/>
              <a:gdLst/>
              <a:ahLst/>
              <a:cxnLst/>
              <a:rect l="l" t="t" r="r" b="b"/>
              <a:pathLst>
                <a:path w="58419" h="6858000">
                  <a:moveTo>
                    <a:pt x="0" y="6857999"/>
                  </a:moveTo>
                  <a:lnTo>
                    <a:pt x="57912" y="6857999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FDC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727454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6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84564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20" h="6858000">
                <a:moveTo>
                  <a:pt x="11557" y="0"/>
                </a:moveTo>
                <a:lnTo>
                  <a:pt x="0" y="0"/>
                </a:lnTo>
                <a:lnTo>
                  <a:pt x="0" y="6858000"/>
                </a:lnTo>
                <a:lnTo>
                  <a:pt x="11557" y="6858000"/>
                </a:lnTo>
                <a:lnTo>
                  <a:pt x="11557" y="0"/>
                </a:lnTo>
                <a:close/>
              </a:path>
              <a:path w="58420" h="6858000">
                <a:moveTo>
                  <a:pt x="57912" y="0"/>
                </a:moveTo>
                <a:lnTo>
                  <a:pt x="23114" y="0"/>
                </a:lnTo>
                <a:lnTo>
                  <a:pt x="23114" y="6858000"/>
                </a:lnTo>
                <a:lnTo>
                  <a:pt x="57912" y="6858000"/>
                </a:lnTo>
                <a:lnTo>
                  <a:pt x="5791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609600" y="0"/>
            <a:ext cx="1661160" cy="6858000"/>
            <a:chOff x="609600" y="0"/>
            <a:chExt cx="1661160" cy="6858000"/>
          </a:xfrm>
        </p:grpSpPr>
        <p:sp>
          <p:nvSpPr>
            <p:cNvPr id="18" name="object 18"/>
            <p:cNvSpPr/>
            <p:nvPr/>
          </p:nvSpPr>
          <p:spPr>
            <a:xfrm>
              <a:off x="1219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" y="68580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DC3AD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9600" y="3429000"/>
              <a:ext cx="1341120" cy="2078989"/>
            </a:xfrm>
            <a:custGeom>
              <a:avLst/>
              <a:gdLst/>
              <a:ahLst/>
              <a:cxnLst/>
              <a:rect l="l" t="t" r="r" b="b"/>
              <a:pathLst>
                <a:path w="1341120" h="2078989">
                  <a:moveTo>
                    <a:pt x="1295400" y="647700"/>
                  </a:moveTo>
                  <a:lnTo>
                    <a:pt x="1293622" y="599363"/>
                  </a:lnTo>
                  <a:lnTo>
                    <a:pt x="1288376" y="551980"/>
                  </a:lnTo>
                  <a:lnTo>
                    <a:pt x="1279779" y="505701"/>
                  </a:lnTo>
                  <a:lnTo>
                    <a:pt x="1267968" y="460629"/>
                  </a:lnTo>
                  <a:lnTo>
                    <a:pt x="1253070" y="416890"/>
                  </a:lnTo>
                  <a:lnTo>
                    <a:pt x="1235202" y="374637"/>
                  </a:lnTo>
                  <a:lnTo>
                    <a:pt x="1214488" y="333959"/>
                  </a:lnTo>
                  <a:lnTo>
                    <a:pt x="1191056" y="295008"/>
                  </a:lnTo>
                  <a:lnTo>
                    <a:pt x="1165034" y="257898"/>
                  </a:lnTo>
                  <a:lnTo>
                    <a:pt x="1136535" y="222745"/>
                  </a:lnTo>
                  <a:lnTo>
                    <a:pt x="1105700" y="189699"/>
                  </a:lnTo>
                  <a:lnTo>
                    <a:pt x="1072654" y="158864"/>
                  </a:lnTo>
                  <a:lnTo>
                    <a:pt x="1037501" y="130365"/>
                  </a:lnTo>
                  <a:lnTo>
                    <a:pt x="1000391" y="104343"/>
                  </a:lnTo>
                  <a:lnTo>
                    <a:pt x="961440" y="80911"/>
                  </a:lnTo>
                  <a:lnTo>
                    <a:pt x="920762" y="60198"/>
                  </a:lnTo>
                  <a:lnTo>
                    <a:pt x="878509" y="42329"/>
                  </a:lnTo>
                  <a:lnTo>
                    <a:pt x="834771" y="27432"/>
                  </a:lnTo>
                  <a:lnTo>
                    <a:pt x="789698" y="15621"/>
                  </a:lnTo>
                  <a:lnTo>
                    <a:pt x="743419" y="7023"/>
                  </a:lnTo>
                  <a:lnTo>
                    <a:pt x="696036" y="1778"/>
                  </a:lnTo>
                  <a:lnTo>
                    <a:pt x="647700" y="0"/>
                  </a:lnTo>
                  <a:lnTo>
                    <a:pt x="599351" y="1778"/>
                  </a:lnTo>
                  <a:lnTo>
                    <a:pt x="551980" y="7023"/>
                  </a:lnTo>
                  <a:lnTo>
                    <a:pt x="505701" y="15621"/>
                  </a:lnTo>
                  <a:lnTo>
                    <a:pt x="460629" y="27432"/>
                  </a:lnTo>
                  <a:lnTo>
                    <a:pt x="416902" y="42329"/>
                  </a:lnTo>
                  <a:lnTo>
                    <a:pt x="374637" y="60198"/>
                  </a:lnTo>
                  <a:lnTo>
                    <a:pt x="333971" y="80911"/>
                  </a:lnTo>
                  <a:lnTo>
                    <a:pt x="295008" y="104343"/>
                  </a:lnTo>
                  <a:lnTo>
                    <a:pt x="257898" y="130365"/>
                  </a:lnTo>
                  <a:lnTo>
                    <a:pt x="222758" y="158864"/>
                  </a:lnTo>
                  <a:lnTo>
                    <a:pt x="189699" y="189699"/>
                  </a:lnTo>
                  <a:lnTo>
                    <a:pt x="158864" y="222745"/>
                  </a:lnTo>
                  <a:lnTo>
                    <a:pt x="130365" y="257898"/>
                  </a:lnTo>
                  <a:lnTo>
                    <a:pt x="104343" y="295008"/>
                  </a:lnTo>
                  <a:lnTo>
                    <a:pt x="80911" y="333959"/>
                  </a:lnTo>
                  <a:lnTo>
                    <a:pt x="60185" y="374637"/>
                  </a:lnTo>
                  <a:lnTo>
                    <a:pt x="42316" y="416890"/>
                  </a:lnTo>
                  <a:lnTo>
                    <a:pt x="27419" y="460629"/>
                  </a:lnTo>
                  <a:lnTo>
                    <a:pt x="15608" y="505701"/>
                  </a:lnTo>
                  <a:lnTo>
                    <a:pt x="7010" y="551980"/>
                  </a:lnTo>
                  <a:lnTo>
                    <a:pt x="1765" y="599363"/>
                  </a:lnTo>
                  <a:lnTo>
                    <a:pt x="0" y="647700"/>
                  </a:lnTo>
                  <a:lnTo>
                    <a:pt x="1765" y="696048"/>
                  </a:lnTo>
                  <a:lnTo>
                    <a:pt x="7010" y="743432"/>
                  </a:lnTo>
                  <a:lnTo>
                    <a:pt x="15608" y="789711"/>
                  </a:lnTo>
                  <a:lnTo>
                    <a:pt x="27419" y="834783"/>
                  </a:lnTo>
                  <a:lnTo>
                    <a:pt x="42316" y="878522"/>
                  </a:lnTo>
                  <a:lnTo>
                    <a:pt x="60185" y="920775"/>
                  </a:lnTo>
                  <a:lnTo>
                    <a:pt x="80911" y="961453"/>
                  </a:lnTo>
                  <a:lnTo>
                    <a:pt x="104343" y="1000404"/>
                  </a:lnTo>
                  <a:lnTo>
                    <a:pt x="130365" y="1037513"/>
                  </a:lnTo>
                  <a:lnTo>
                    <a:pt x="158864" y="1072667"/>
                  </a:lnTo>
                  <a:lnTo>
                    <a:pt x="189699" y="1105712"/>
                  </a:lnTo>
                  <a:lnTo>
                    <a:pt x="222758" y="1136548"/>
                  </a:lnTo>
                  <a:lnTo>
                    <a:pt x="257898" y="1165047"/>
                  </a:lnTo>
                  <a:lnTo>
                    <a:pt x="295008" y="1191069"/>
                  </a:lnTo>
                  <a:lnTo>
                    <a:pt x="333971" y="1214501"/>
                  </a:lnTo>
                  <a:lnTo>
                    <a:pt x="374637" y="1235214"/>
                  </a:lnTo>
                  <a:lnTo>
                    <a:pt x="416902" y="1253083"/>
                  </a:lnTo>
                  <a:lnTo>
                    <a:pt x="460629" y="1267980"/>
                  </a:lnTo>
                  <a:lnTo>
                    <a:pt x="505701" y="1279791"/>
                  </a:lnTo>
                  <a:lnTo>
                    <a:pt x="551980" y="1288389"/>
                  </a:lnTo>
                  <a:lnTo>
                    <a:pt x="599351" y="1293634"/>
                  </a:lnTo>
                  <a:lnTo>
                    <a:pt x="647700" y="1295400"/>
                  </a:lnTo>
                  <a:lnTo>
                    <a:pt x="696036" y="1293634"/>
                  </a:lnTo>
                  <a:lnTo>
                    <a:pt x="743419" y="1288389"/>
                  </a:lnTo>
                  <a:lnTo>
                    <a:pt x="789698" y="1279791"/>
                  </a:lnTo>
                  <a:lnTo>
                    <a:pt x="834771" y="1267980"/>
                  </a:lnTo>
                  <a:lnTo>
                    <a:pt x="878509" y="1253083"/>
                  </a:lnTo>
                  <a:lnTo>
                    <a:pt x="920762" y="1235214"/>
                  </a:lnTo>
                  <a:lnTo>
                    <a:pt x="961440" y="1214501"/>
                  </a:lnTo>
                  <a:lnTo>
                    <a:pt x="1000391" y="1191069"/>
                  </a:lnTo>
                  <a:lnTo>
                    <a:pt x="1037501" y="1165047"/>
                  </a:lnTo>
                  <a:lnTo>
                    <a:pt x="1072654" y="1136548"/>
                  </a:lnTo>
                  <a:lnTo>
                    <a:pt x="1105700" y="1105712"/>
                  </a:lnTo>
                  <a:lnTo>
                    <a:pt x="1136535" y="1072667"/>
                  </a:lnTo>
                  <a:lnTo>
                    <a:pt x="1165034" y="1037513"/>
                  </a:lnTo>
                  <a:lnTo>
                    <a:pt x="1191056" y="1000404"/>
                  </a:lnTo>
                  <a:lnTo>
                    <a:pt x="1214488" y="961453"/>
                  </a:lnTo>
                  <a:lnTo>
                    <a:pt x="1235202" y="920775"/>
                  </a:lnTo>
                  <a:lnTo>
                    <a:pt x="1253070" y="878522"/>
                  </a:lnTo>
                  <a:lnTo>
                    <a:pt x="1267968" y="834783"/>
                  </a:lnTo>
                  <a:lnTo>
                    <a:pt x="1279779" y="789711"/>
                  </a:lnTo>
                  <a:lnTo>
                    <a:pt x="1288376" y="743432"/>
                  </a:lnTo>
                  <a:lnTo>
                    <a:pt x="1293622" y="696048"/>
                  </a:lnTo>
                  <a:lnTo>
                    <a:pt x="1295400" y="647700"/>
                  </a:lnTo>
                  <a:close/>
                </a:path>
                <a:path w="1341120" h="2078989">
                  <a:moveTo>
                    <a:pt x="1341120" y="1757934"/>
                  </a:moveTo>
                  <a:lnTo>
                    <a:pt x="1337640" y="1710537"/>
                  </a:lnTo>
                  <a:lnTo>
                    <a:pt x="1327531" y="1665287"/>
                  </a:lnTo>
                  <a:lnTo>
                    <a:pt x="1311300" y="1622704"/>
                  </a:lnTo>
                  <a:lnTo>
                    <a:pt x="1289431" y="1583258"/>
                  </a:lnTo>
                  <a:lnTo>
                    <a:pt x="1262418" y="1547469"/>
                  </a:lnTo>
                  <a:lnTo>
                    <a:pt x="1230782" y="1515833"/>
                  </a:lnTo>
                  <a:lnTo>
                    <a:pt x="1194993" y="1488821"/>
                  </a:lnTo>
                  <a:lnTo>
                    <a:pt x="1155547" y="1466951"/>
                  </a:lnTo>
                  <a:lnTo>
                    <a:pt x="1112964" y="1450721"/>
                  </a:lnTo>
                  <a:lnTo>
                    <a:pt x="1067714" y="1440611"/>
                  </a:lnTo>
                  <a:lnTo>
                    <a:pt x="1020318" y="1437132"/>
                  </a:lnTo>
                  <a:lnTo>
                    <a:pt x="972908" y="1440611"/>
                  </a:lnTo>
                  <a:lnTo>
                    <a:pt x="927658" y="1450721"/>
                  </a:lnTo>
                  <a:lnTo>
                    <a:pt x="885075" y="1466951"/>
                  </a:lnTo>
                  <a:lnTo>
                    <a:pt x="845629" y="1488821"/>
                  </a:lnTo>
                  <a:lnTo>
                    <a:pt x="809840" y="1515833"/>
                  </a:lnTo>
                  <a:lnTo>
                    <a:pt x="778205" y="1547469"/>
                  </a:lnTo>
                  <a:lnTo>
                    <a:pt x="751192" y="1583258"/>
                  </a:lnTo>
                  <a:lnTo>
                    <a:pt x="729322" y="1622704"/>
                  </a:lnTo>
                  <a:lnTo>
                    <a:pt x="713092" y="1665287"/>
                  </a:lnTo>
                  <a:lnTo>
                    <a:pt x="702983" y="1710537"/>
                  </a:lnTo>
                  <a:lnTo>
                    <a:pt x="699516" y="1757934"/>
                  </a:lnTo>
                  <a:lnTo>
                    <a:pt x="702983" y="1805343"/>
                  </a:lnTo>
                  <a:lnTo>
                    <a:pt x="713092" y="1850593"/>
                  </a:lnTo>
                  <a:lnTo>
                    <a:pt x="729322" y="1893176"/>
                  </a:lnTo>
                  <a:lnTo>
                    <a:pt x="751192" y="1932622"/>
                  </a:lnTo>
                  <a:lnTo>
                    <a:pt x="778205" y="1968411"/>
                  </a:lnTo>
                  <a:lnTo>
                    <a:pt x="809840" y="2000046"/>
                  </a:lnTo>
                  <a:lnTo>
                    <a:pt x="845629" y="2027059"/>
                  </a:lnTo>
                  <a:lnTo>
                    <a:pt x="885075" y="2048929"/>
                  </a:lnTo>
                  <a:lnTo>
                    <a:pt x="927658" y="2065159"/>
                  </a:lnTo>
                  <a:lnTo>
                    <a:pt x="972908" y="2075268"/>
                  </a:lnTo>
                  <a:lnTo>
                    <a:pt x="1020318" y="2078736"/>
                  </a:lnTo>
                  <a:lnTo>
                    <a:pt x="1067714" y="2075268"/>
                  </a:lnTo>
                  <a:lnTo>
                    <a:pt x="1112964" y="2065159"/>
                  </a:lnTo>
                  <a:lnTo>
                    <a:pt x="1155547" y="2048929"/>
                  </a:lnTo>
                  <a:lnTo>
                    <a:pt x="1194993" y="2027059"/>
                  </a:lnTo>
                  <a:lnTo>
                    <a:pt x="1230782" y="2000046"/>
                  </a:lnTo>
                  <a:lnTo>
                    <a:pt x="1262418" y="1968411"/>
                  </a:lnTo>
                  <a:lnTo>
                    <a:pt x="1289431" y="1932622"/>
                  </a:lnTo>
                  <a:lnTo>
                    <a:pt x="1311300" y="1893176"/>
                  </a:lnTo>
                  <a:lnTo>
                    <a:pt x="1327531" y="1850593"/>
                  </a:lnTo>
                  <a:lnTo>
                    <a:pt x="1337640" y="1805343"/>
                  </a:lnTo>
                  <a:lnTo>
                    <a:pt x="1341120" y="1757934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91183" y="5500115"/>
              <a:ext cx="137159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64195" y="4495800"/>
              <a:ext cx="607060" cy="1567180"/>
            </a:xfrm>
            <a:custGeom>
              <a:avLst/>
              <a:gdLst/>
              <a:ahLst/>
              <a:cxnLst/>
              <a:rect l="l" t="t" r="r" b="b"/>
              <a:pathLst>
                <a:path w="607060" h="1567179">
                  <a:moveTo>
                    <a:pt x="274332" y="1429512"/>
                  </a:moveTo>
                  <a:lnTo>
                    <a:pt x="267322" y="1386166"/>
                  </a:lnTo>
                  <a:lnTo>
                    <a:pt x="247840" y="1348511"/>
                  </a:lnTo>
                  <a:lnTo>
                    <a:pt x="218147" y="1318818"/>
                  </a:lnTo>
                  <a:lnTo>
                    <a:pt x="180492" y="1299349"/>
                  </a:lnTo>
                  <a:lnTo>
                    <a:pt x="137172" y="1292352"/>
                  </a:lnTo>
                  <a:lnTo>
                    <a:pt x="93840" y="1299349"/>
                  </a:lnTo>
                  <a:lnTo>
                    <a:pt x="56184" y="1318818"/>
                  </a:lnTo>
                  <a:lnTo>
                    <a:pt x="26492" y="1348511"/>
                  </a:lnTo>
                  <a:lnTo>
                    <a:pt x="7010" y="1386166"/>
                  </a:lnTo>
                  <a:lnTo>
                    <a:pt x="0" y="1429512"/>
                  </a:lnTo>
                  <a:lnTo>
                    <a:pt x="7010" y="1472869"/>
                  </a:lnTo>
                  <a:lnTo>
                    <a:pt x="26492" y="1510525"/>
                  </a:lnTo>
                  <a:lnTo>
                    <a:pt x="56184" y="1540217"/>
                  </a:lnTo>
                  <a:lnTo>
                    <a:pt x="93840" y="1559687"/>
                  </a:lnTo>
                  <a:lnTo>
                    <a:pt x="137172" y="1566672"/>
                  </a:lnTo>
                  <a:lnTo>
                    <a:pt x="180492" y="1559687"/>
                  </a:lnTo>
                  <a:lnTo>
                    <a:pt x="218147" y="1540217"/>
                  </a:lnTo>
                  <a:lnTo>
                    <a:pt x="247840" y="1510525"/>
                  </a:lnTo>
                  <a:lnTo>
                    <a:pt x="267322" y="1472869"/>
                  </a:lnTo>
                  <a:lnTo>
                    <a:pt x="274332" y="1429512"/>
                  </a:lnTo>
                  <a:close/>
                </a:path>
                <a:path w="607060" h="1567179">
                  <a:moveTo>
                    <a:pt x="606564" y="182880"/>
                  </a:moveTo>
                  <a:lnTo>
                    <a:pt x="600024" y="134277"/>
                  </a:lnTo>
                  <a:lnTo>
                    <a:pt x="581583" y="90601"/>
                  </a:lnTo>
                  <a:lnTo>
                    <a:pt x="552983" y="53581"/>
                  </a:lnTo>
                  <a:lnTo>
                    <a:pt x="515962" y="24980"/>
                  </a:lnTo>
                  <a:lnTo>
                    <a:pt x="472287" y="6540"/>
                  </a:lnTo>
                  <a:lnTo>
                    <a:pt x="423684" y="0"/>
                  </a:lnTo>
                  <a:lnTo>
                    <a:pt x="375069" y="6540"/>
                  </a:lnTo>
                  <a:lnTo>
                    <a:pt x="331393" y="24980"/>
                  </a:lnTo>
                  <a:lnTo>
                    <a:pt x="294373" y="53581"/>
                  </a:lnTo>
                  <a:lnTo>
                    <a:pt x="265772" y="90601"/>
                  </a:lnTo>
                  <a:lnTo>
                    <a:pt x="247332" y="134277"/>
                  </a:lnTo>
                  <a:lnTo>
                    <a:pt x="240804" y="182880"/>
                  </a:lnTo>
                  <a:lnTo>
                    <a:pt x="247332" y="231495"/>
                  </a:lnTo>
                  <a:lnTo>
                    <a:pt x="265772" y="275170"/>
                  </a:lnTo>
                  <a:lnTo>
                    <a:pt x="294373" y="312191"/>
                  </a:lnTo>
                  <a:lnTo>
                    <a:pt x="331393" y="340791"/>
                  </a:lnTo>
                  <a:lnTo>
                    <a:pt x="375069" y="359232"/>
                  </a:lnTo>
                  <a:lnTo>
                    <a:pt x="423684" y="365760"/>
                  </a:lnTo>
                  <a:lnTo>
                    <a:pt x="472287" y="359232"/>
                  </a:lnTo>
                  <a:lnTo>
                    <a:pt x="515962" y="340791"/>
                  </a:lnTo>
                  <a:lnTo>
                    <a:pt x="552983" y="312191"/>
                  </a:lnTo>
                  <a:lnTo>
                    <a:pt x="581583" y="275170"/>
                  </a:lnTo>
                  <a:lnTo>
                    <a:pt x="600024" y="231495"/>
                  </a:lnTo>
                  <a:lnTo>
                    <a:pt x="606564" y="18288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831594" y="1550873"/>
            <a:ext cx="5386705" cy="2038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CELL WALL: </a:t>
            </a:r>
            <a:r>
              <a:rPr sz="4400" u="none" dirty="0"/>
              <a:t> </a:t>
            </a:r>
            <a:r>
              <a:rPr sz="4400" spc="-10" dirty="0"/>
              <a:t>STRUCTURE</a:t>
            </a:r>
            <a:r>
              <a:rPr sz="4400" spc="-120" dirty="0"/>
              <a:t> </a:t>
            </a:r>
            <a:r>
              <a:rPr sz="4400" dirty="0"/>
              <a:t>AND </a:t>
            </a:r>
            <a:r>
              <a:rPr sz="4400" u="none" dirty="0"/>
              <a:t> </a:t>
            </a:r>
            <a:r>
              <a:rPr sz="4400" spc="-30" dirty="0"/>
              <a:t>DYNAMICS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8522" y="723645"/>
            <a:ext cx="65239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GRAM </a:t>
            </a:r>
            <a:r>
              <a:rPr sz="3200" spc="-30" dirty="0"/>
              <a:t>NEGATIVE </a:t>
            </a:r>
            <a:r>
              <a:rPr sz="3200" dirty="0"/>
              <a:t>CELL</a:t>
            </a:r>
            <a:r>
              <a:rPr sz="3200" spc="-55" dirty="0"/>
              <a:t> </a:t>
            </a:r>
            <a:r>
              <a:rPr sz="3200" dirty="0"/>
              <a:t>WALL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622805"/>
            <a:ext cx="4182110" cy="3971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494665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Multi layered and </a:t>
            </a:r>
            <a:r>
              <a:rPr sz="2400" spc="-5" dirty="0">
                <a:latin typeface="Times New Roman"/>
                <a:cs typeface="Times New Roman"/>
              </a:rPr>
              <a:t>more  complex </a:t>
            </a:r>
            <a:r>
              <a:rPr sz="2400" dirty="0">
                <a:latin typeface="Times New Roman"/>
                <a:cs typeface="Times New Roman"/>
              </a:rPr>
              <a:t>than gram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positive  cell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walls.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Peptidoglycan of gram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negative  bacteria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thin </a:t>
            </a:r>
            <a:r>
              <a:rPr sz="2400" spc="-5" dirty="0">
                <a:latin typeface="Times New Roman"/>
                <a:cs typeface="Times New Roman"/>
              </a:rPr>
              <a:t>comprises </a:t>
            </a:r>
            <a:r>
              <a:rPr sz="2400" dirty="0">
                <a:latin typeface="Times New Roman"/>
                <a:cs typeface="Times New Roman"/>
              </a:rPr>
              <a:t>only  10% or less of cell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wall.</a:t>
            </a:r>
            <a:endParaRPr sz="2400">
              <a:latin typeface="Times New Roman"/>
              <a:cs typeface="Times New Roman"/>
            </a:endParaRPr>
          </a:p>
          <a:p>
            <a:pPr marL="286385" marR="377825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Outer </a:t>
            </a:r>
            <a:r>
              <a:rPr sz="2400" spc="-5" dirty="0">
                <a:latin typeface="Times New Roman"/>
                <a:cs typeface="Times New Roman"/>
              </a:rPr>
              <a:t>membrane </a:t>
            </a:r>
            <a:r>
              <a:rPr sz="2400" dirty="0">
                <a:latin typeface="Times New Roman"/>
                <a:cs typeface="Times New Roman"/>
              </a:rPr>
              <a:t>lies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outside  the thin </a:t>
            </a:r>
            <a:r>
              <a:rPr sz="2400" spc="-5" dirty="0">
                <a:latin typeface="Times New Roman"/>
                <a:cs typeface="Times New Roman"/>
              </a:rPr>
              <a:t>peptidoglycan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layer.</a:t>
            </a:r>
            <a:endParaRPr sz="2400">
              <a:latin typeface="Times New Roman"/>
              <a:cs typeface="Times New Roman"/>
            </a:endParaRPr>
          </a:p>
          <a:p>
            <a:pPr marL="286385" marR="850900" indent="-274320">
              <a:lnSpc>
                <a:spcPts val="3270"/>
              </a:lnSpc>
              <a:spcBef>
                <a:spcPts val="38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Most </a:t>
            </a:r>
            <a:r>
              <a:rPr sz="2400" dirty="0">
                <a:latin typeface="Times New Roman"/>
                <a:cs typeface="Times New Roman"/>
              </a:rPr>
              <a:t>abundant protein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  </a:t>
            </a:r>
            <a:r>
              <a:rPr sz="2400" spc="-20" dirty="0">
                <a:latin typeface="Times New Roman"/>
                <a:cs typeface="Times New Roman"/>
              </a:rPr>
              <a:t>Braun’s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lipoprotein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1559595"/>
            <a:ext cx="3962400" cy="3926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9052" y="37287"/>
            <a:ext cx="37255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GRAM</a:t>
            </a:r>
            <a:r>
              <a:rPr sz="3200" spc="-120" dirty="0"/>
              <a:t> </a:t>
            </a:r>
            <a:r>
              <a:rPr sz="3200" spc="-25" dirty="0"/>
              <a:t>STAINING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286000" y="662924"/>
            <a:ext cx="4267200" cy="3299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4267200"/>
            <a:ext cx="502920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2946" rIns="0" bIns="0" rtlCol="0">
            <a:spAutoFit/>
          </a:bodyPr>
          <a:lstStyle/>
          <a:p>
            <a:pPr marL="3084830" marR="5080" indent="-289306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FUNCTIONS </a:t>
            </a:r>
            <a:r>
              <a:rPr sz="3000" dirty="0"/>
              <a:t>OF </a:t>
            </a:r>
            <a:r>
              <a:rPr sz="3000" spc="-15" dirty="0"/>
              <a:t>BACTERIAL </a:t>
            </a:r>
            <a:r>
              <a:rPr sz="3000" dirty="0"/>
              <a:t>CELL </a:t>
            </a:r>
            <a:r>
              <a:rPr sz="3000" u="none" dirty="0"/>
              <a:t> </a:t>
            </a:r>
            <a:r>
              <a:rPr sz="3000" dirty="0"/>
              <a:t>WALL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07340" y="1394586"/>
            <a:ext cx="7672705" cy="340931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9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Protect cells against </a:t>
            </a:r>
            <a:r>
              <a:rPr sz="2400" spc="-5" dirty="0">
                <a:latin typeface="Times New Roman"/>
                <a:cs typeface="Times New Roman"/>
              </a:rPr>
              <a:t>osmotic </a:t>
            </a:r>
            <a:r>
              <a:rPr sz="2400" dirty="0">
                <a:latin typeface="Times New Roman"/>
                <a:cs typeface="Times New Roman"/>
              </a:rPr>
              <a:t>shock and physical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damage.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Regulation of substance transport into and out of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cells.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Contain </a:t>
            </a:r>
            <a:r>
              <a:rPr sz="2400" spc="-5" dirty="0">
                <a:latin typeface="Times New Roman"/>
                <a:cs typeface="Times New Roman"/>
              </a:rPr>
              <a:t>supplemental </a:t>
            </a:r>
            <a:r>
              <a:rPr sz="2400" dirty="0">
                <a:latin typeface="Times New Roman"/>
                <a:cs typeface="Times New Roman"/>
              </a:rPr>
              <a:t>genetic </a:t>
            </a:r>
            <a:r>
              <a:rPr sz="2400" spc="-5" dirty="0">
                <a:latin typeface="Times New Roman"/>
                <a:cs typeface="Times New Roman"/>
              </a:rPr>
              <a:t>information </a:t>
            </a:r>
            <a:r>
              <a:rPr sz="2400" dirty="0">
                <a:latin typeface="Times New Roman"/>
                <a:cs typeface="Times New Roman"/>
              </a:rPr>
              <a:t>such </a:t>
            </a:r>
            <a:r>
              <a:rPr sz="2400" spc="-5" dirty="0">
                <a:latin typeface="Times New Roman"/>
                <a:cs typeface="Times New Roman"/>
              </a:rPr>
              <a:t>as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resistance  to </a:t>
            </a:r>
            <a:r>
              <a:rPr sz="2400" spc="-5" dirty="0">
                <a:latin typeface="Times New Roman"/>
                <a:cs typeface="Times New Roman"/>
              </a:rPr>
              <a:t>antibiotics, </a:t>
            </a:r>
            <a:r>
              <a:rPr sz="2400" dirty="0">
                <a:latin typeface="Times New Roman"/>
                <a:cs typeface="Times New Roman"/>
              </a:rPr>
              <a:t>production of toxins and tolerance to toxic  </a:t>
            </a:r>
            <a:r>
              <a:rPr sz="2400" spc="-5" dirty="0">
                <a:latin typeface="Times New Roman"/>
                <a:cs typeface="Times New Roman"/>
              </a:rPr>
              <a:t>environment.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45" dirty="0">
                <a:latin typeface="Times New Roman"/>
                <a:cs typeface="Times New Roman"/>
              </a:rPr>
              <a:t>Take </a:t>
            </a:r>
            <a:r>
              <a:rPr sz="2400" dirty="0">
                <a:latin typeface="Times New Roman"/>
                <a:cs typeface="Times New Roman"/>
              </a:rPr>
              <a:t>part in protein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synthesis.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Movement </a:t>
            </a:r>
            <a:r>
              <a:rPr sz="2400" dirty="0">
                <a:latin typeface="Times New Roman"/>
                <a:cs typeface="Times New Roman"/>
              </a:rPr>
              <a:t>of cells.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Mineral storage of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7361" y="519429"/>
            <a:ext cx="18281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FUN</a:t>
            </a:r>
            <a:r>
              <a:rPr spc="-25" dirty="0"/>
              <a:t>G</a:t>
            </a:r>
            <a:r>
              <a:rPr spc="-5" dirty="0"/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6225"/>
            <a:ext cx="4058920" cy="37757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Fungi are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eukaryotes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Nearly all </a:t>
            </a:r>
            <a:r>
              <a:rPr sz="2400" spc="-5" dirty="0">
                <a:latin typeface="Times New Roman"/>
                <a:cs typeface="Times New Roman"/>
              </a:rPr>
              <a:t>multicellular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(yeasts  are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unicellular)</a:t>
            </a:r>
            <a:endParaRPr sz="2400">
              <a:latin typeface="Times New Roman"/>
              <a:cs typeface="Times New Roman"/>
            </a:endParaRPr>
          </a:p>
          <a:p>
            <a:pPr marL="286385" marR="455295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Spore- bearing protists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  lack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chlorophyll.</a:t>
            </a:r>
            <a:endParaRPr sz="2400">
              <a:latin typeface="Times New Roman"/>
              <a:cs typeface="Times New Roman"/>
            </a:endParaRPr>
          </a:p>
          <a:p>
            <a:pPr marL="287020" marR="2420620" indent="-287020">
              <a:lnSpc>
                <a:spcPct val="1208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60" dirty="0">
                <a:latin typeface="Times New Roman"/>
                <a:cs typeface="Times New Roman"/>
              </a:rPr>
              <a:t>Two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types:  </a:t>
            </a:r>
            <a:r>
              <a:rPr sz="2400" spc="-35" dirty="0">
                <a:latin typeface="Times New Roman"/>
                <a:cs typeface="Times New Roman"/>
              </a:rPr>
              <a:t>1.Yeasts</a:t>
            </a:r>
            <a:endParaRPr sz="2400">
              <a:latin typeface="Times New Roman"/>
              <a:cs typeface="Times New Roman"/>
            </a:endParaRPr>
          </a:p>
          <a:p>
            <a:pPr marL="286385" marR="441959" indent="18288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Times New Roman"/>
                <a:cs typeface="Times New Roman"/>
              </a:rPr>
              <a:t>2.Molds( filamentous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 </a:t>
            </a:r>
            <a:r>
              <a:rPr sz="2400" spc="-5" dirty="0">
                <a:latin typeface="Times New Roman"/>
                <a:cs typeface="Times New Roman"/>
              </a:rPr>
              <a:t>multicellular)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2286000"/>
            <a:ext cx="3810000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7785" y="595629"/>
            <a:ext cx="5725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FUNGAL </a:t>
            </a:r>
            <a:r>
              <a:rPr spc="-5" dirty="0"/>
              <a:t>CELL</a:t>
            </a:r>
            <a:r>
              <a:rPr spc="-15" dirty="0"/>
              <a:t> </a:t>
            </a:r>
            <a:r>
              <a:rPr spc="-5" dirty="0"/>
              <a:t>WALL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6225"/>
            <a:ext cx="7198995" cy="34861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The cell wall </a:t>
            </a:r>
            <a:r>
              <a:rPr sz="2400" spc="-5" dirty="0">
                <a:latin typeface="Times New Roman"/>
                <a:cs typeface="Times New Roman"/>
              </a:rPr>
              <a:t>is made </a:t>
            </a:r>
            <a:r>
              <a:rPr sz="2400" dirty="0">
                <a:latin typeface="Times New Roman"/>
                <a:cs typeface="Times New Roman"/>
              </a:rPr>
              <a:t>up of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286385" marR="282575" lvl="1" indent="-121920">
              <a:lnSpc>
                <a:spcPct val="100000"/>
              </a:lnSpc>
              <a:spcBef>
                <a:spcPts val="605"/>
              </a:spcBef>
              <a:buSzPct val="95833"/>
              <a:buAutoNum type="arabicPeriod"/>
              <a:tabLst>
                <a:tab pos="394335" algn="l"/>
              </a:tabLst>
            </a:pPr>
            <a:r>
              <a:rPr sz="2400" dirty="0">
                <a:latin typeface="Times New Roman"/>
                <a:cs typeface="Times New Roman"/>
              </a:rPr>
              <a:t>Chitin </a:t>
            </a:r>
            <a:r>
              <a:rPr sz="2400" spc="-5" dirty="0">
                <a:latin typeface="Times New Roman"/>
                <a:cs typeface="Times New Roman"/>
              </a:rPr>
              <a:t>(polymers </a:t>
            </a:r>
            <a:r>
              <a:rPr sz="2400" dirty="0">
                <a:latin typeface="Times New Roman"/>
                <a:cs typeface="Times New Roman"/>
              </a:rPr>
              <a:t>of acetylated </a:t>
            </a:r>
            <a:r>
              <a:rPr sz="2400" spc="-5" dirty="0">
                <a:latin typeface="Times New Roman"/>
                <a:cs typeface="Times New Roman"/>
              </a:rPr>
              <a:t>amino sugar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N-acetyl-  </a:t>
            </a:r>
            <a:r>
              <a:rPr sz="2400" spc="-5" dirty="0">
                <a:latin typeface="Times New Roman"/>
                <a:cs typeface="Times New Roman"/>
              </a:rPr>
              <a:t>glucosamine)</a:t>
            </a:r>
            <a:endParaRPr sz="2400">
              <a:latin typeface="Times New Roman"/>
              <a:cs typeface="Times New Roman"/>
            </a:endParaRPr>
          </a:p>
          <a:p>
            <a:pPr marL="165100" marR="5796915">
              <a:lnSpc>
                <a:spcPct val="120800"/>
              </a:lnSpc>
            </a:pPr>
            <a:r>
              <a:rPr sz="2400" spc="-5" dirty="0">
                <a:latin typeface="Times New Roman"/>
                <a:cs typeface="Times New Roman"/>
              </a:rPr>
              <a:t>2.Glucans  </a:t>
            </a:r>
            <a:r>
              <a:rPr sz="2400" dirty="0">
                <a:latin typeface="Times New Roman"/>
                <a:cs typeface="Times New Roman"/>
              </a:rPr>
              <a:t>3.Proteins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  <a:tab pos="4995545" algn="l"/>
              </a:tabLst>
            </a:pPr>
            <a:r>
              <a:rPr sz="2400" dirty="0">
                <a:latin typeface="Times New Roman"/>
                <a:cs typeface="Times New Roman"/>
              </a:rPr>
              <a:t>Glucan and Chitin are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components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	the </a:t>
            </a:r>
            <a:r>
              <a:rPr sz="2400" spc="-5" dirty="0">
                <a:latin typeface="Times New Roman"/>
                <a:cs typeface="Times New Roman"/>
              </a:rPr>
              <a:t>primary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wall.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Proteins are </a:t>
            </a:r>
            <a:r>
              <a:rPr sz="2400" spc="-5" dirty="0">
                <a:latin typeface="Times New Roman"/>
                <a:cs typeface="Times New Roman"/>
              </a:rPr>
              <a:t>components </a:t>
            </a:r>
            <a:r>
              <a:rPr sz="2400" dirty="0">
                <a:latin typeface="Times New Roman"/>
                <a:cs typeface="Times New Roman"/>
              </a:rPr>
              <a:t>of the secondary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wall.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Other </a:t>
            </a:r>
            <a:r>
              <a:rPr sz="2400" spc="-5" dirty="0">
                <a:latin typeface="Times New Roman"/>
                <a:cs typeface="Times New Roman"/>
              </a:rPr>
              <a:t>components </a:t>
            </a:r>
            <a:r>
              <a:rPr sz="2400" dirty="0">
                <a:latin typeface="Times New Roman"/>
                <a:cs typeface="Times New Roman"/>
              </a:rPr>
              <a:t>include chitosan, </a:t>
            </a:r>
            <a:r>
              <a:rPr sz="2400" spc="-5" dirty="0">
                <a:latin typeface="Times New Roman"/>
                <a:cs typeface="Times New Roman"/>
              </a:rPr>
              <a:t>melanins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lipids.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353" rIns="0" bIns="0" rtlCol="0">
            <a:spAutoFit/>
          </a:bodyPr>
          <a:lstStyle/>
          <a:p>
            <a:pPr marL="960119" marR="5080" indent="-36449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BASIC </a:t>
            </a:r>
            <a:r>
              <a:rPr sz="3600" dirty="0"/>
              <a:t>COMPONENT</a:t>
            </a:r>
            <a:r>
              <a:rPr sz="3600" spc="-75" dirty="0"/>
              <a:t> </a:t>
            </a:r>
            <a:r>
              <a:rPr sz="3600" spc="-5" dirty="0"/>
              <a:t>OF </a:t>
            </a:r>
            <a:r>
              <a:rPr sz="3600" u="none" spc="-5" dirty="0"/>
              <a:t> </a:t>
            </a:r>
            <a:r>
              <a:rPr sz="3600" dirty="0"/>
              <a:t>FUNGAL CELL</a:t>
            </a:r>
            <a:r>
              <a:rPr sz="3600" spc="-60" dirty="0"/>
              <a:t> </a:t>
            </a:r>
            <a:r>
              <a:rPr sz="3600" dirty="0"/>
              <a:t>WALL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861370" y="1905000"/>
            <a:ext cx="7221801" cy="3994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2939" marR="5080" indent="-162496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FUNCTION OF FUNGAL </a:t>
            </a:r>
            <a:r>
              <a:rPr u="none" spc="-5" dirty="0"/>
              <a:t> </a:t>
            </a:r>
            <a:r>
              <a:rPr spc="-5" dirty="0"/>
              <a:t>CELL</a:t>
            </a:r>
            <a:r>
              <a:rPr dirty="0"/>
              <a:t> </a:t>
            </a:r>
            <a:r>
              <a:rPr spc="-5" dirty="0"/>
              <a:t>WALL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6225"/>
            <a:ext cx="7785100" cy="39287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Protects against </a:t>
            </a:r>
            <a:r>
              <a:rPr sz="2400" spc="-5" dirty="0">
                <a:latin typeface="Times New Roman"/>
                <a:cs typeface="Times New Roman"/>
              </a:rPr>
              <a:t>osmotic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lysis.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Acts </a:t>
            </a:r>
            <a:r>
              <a:rPr sz="2400" dirty="0">
                <a:latin typeface="Times New Roman"/>
                <a:cs typeface="Times New Roman"/>
              </a:rPr>
              <a:t>as a </a:t>
            </a:r>
            <a:r>
              <a:rPr sz="2400" spc="-5" dirty="0">
                <a:latin typeface="Times New Roman"/>
                <a:cs typeface="Times New Roman"/>
              </a:rPr>
              <a:t>molecular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sieve.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Contains </a:t>
            </a:r>
            <a:r>
              <a:rPr sz="2400" spc="-5" dirty="0">
                <a:latin typeface="Times New Roman"/>
                <a:cs typeface="Times New Roman"/>
              </a:rPr>
              <a:t>pigments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protection.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Binding sites for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enzymes.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"/>
            </a:pPr>
            <a:endParaRPr sz="355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outermost </a:t>
            </a:r>
            <a:r>
              <a:rPr sz="2400" dirty="0">
                <a:latin typeface="Times New Roman"/>
                <a:cs typeface="Times New Roman"/>
              </a:rPr>
              <a:t>surface of the cell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wall</a:t>
            </a:r>
            <a:endParaRPr sz="2400">
              <a:latin typeface="Times New Roman"/>
              <a:cs typeface="Times New Roman"/>
            </a:endParaRPr>
          </a:p>
          <a:p>
            <a:pPr marL="723900" lvl="1" indent="-330835">
              <a:lnSpc>
                <a:spcPct val="100000"/>
              </a:lnSpc>
              <a:spcBef>
                <a:spcPts val="600"/>
              </a:spcBef>
              <a:buAutoNum type="arabicParenR"/>
              <a:tabLst>
                <a:tab pos="724535" algn="l"/>
              </a:tabLst>
            </a:pPr>
            <a:r>
              <a:rPr sz="2400" dirty="0">
                <a:latin typeface="Times New Roman"/>
                <a:cs typeface="Times New Roman"/>
              </a:rPr>
              <a:t>provides a </a:t>
            </a:r>
            <a:r>
              <a:rPr sz="2400" spc="-5" dirty="0">
                <a:latin typeface="Times New Roman"/>
                <a:cs typeface="Times New Roman"/>
              </a:rPr>
              <a:t>medium </a:t>
            </a:r>
            <a:r>
              <a:rPr sz="2400" dirty="0">
                <a:latin typeface="Times New Roman"/>
                <a:cs typeface="Times New Roman"/>
              </a:rPr>
              <a:t>between the cell and the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environment.</a:t>
            </a:r>
            <a:endParaRPr sz="2400">
              <a:latin typeface="Times New Roman"/>
              <a:cs typeface="Times New Roman"/>
            </a:endParaRPr>
          </a:p>
          <a:p>
            <a:pPr marL="286385" marR="379730" lvl="1" indent="106680">
              <a:lnSpc>
                <a:spcPct val="100000"/>
              </a:lnSpc>
              <a:spcBef>
                <a:spcPts val="600"/>
              </a:spcBef>
              <a:buAutoNum type="arabicParenR"/>
              <a:tabLst>
                <a:tab pos="724535" algn="l"/>
              </a:tabLst>
            </a:pPr>
            <a:r>
              <a:rPr sz="2400" dirty="0">
                <a:latin typeface="Times New Roman"/>
                <a:cs typeface="Times New Roman"/>
              </a:rPr>
              <a:t>a site where antigen and agglutinin gets attached to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substrate, host and other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4861" y="443229"/>
            <a:ext cx="5272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PLANT </a:t>
            </a:r>
            <a:r>
              <a:rPr spc="-5" dirty="0"/>
              <a:t>CELL</a:t>
            </a:r>
            <a:r>
              <a:rPr spc="-55" dirty="0"/>
              <a:t> </a:t>
            </a:r>
            <a:r>
              <a:rPr spc="-5" dirty="0"/>
              <a:t>WALL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240281"/>
            <a:ext cx="8077200" cy="4872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106045" indent="-27432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plant </a:t>
            </a:r>
            <a:r>
              <a:rPr sz="2800" spc="-10" dirty="0">
                <a:latin typeface="Times New Roman"/>
                <a:cs typeface="Times New Roman"/>
              </a:rPr>
              <a:t>cell </a:t>
            </a:r>
            <a:r>
              <a:rPr sz="2800" spc="-5" dirty="0">
                <a:latin typeface="Times New Roman"/>
                <a:cs typeface="Times New Roman"/>
              </a:rPr>
              <a:t>wall is a remarkable structure. It  </a:t>
            </a:r>
            <a:r>
              <a:rPr sz="2800" dirty="0">
                <a:latin typeface="Times New Roman"/>
                <a:cs typeface="Times New Roman"/>
              </a:rPr>
              <a:t>provides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most </a:t>
            </a:r>
            <a:r>
              <a:rPr sz="2800" spc="-5" dirty="0">
                <a:latin typeface="Times New Roman"/>
                <a:cs typeface="Times New Roman"/>
              </a:rPr>
              <a:t>significant difference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between  plant cells and </a:t>
            </a:r>
            <a:r>
              <a:rPr sz="2800" dirty="0">
                <a:latin typeface="Times New Roman"/>
                <a:cs typeface="Times New Roman"/>
              </a:rPr>
              <a:t>other </a:t>
            </a:r>
            <a:r>
              <a:rPr sz="2800" spc="-5" dirty="0">
                <a:latin typeface="Times New Roman"/>
                <a:cs typeface="Times New Roman"/>
              </a:rPr>
              <a:t>eukaryotic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cells.</a:t>
            </a:r>
            <a:endParaRPr sz="2800">
              <a:latin typeface="Times New Roman"/>
              <a:cs typeface="Times New Roman"/>
            </a:endParaRPr>
          </a:p>
          <a:p>
            <a:pPr marL="286385" marR="474980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wall is </a:t>
            </a:r>
            <a:r>
              <a:rPr sz="2800" dirty="0">
                <a:latin typeface="Times New Roman"/>
                <a:cs typeface="Times New Roman"/>
              </a:rPr>
              <a:t>rigid(up </a:t>
            </a:r>
            <a:r>
              <a:rPr sz="2800" spc="-5" dirty="0">
                <a:latin typeface="Times New Roman"/>
                <a:cs typeface="Times New Roman"/>
              </a:rPr>
              <a:t>to </a:t>
            </a:r>
            <a:r>
              <a:rPr sz="2800" spc="-10" dirty="0">
                <a:latin typeface="Times New Roman"/>
                <a:cs typeface="Times New Roman"/>
              </a:rPr>
              <a:t>many </a:t>
            </a:r>
            <a:r>
              <a:rPr sz="2800" spc="-5" dirty="0">
                <a:latin typeface="Times New Roman"/>
                <a:cs typeface="Times New Roman"/>
              </a:rPr>
              <a:t>micrometers in  thickness) and </a:t>
            </a:r>
            <a:r>
              <a:rPr sz="2800" dirty="0">
                <a:latin typeface="Times New Roman"/>
                <a:cs typeface="Times New Roman"/>
              </a:rPr>
              <a:t>gives </a:t>
            </a:r>
            <a:r>
              <a:rPr sz="2800" spc="-5" dirty="0">
                <a:latin typeface="Times New Roman"/>
                <a:cs typeface="Times New Roman"/>
              </a:rPr>
              <a:t>plant cells a very defined  shape.</a:t>
            </a:r>
            <a:endParaRPr sz="28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While most cells have a outer </a:t>
            </a:r>
            <a:r>
              <a:rPr sz="2800" spc="-10" dirty="0">
                <a:latin typeface="Times New Roman"/>
                <a:cs typeface="Times New Roman"/>
              </a:rPr>
              <a:t>membrane </a:t>
            </a:r>
            <a:r>
              <a:rPr sz="2800" spc="-5" dirty="0">
                <a:latin typeface="Times New Roman"/>
                <a:cs typeface="Times New Roman"/>
              </a:rPr>
              <a:t>, </a:t>
            </a:r>
            <a:r>
              <a:rPr sz="2800" dirty="0">
                <a:latin typeface="Times New Roman"/>
                <a:cs typeface="Times New Roman"/>
              </a:rPr>
              <a:t>none  </a:t>
            </a:r>
            <a:r>
              <a:rPr sz="2800" spc="-5" dirty="0">
                <a:latin typeface="Times New Roman"/>
                <a:cs typeface="Times New Roman"/>
              </a:rPr>
              <a:t>is comparable in strength to the plant </a:t>
            </a:r>
            <a:r>
              <a:rPr sz="2800" spc="-10" dirty="0">
                <a:latin typeface="Times New Roman"/>
                <a:cs typeface="Times New Roman"/>
              </a:rPr>
              <a:t>cell </a:t>
            </a:r>
            <a:r>
              <a:rPr sz="2800" spc="-5" dirty="0">
                <a:latin typeface="Times New Roman"/>
                <a:cs typeface="Times New Roman"/>
              </a:rPr>
              <a:t>wall.  The cell wall is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reason for the </a:t>
            </a:r>
            <a:r>
              <a:rPr sz="2800" spc="-10" dirty="0">
                <a:latin typeface="Times New Roman"/>
                <a:cs typeface="Times New Roman"/>
              </a:rPr>
              <a:t>difference  </a:t>
            </a:r>
            <a:r>
              <a:rPr sz="2800" spc="-5" dirty="0">
                <a:latin typeface="Times New Roman"/>
                <a:cs typeface="Times New Roman"/>
              </a:rPr>
              <a:t>between plant and animal </a:t>
            </a:r>
            <a:r>
              <a:rPr sz="2800" spc="-10" dirty="0">
                <a:latin typeface="Times New Roman"/>
                <a:cs typeface="Times New Roman"/>
              </a:rPr>
              <a:t>cell </a:t>
            </a:r>
            <a:r>
              <a:rPr sz="2800" dirty="0">
                <a:latin typeface="Times New Roman"/>
                <a:cs typeface="Times New Roman"/>
              </a:rPr>
              <a:t>functions. </a:t>
            </a:r>
            <a:r>
              <a:rPr sz="2800" spc="-10" dirty="0">
                <a:latin typeface="Times New Roman"/>
                <a:cs typeface="Times New Roman"/>
              </a:rPr>
              <a:t>Because 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plant has evolved this rigid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structure.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2939" marR="5080" indent="-192087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COMPONENTS OF </a:t>
            </a:r>
            <a:r>
              <a:rPr spc="-10" dirty="0"/>
              <a:t>PLANT </a:t>
            </a:r>
            <a:r>
              <a:rPr u="none" spc="-10" dirty="0"/>
              <a:t> </a:t>
            </a:r>
            <a:r>
              <a:rPr spc="-5" dirty="0"/>
              <a:t>CELL</a:t>
            </a:r>
            <a:r>
              <a:rPr dirty="0"/>
              <a:t> </a:t>
            </a:r>
            <a:r>
              <a:rPr spc="-5" dirty="0"/>
              <a:t>WALL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95272"/>
            <a:ext cx="5407025" cy="26943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3000" dirty="0">
                <a:latin typeface="Times New Roman"/>
                <a:cs typeface="Times New Roman"/>
              </a:rPr>
              <a:t>The plant cell wall composed of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:</a:t>
            </a:r>
            <a:endParaRPr sz="3000">
              <a:latin typeface="Times New Roman"/>
              <a:cs typeface="Times New Roman"/>
            </a:endParaRPr>
          </a:p>
          <a:p>
            <a:pPr marL="957580" lvl="1" indent="-37401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958215" algn="l"/>
              </a:tabLst>
            </a:pPr>
            <a:r>
              <a:rPr sz="3000" dirty="0">
                <a:latin typeface="Times New Roman"/>
                <a:cs typeface="Times New Roman"/>
              </a:rPr>
              <a:t>The </a:t>
            </a:r>
            <a:r>
              <a:rPr sz="3000" spc="-5" dirty="0">
                <a:latin typeface="Times New Roman"/>
                <a:cs typeface="Times New Roman"/>
              </a:rPr>
              <a:t>Middle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Lamella</a:t>
            </a:r>
            <a:endParaRPr sz="3000">
              <a:latin typeface="Times New Roman"/>
              <a:cs typeface="Times New Roman"/>
            </a:endParaRPr>
          </a:p>
          <a:p>
            <a:pPr marL="584200" marR="699770" lvl="1">
              <a:lnSpc>
                <a:spcPts val="4200"/>
              </a:lnSpc>
              <a:spcBef>
                <a:spcPts val="240"/>
              </a:spcBef>
              <a:buAutoNum type="arabicPeriod"/>
              <a:tabLst>
                <a:tab pos="958215" algn="l"/>
              </a:tabLst>
            </a:pPr>
            <a:r>
              <a:rPr sz="3000" dirty="0">
                <a:latin typeface="Times New Roman"/>
                <a:cs typeface="Times New Roman"/>
              </a:rPr>
              <a:t>The </a:t>
            </a:r>
            <a:r>
              <a:rPr sz="3000" spc="-5" dirty="0">
                <a:latin typeface="Times New Roman"/>
                <a:cs typeface="Times New Roman"/>
              </a:rPr>
              <a:t>Primary </a:t>
            </a:r>
            <a:r>
              <a:rPr sz="3000" dirty="0">
                <a:latin typeface="Times New Roman"/>
                <a:cs typeface="Times New Roman"/>
              </a:rPr>
              <a:t>Cell </a:t>
            </a:r>
            <a:r>
              <a:rPr sz="3000" spc="-60" dirty="0">
                <a:latin typeface="Times New Roman"/>
                <a:cs typeface="Times New Roman"/>
              </a:rPr>
              <a:t>Wall  </a:t>
            </a:r>
            <a:r>
              <a:rPr sz="3000" dirty="0">
                <a:latin typeface="Times New Roman"/>
                <a:cs typeface="Times New Roman"/>
              </a:rPr>
              <a:t>3.The Secondary Cell</a:t>
            </a:r>
            <a:r>
              <a:rPr sz="3000" spc="-110" dirty="0">
                <a:latin typeface="Times New Roman"/>
                <a:cs typeface="Times New Roman"/>
              </a:rPr>
              <a:t> </a:t>
            </a:r>
            <a:r>
              <a:rPr sz="3000" spc="-65" dirty="0">
                <a:latin typeface="Times New Roman"/>
                <a:cs typeface="Times New Roman"/>
              </a:rPr>
              <a:t>Wall</a:t>
            </a:r>
            <a:endParaRPr sz="3000">
              <a:latin typeface="Times New Roman"/>
              <a:cs typeface="Times New Roman"/>
            </a:endParaRPr>
          </a:p>
          <a:p>
            <a:pPr marL="584200">
              <a:lnSpc>
                <a:spcPct val="100000"/>
              </a:lnSpc>
              <a:spcBef>
                <a:spcPts val="365"/>
              </a:spcBef>
            </a:pPr>
            <a:r>
              <a:rPr sz="3000" dirty="0">
                <a:latin typeface="Times New Roman"/>
                <a:cs typeface="Times New Roman"/>
              </a:rPr>
              <a:t>4. The </a:t>
            </a:r>
            <a:r>
              <a:rPr sz="3000" spc="-30" dirty="0">
                <a:latin typeface="Times New Roman"/>
                <a:cs typeface="Times New Roman"/>
              </a:rPr>
              <a:t>Tertiary </a:t>
            </a:r>
            <a:r>
              <a:rPr sz="3000" dirty="0">
                <a:latin typeface="Times New Roman"/>
                <a:cs typeface="Times New Roman"/>
              </a:rPr>
              <a:t>Cell</a:t>
            </a:r>
            <a:r>
              <a:rPr sz="3000" spc="-110" dirty="0">
                <a:latin typeface="Times New Roman"/>
                <a:cs typeface="Times New Roman"/>
              </a:rPr>
              <a:t> </a:t>
            </a:r>
            <a:r>
              <a:rPr sz="3000" spc="-60" dirty="0">
                <a:latin typeface="Times New Roman"/>
                <a:cs typeface="Times New Roman"/>
              </a:rPr>
              <a:t>Wall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81" y="0"/>
            <a:ext cx="914564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2209800"/>
            <a:ext cx="426720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0" y="6019800"/>
            <a:ext cx="42532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05840" algn="l"/>
              </a:tabLst>
            </a:pPr>
            <a:r>
              <a:rPr sz="1400" dirty="0">
                <a:latin typeface="Arial"/>
                <a:cs typeface="Arial"/>
              </a:rPr>
              <a:t>Figure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8a	General organisation of plant cell </a:t>
            </a:r>
            <a:r>
              <a:rPr sz="1400" spc="-5" dirty="0">
                <a:latin typeface="Arial"/>
                <a:cs typeface="Arial"/>
              </a:rPr>
              <a:t>wall.</a:t>
            </a:r>
            <a:r>
              <a:rPr sz="1400" spc="-2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  </a:t>
            </a:r>
            <a:r>
              <a:rPr sz="1400" spc="-5" dirty="0">
                <a:latin typeface="Arial"/>
                <a:cs typeface="Arial"/>
              </a:rPr>
              <a:t>layers </a:t>
            </a:r>
            <a:r>
              <a:rPr sz="1400" dirty="0">
                <a:latin typeface="Arial"/>
                <a:cs typeface="Arial"/>
              </a:rPr>
              <a:t>are not present in all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cells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3276600"/>
            <a:ext cx="3962400" cy="297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600" y="6324600"/>
            <a:ext cx="31527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Figure-8 Structure of plant cell</a:t>
            </a:r>
            <a:r>
              <a:rPr sz="160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wall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3400" y="586486"/>
            <a:ext cx="837819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2083435" algn="l"/>
              </a:tabLst>
            </a:pPr>
            <a:r>
              <a:rPr sz="1800" dirty="0"/>
              <a:t>A </a:t>
            </a:r>
            <a:r>
              <a:rPr sz="1800" spc="-5" dirty="0"/>
              <a:t>typical cell</a:t>
            </a:r>
            <a:r>
              <a:rPr sz="1800" spc="-35" dirty="0"/>
              <a:t> </a:t>
            </a:r>
            <a:r>
              <a:rPr sz="1800" spc="-10" dirty="0"/>
              <a:t>wall</a:t>
            </a:r>
            <a:r>
              <a:rPr sz="1800" spc="5" dirty="0"/>
              <a:t> </a:t>
            </a:r>
            <a:r>
              <a:rPr sz="1800" spc="-5" dirty="0"/>
              <a:t>is	composed of 3-4 layers that are </a:t>
            </a:r>
            <a:r>
              <a:rPr sz="1800" dirty="0"/>
              <a:t>formed </a:t>
            </a:r>
            <a:r>
              <a:rPr sz="1800" spc="-5" dirty="0"/>
              <a:t>sequentially </a:t>
            </a:r>
            <a:r>
              <a:rPr sz="1800" dirty="0"/>
              <a:t>from </a:t>
            </a:r>
            <a:r>
              <a:rPr sz="1800" spc="-5" dirty="0"/>
              <a:t>outside  </a:t>
            </a:r>
            <a:r>
              <a:rPr sz="1800" dirty="0"/>
              <a:t>to </a:t>
            </a:r>
            <a:r>
              <a:rPr sz="1800" spc="-10" dirty="0"/>
              <a:t>inwards </a:t>
            </a:r>
            <a:r>
              <a:rPr sz="1800" spc="-5" dirty="0"/>
              <a:t>as </a:t>
            </a:r>
            <a:r>
              <a:rPr sz="1800" spc="-10" dirty="0"/>
              <a:t>follows</a:t>
            </a:r>
            <a:r>
              <a:rPr sz="1800" spc="105" dirty="0"/>
              <a:t> </a:t>
            </a:r>
            <a:r>
              <a:rPr sz="1800" dirty="0"/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1140" y="1409933"/>
            <a:ext cx="3450590" cy="167132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175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Middle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lamella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Arial"/>
                <a:cs typeface="Arial"/>
              </a:rPr>
              <a:t>Primary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wall</a:t>
            </a:r>
            <a:endParaRPr sz="1800">
              <a:latin typeface="Arial"/>
              <a:cs typeface="Arial"/>
            </a:endParaRPr>
          </a:p>
          <a:p>
            <a:pPr marL="71755" marR="5080" indent="-59690">
              <a:lnSpc>
                <a:spcPct val="150000"/>
              </a:lnSpc>
              <a:spcBef>
                <a:spcPts val="5"/>
              </a:spcBef>
              <a:tabLst>
                <a:tab pos="1689100" algn="l"/>
                <a:tab pos="2196465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co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ry</a:t>
            </a:r>
            <a:r>
              <a:rPr sz="1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occ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si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  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Tertiary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wall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7864" y="443229"/>
            <a:ext cx="4445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INT</a:t>
            </a:r>
            <a:r>
              <a:rPr spc="-85" dirty="0"/>
              <a:t>R</a:t>
            </a:r>
            <a:r>
              <a:rPr spc="-5" dirty="0"/>
              <a:t>ODUCT</a:t>
            </a:r>
            <a:r>
              <a:rPr dirty="0"/>
              <a:t>I</a:t>
            </a:r>
            <a:r>
              <a:rPr spc="10" dirty="0"/>
              <a:t>O</a:t>
            </a:r>
            <a:r>
              <a:rPr spc="-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92681"/>
            <a:ext cx="7339330" cy="4095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10" dirty="0">
                <a:latin typeface="Times New Roman"/>
                <a:cs typeface="Times New Roman"/>
              </a:rPr>
              <a:t>Cell </a:t>
            </a:r>
            <a:r>
              <a:rPr sz="2800" spc="-5" dirty="0">
                <a:latin typeface="Times New Roman"/>
                <a:cs typeface="Times New Roman"/>
              </a:rPr>
              <a:t>wall </a:t>
            </a:r>
            <a:r>
              <a:rPr sz="2800" spc="-10" dirty="0">
                <a:latin typeface="Times New Roman"/>
                <a:cs typeface="Times New Roman"/>
              </a:rPr>
              <a:t>was </a:t>
            </a:r>
            <a:r>
              <a:rPr sz="2800" spc="-5" dirty="0">
                <a:latin typeface="Times New Roman"/>
                <a:cs typeface="Times New Roman"/>
              </a:rPr>
              <a:t>first observed and </a:t>
            </a:r>
            <a:r>
              <a:rPr sz="2800" spc="-10" dirty="0">
                <a:latin typeface="Times New Roman"/>
                <a:cs typeface="Times New Roman"/>
              </a:rPr>
              <a:t>named </a:t>
            </a:r>
            <a:r>
              <a:rPr sz="2800" spc="-5" dirty="0">
                <a:latin typeface="Times New Roman"/>
                <a:cs typeface="Times New Roman"/>
              </a:rPr>
              <a:t>simply </a:t>
            </a:r>
            <a:r>
              <a:rPr sz="2800" spc="-10" dirty="0">
                <a:latin typeface="Times New Roman"/>
                <a:cs typeface="Times New Roman"/>
              </a:rPr>
              <a:t>as  </a:t>
            </a:r>
            <a:r>
              <a:rPr sz="2800" spc="-5" dirty="0">
                <a:latin typeface="Times New Roman"/>
                <a:cs typeface="Times New Roman"/>
              </a:rPr>
              <a:t>a “wall” by </a:t>
            </a:r>
            <a:r>
              <a:rPr sz="2800" b="1" spc="-5" dirty="0">
                <a:solidFill>
                  <a:srgbClr val="FC6E0E"/>
                </a:solidFill>
                <a:latin typeface="Times New Roman"/>
                <a:cs typeface="Times New Roman"/>
              </a:rPr>
              <a:t>Robert Hooke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1665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286385" marR="50165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b="1" dirty="0">
                <a:latin typeface="Times New Roman"/>
                <a:cs typeface="Times New Roman"/>
              </a:rPr>
              <a:t>1804, </a:t>
            </a:r>
            <a:r>
              <a:rPr sz="2800" b="1" spc="-5" dirty="0">
                <a:solidFill>
                  <a:srgbClr val="FD8537"/>
                </a:solidFill>
                <a:latin typeface="Times New Roman"/>
                <a:cs typeface="Times New Roman"/>
              </a:rPr>
              <a:t>Karl Rudolphi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b="1" spc="-45" dirty="0">
                <a:solidFill>
                  <a:srgbClr val="FD8537"/>
                </a:solidFill>
                <a:latin typeface="Times New Roman"/>
                <a:cs typeface="Times New Roman"/>
              </a:rPr>
              <a:t>J.H.F. </a:t>
            </a:r>
            <a:r>
              <a:rPr sz="2800" b="1" spc="-5" dirty="0">
                <a:solidFill>
                  <a:srgbClr val="FD8537"/>
                </a:solidFill>
                <a:latin typeface="Times New Roman"/>
                <a:cs typeface="Times New Roman"/>
              </a:rPr>
              <a:t>Link </a:t>
            </a:r>
            <a:r>
              <a:rPr sz="2800" spc="-5" dirty="0">
                <a:latin typeface="Times New Roman"/>
                <a:cs typeface="Times New Roman"/>
              </a:rPr>
              <a:t>proved  that cells have independent </a:t>
            </a:r>
            <a:r>
              <a:rPr sz="2800" spc="-10" dirty="0">
                <a:latin typeface="Times New Roman"/>
                <a:cs typeface="Times New Roman"/>
              </a:rPr>
              <a:t>cell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walls.</a:t>
            </a:r>
            <a:endParaRPr sz="2800">
              <a:latin typeface="Times New Roman"/>
              <a:cs typeface="Times New Roman"/>
            </a:endParaRPr>
          </a:p>
          <a:p>
            <a:pPr marL="286385" marR="517525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355600" algn="l"/>
              </a:tabLst>
            </a:pPr>
            <a:r>
              <a:rPr dirty="0"/>
              <a:t>	</a:t>
            </a:r>
            <a:r>
              <a:rPr sz="2800" spc="-5" dirty="0">
                <a:latin typeface="Times New Roman"/>
                <a:cs typeface="Times New Roman"/>
              </a:rPr>
              <a:t>A cell wall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structural </a:t>
            </a:r>
            <a:r>
              <a:rPr sz="2800" spc="-5" dirty="0">
                <a:latin typeface="Times New Roman"/>
                <a:cs typeface="Times New Roman"/>
              </a:rPr>
              <a:t>layer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surrounds  </a:t>
            </a:r>
            <a:r>
              <a:rPr sz="2800" spc="-5" dirty="0">
                <a:latin typeface="Times New Roman"/>
                <a:cs typeface="Times New Roman"/>
              </a:rPr>
              <a:t>some types of cells, situated outside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cell  membrane.</a:t>
            </a:r>
            <a:endParaRPr sz="2800">
              <a:latin typeface="Times New Roman"/>
              <a:cs typeface="Times New Roman"/>
            </a:endParaRPr>
          </a:p>
          <a:p>
            <a:pPr marL="286385" marR="304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It can be </a:t>
            </a:r>
            <a:r>
              <a:rPr sz="2800" dirty="0">
                <a:latin typeface="Times New Roman"/>
                <a:cs typeface="Times New Roman"/>
              </a:rPr>
              <a:t>tough, </a:t>
            </a:r>
            <a:r>
              <a:rPr sz="2800" spc="-5" dirty="0">
                <a:latin typeface="Times New Roman"/>
                <a:cs typeface="Times New Roman"/>
              </a:rPr>
              <a:t>flexible and </a:t>
            </a:r>
            <a:r>
              <a:rPr sz="2800" dirty="0">
                <a:latin typeface="Times New Roman"/>
                <a:cs typeface="Times New Roman"/>
              </a:rPr>
              <a:t>rigid </a:t>
            </a:r>
            <a:r>
              <a:rPr sz="2800" spc="-5" dirty="0">
                <a:latin typeface="Times New Roman"/>
                <a:cs typeface="Times New Roman"/>
              </a:rPr>
              <a:t>which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provides  </a:t>
            </a:r>
            <a:r>
              <a:rPr sz="2800" spc="-10" dirty="0">
                <a:latin typeface="Times New Roman"/>
                <a:cs typeface="Times New Roman"/>
              </a:rPr>
              <a:t>cell </a:t>
            </a:r>
            <a:r>
              <a:rPr sz="2800" spc="-5" dirty="0">
                <a:latin typeface="Times New Roman"/>
                <a:cs typeface="Times New Roman"/>
              </a:rPr>
              <a:t>with both structural </a:t>
            </a:r>
            <a:r>
              <a:rPr sz="2800" dirty="0">
                <a:latin typeface="Times New Roman"/>
                <a:cs typeface="Times New Roman"/>
              </a:rPr>
              <a:t>support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protection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507238"/>
            <a:ext cx="8044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PLANT </a:t>
            </a:r>
            <a:r>
              <a:rPr sz="3600" dirty="0"/>
              <a:t>CELL WALL</a:t>
            </a:r>
            <a:r>
              <a:rPr sz="3600" spc="-85" dirty="0"/>
              <a:t> </a:t>
            </a:r>
            <a:r>
              <a:rPr sz="3600" spc="-10" dirty="0"/>
              <a:t>STRUCTURE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066800" y="1752600"/>
            <a:ext cx="70104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81" y="0"/>
            <a:ext cx="914564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738886"/>
            <a:ext cx="8222615" cy="3500958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Middle lamella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dirty="0">
                <a:latin typeface="Arial"/>
                <a:cs typeface="Arial"/>
              </a:rPr>
              <a:t>the first </a:t>
            </a:r>
            <a:r>
              <a:rPr sz="1800" spc="-10" dirty="0">
                <a:latin typeface="Arial"/>
                <a:cs typeface="Arial"/>
              </a:rPr>
              <a:t>layer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be </a:t>
            </a:r>
            <a:r>
              <a:rPr sz="1800" dirty="0">
                <a:latin typeface="Arial"/>
                <a:cs typeface="Arial"/>
              </a:rPr>
              <a:t>formed </a:t>
            </a:r>
            <a:r>
              <a:rPr sz="1800" spc="-15" dirty="0">
                <a:latin typeface="Arial"/>
                <a:cs typeface="Arial"/>
              </a:rPr>
              <a:t>when </a:t>
            </a:r>
            <a:r>
              <a:rPr sz="1800" spc="-5" dirty="0">
                <a:latin typeface="Arial"/>
                <a:cs typeface="Arial"/>
              </a:rPr>
              <a:t>a cell divides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is an amorphous intercellular </a:t>
            </a:r>
            <a:r>
              <a:rPr sz="1800" spc="-10" dirty="0">
                <a:latin typeface="Arial"/>
                <a:cs typeface="Arial"/>
              </a:rPr>
              <a:t>layer between </a:t>
            </a:r>
            <a:r>
              <a:rPr sz="1800" spc="-5" dirty="0">
                <a:latin typeface="Arial"/>
                <a:cs typeface="Arial"/>
              </a:rPr>
              <a:t>primary </a:t>
            </a:r>
            <a:r>
              <a:rPr sz="1800" spc="-15" dirty="0">
                <a:latin typeface="Arial"/>
                <a:cs typeface="Arial"/>
              </a:rPr>
              <a:t>walls </a:t>
            </a:r>
            <a:r>
              <a:rPr sz="1800" spc="-5" dirty="0">
                <a:latin typeface="Arial"/>
                <a:cs typeface="Arial"/>
              </a:rPr>
              <a:t>of adjacent cells</a:t>
            </a:r>
            <a:r>
              <a:rPr sz="1800" spc="3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5080" indent="63500">
              <a:lnSpc>
                <a:spcPts val="3240"/>
              </a:lnSpc>
              <a:spcBef>
                <a:spcPts val="285"/>
              </a:spcBef>
              <a:tabLst>
                <a:tab pos="686435" algn="l"/>
                <a:tab pos="1167765" algn="l"/>
                <a:tab pos="2616200" algn="l"/>
                <a:tab pos="6772275" algn="l"/>
              </a:tabLst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It</a:t>
            </a:r>
            <a:r>
              <a:rPr sz="1800" spc="2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1800" spc="2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cementing</a:t>
            </a:r>
            <a:r>
              <a:rPr sz="1800" spc="2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layer</a:t>
            </a:r>
            <a:r>
              <a:rPr sz="1800" spc="2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made</a:t>
            </a:r>
            <a:r>
              <a:rPr sz="1800" spc="2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up</a:t>
            </a:r>
            <a:r>
              <a:rPr sz="1800" spc="2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800" spc="2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Ca</a:t>
            </a:r>
            <a:r>
              <a:rPr sz="1800" spc="2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800" spc="2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Mg</a:t>
            </a:r>
            <a:r>
              <a:rPr sz="1800" spc="2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pectinate/pectate	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which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joins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or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glues	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two	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neighbouring	plant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cells.</a:t>
            </a:r>
            <a:endParaRPr sz="1800">
              <a:latin typeface="Arial"/>
              <a:cs typeface="Arial"/>
            </a:endParaRPr>
          </a:p>
          <a:p>
            <a:pPr marL="12700" marR="608330" indent="63500">
              <a:lnSpc>
                <a:spcPts val="324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is absent on </a:t>
            </a:r>
            <a:r>
              <a:rPr sz="1800" dirty="0">
                <a:latin typeface="Arial"/>
                <a:cs typeface="Arial"/>
              </a:rPr>
              <a:t>the free </a:t>
            </a:r>
            <a:r>
              <a:rPr sz="1800" spc="-5" dirty="0">
                <a:latin typeface="Arial"/>
                <a:cs typeface="Arial"/>
              </a:rPr>
              <a:t>surface of plant cells and in plasmadesmata region.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Middle lamella dissolves in ripe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fruits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which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results in</a:t>
            </a:r>
            <a:r>
              <a:rPr sz="1800" spc="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softening.</a:t>
            </a:r>
            <a:endParaRPr sz="1800">
              <a:latin typeface="Arial"/>
              <a:cs typeface="Arial"/>
            </a:endParaRPr>
          </a:p>
          <a:p>
            <a:pPr marL="76200" marR="1026160">
              <a:lnSpc>
                <a:spcPts val="3240"/>
              </a:lnSpc>
              <a:tabLst>
                <a:tab pos="6223635" algn="l"/>
              </a:tabLst>
            </a:pPr>
            <a:r>
              <a:rPr sz="1800" spc="-5" dirty="0">
                <a:latin typeface="Arial"/>
                <a:cs typeface="Arial"/>
              </a:rPr>
              <a:t>Mi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me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la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can</a:t>
            </a:r>
            <a:r>
              <a:rPr sz="1800" spc="-10" dirty="0">
                <a:latin typeface="Arial"/>
                <a:cs typeface="Arial"/>
              </a:rPr>
              <a:t> b</a:t>
            </a:r>
            <a:r>
              <a:rPr sz="1800" spc="-5" dirty="0">
                <a:latin typeface="Arial"/>
                <a:cs typeface="Arial"/>
              </a:rPr>
              <a:t>e d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sso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ved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artific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ly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ns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ac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	tre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tme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  ( </a:t>
            </a:r>
            <a:r>
              <a:rPr sz="1800" spc="-5" dirty="0">
                <a:latin typeface="Arial"/>
                <a:cs typeface="Arial"/>
              </a:rPr>
              <a:t>during root tip cytological preparation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4800600"/>
            <a:ext cx="852932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walls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middle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lamella of plants never occur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in the form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of continuous  layers but have many minute apertures through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which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cells of a tissue maintain  cytoplasmic relations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with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each</a:t>
            </a:r>
            <a:r>
              <a:rPr sz="1800" spc="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other.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81" y="533400"/>
            <a:ext cx="914564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865378"/>
            <a:ext cx="8375015" cy="25904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  <a:tabLst>
                <a:tab pos="1218565" algn="l"/>
              </a:tabLst>
            </a:pPr>
            <a:r>
              <a:rPr sz="2400" b="1" spc="-5" smtClean="0">
                <a:solidFill>
                  <a:srgbClr val="FF0000"/>
                </a:solidFill>
                <a:latin typeface="Arial"/>
                <a:cs typeface="Arial"/>
              </a:rPr>
              <a:t>Primary</a:t>
            </a:r>
            <a:r>
              <a:rPr lang="en-US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smtClean="0">
                <a:solidFill>
                  <a:srgbClr val="FF0000"/>
                </a:solidFill>
                <a:latin typeface="Arial"/>
                <a:cs typeface="Arial"/>
              </a:rPr>
              <a:t>cell</a:t>
            </a:r>
            <a:r>
              <a:rPr sz="2400" b="1" spc="-1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wall</a:t>
            </a:r>
            <a:endParaRPr sz="2400" b="1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spcBef>
                <a:spcPts val="104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primary cell </a:t>
            </a:r>
            <a:r>
              <a:rPr sz="1800" spc="-10" dirty="0">
                <a:latin typeface="Arial"/>
                <a:cs typeface="Arial"/>
              </a:rPr>
              <a:t>wall, </a:t>
            </a:r>
            <a:r>
              <a:rPr sz="1800" spc="-5" dirty="0">
                <a:latin typeface="Arial"/>
                <a:cs typeface="Arial"/>
              </a:rPr>
              <a:t>generally a thin, flexible and extensible layer </a:t>
            </a:r>
            <a:r>
              <a:rPr sz="1800" dirty="0">
                <a:latin typeface="Arial"/>
                <a:cs typeface="Arial"/>
              </a:rPr>
              <a:t>formed </a:t>
            </a:r>
            <a:r>
              <a:rPr sz="1800" spc="-10" dirty="0">
                <a:latin typeface="Arial"/>
                <a:cs typeface="Arial"/>
              </a:rPr>
              <a:t>while  </a:t>
            </a:r>
            <a:r>
              <a:rPr sz="1800" spc="-5" dirty="0">
                <a:latin typeface="Arial"/>
                <a:cs typeface="Arial"/>
              </a:rPr>
              <a:t>the cell is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growing.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first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deposition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product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of protoplasm outside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plasma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membrane and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is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present inner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middle</a:t>
            </a:r>
            <a:r>
              <a:rPr sz="1800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lamella.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962025" algn="l"/>
                <a:tab pos="1468120" algn="l"/>
                <a:tab pos="2024380" algn="l"/>
                <a:tab pos="2352040" algn="l"/>
                <a:tab pos="4240530" algn="l"/>
                <a:tab pos="4784725" algn="l"/>
                <a:tab pos="5314950" algn="l"/>
                <a:tab pos="6663690" algn="l"/>
                <a:tab pos="7208520" algn="l"/>
                <a:tab pos="8171815" algn="l"/>
              </a:tabLst>
            </a:pPr>
            <a:r>
              <a:rPr sz="1800" spc="-5" dirty="0">
                <a:latin typeface="Arial"/>
                <a:cs typeface="Arial"/>
              </a:rPr>
              <a:t>Prim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y	</a:t>
            </a:r>
            <a:r>
              <a:rPr sz="1800" spc="-5" dirty="0">
                <a:latin typeface="Arial"/>
                <a:cs typeface="Arial"/>
              </a:rPr>
              <a:t>cell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ll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ic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e,fl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xi</a:t>
            </a:r>
            <a:r>
              <a:rPr sz="1800" spc="-1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thin</a:t>
            </a:r>
            <a:r>
              <a:rPr sz="1800" dirty="0">
                <a:latin typeface="Arial"/>
                <a:cs typeface="Arial"/>
              </a:rPr>
              <a:t>	(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3</a:t>
            </a:r>
            <a:r>
              <a:rPr sz="1800" spc="15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spc="-5" dirty="0">
                <a:latin typeface="Arial"/>
                <a:cs typeface="Arial"/>
              </a:rPr>
              <a:t>µ</a:t>
            </a:r>
            <a:r>
              <a:rPr sz="1800" dirty="0">
                <a:latin typeface="Arial"/>
                <a:cs typeface="Arial"/>
              </a:rPr>
              <a:t>m)	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ble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1400" y="3886200"/>
            <a:ext cx="685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furth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3329385"/>
            <a:ext cx="7480300" cy="126111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800" spc="-5" dirty="0">
                <a:latin typeface="Arial"/>
                <a:cs typeface="Arial"/>
              </a:rPr>
              <a:t>extension.</a:t>
            </a:r>
            <a:endParaRPr sz="1800">
              <a:latin typeface="Arial"/>
              <a:cs typeface="Arial"/>
            </a:endParaRPr>
          </a:p>
          <a:p>
            <a:pPr marL="12700" marR="5080" indent="63500">
              <a:lnSpc>
                <a:spcPct val="150000"/>
              </a:lnSpc>
              <a:tabLst>
                <a:tab pos="2768600" algn="l"/>
              </a:tabLst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Its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thickness increases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with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growth of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plant cell.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grows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by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deposition of</a:t>
            </a:r>
            <a:r>
              <a:rPr sz="180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wall</a:t>
            </a:r>
            <a:r>
              <a:rPr sz="180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material	into the existing primary</a:t>
            </a:r>
            <a:r>
              <a:rPr sz="180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wall.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4565248"/>
            <a:ext cx="8374380" cy="8483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175"/>
              </a:spcBef>
              <a:tabLst>
                <a:tab pos="3388360" algn="l"/>
                <a:tab pos="4083685" algn="l"/>
                <a:tab pos="4702810" algn="l"/>
                <a:tab pos="5283200" algn="l"/>
                <a:tab pos="6358890" algn="l"/>
                <a:tab pos="6775450" algn="l"/>
              </a:tabLst>
            </a:pPr>
            <a:r>
              <a:rPr sz="1800" spc="-5" dirty="0">
                <a:latin typeface="Arial"/>
                <a:cs typeface="Arial"/>
              </a:rPr>
              <a:t>Parenchymatous,meristematic	cells	and	cell	involved	in	photosynthesis,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5411470" algn="l"/>
                <a:tab pos="6783070" algn="l"/>
              </a:tabLst>
            </a:pPr>
            <a:r>
              <a:rPr sz="1800" spc="-5" dirty="0">
                <a:latin typeface="Arial"/>
                <a:cs typeface="Arial"/>
              </a:rPr>
              <a:t>respiration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secretion </a:t>
            </a:r>
            <a:r>
              <a:rPr sz="1800" spc="-10" dirty="0">
                <a:latin typeface="Arial"/>
                <a:cs typeface="Arial"/>
              </a:rPr>
              <a:t>and unicellular</a:t>
            </a:r>
            <a:r>
              <a:rPr sz="1800" spc="1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plants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have	only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primary	cell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wall.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81" y="0"/>
            <a:ext cx="914564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586486"/>
            <a:ext cx="8225790" cy="552831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spc="-5" dirty="0">
                <a:latin typeface="Arial"/>
                <a:cs typeface="Arial"/>
              </a:rPr>
              <a:t>Both the </a:t>
            </a:r>
            <a:r>
              <a:rPr sz="1800" dirty="0">
                <a:latin typeface="Arial"/>
                <a:cs typeface="Arial"/>
              </a:rPr>
              <a:t>structure </a:t>
            </a:r>
            <a:r>
              <a:rPr sz="1800" spc="-5" dirty="0">
                <a:latin typeface="Arial"/>
                <a:cs typeface="Arial"/>
              </a:rPr>
              <a:t>and function of cell </a:t>
            </a:r>
            <a:r>
              <a:rPr sz="1800" spc="-15" dirty="0">
                <a:latin typeface="Arial"/>
                <a:cs typeface="Arial"/>
              </a:rPr>
              <a:t>walls </a:t>
            </a:r>
            <a:r>
              <a:rPr sz="1800" spc="-5" dirty="0">
                <a:latin typeface="Arial"/>
                <a:cs typeface="Arial"/>
              </a:rPr>
              <a:t>change as plant cells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develop.</a:t>
            </a:r>
            <a:endParaRPr sz="1800">
              <a:latin typeface="Arial"/>
              <a:cs typeface="Arial"/>
            </a:endParaRPr>
          </a:p>
          <a:p>
            <a:pPr marL="12700" marR="5080" indent="59055">
              <a:lnSpc>
                <a:spcPct val="15000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thickness, as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well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composition and organization of cell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walls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can vary 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significantly.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walls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growing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plant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cells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(called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primary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cell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walls)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are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relatively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thin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Arial"/>
                <a:cs typeface="Arial"/>
              </a:rPr>
              <a:t>flexible, </a:t>
            </a:r>
            <a:r>
              <a:rPr sz="1800" spc="-10" dirty="0">
                <a:latin typeface="Arial"/>
                <a:cs typeface="Arial"/>
              </a:rPr>
              <a:t>allowing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cell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0" dirty="0">
                <a:latin typeface="Arial"/>
                <a:cs typeface="Arial"/>
              </a:rPr>
              <a:t>expand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size.</a:t>
            </a:r>
            <a:endParaRPr sz="1800">
              <a:latin typeface="Arial"/>
              <a:cs typeface="Arial"/>
            </a:endParaRPr>
          </a:p>
          <a:p>
            <a:pPr marL="12700" marR="6985">
              <a:lnSpc>
                <a:spcPct val="150000"/>
              </a:lnSpc>
            </a:pP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microfibrils of 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cellulose are deposited on both sides of 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middle lamella  and 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form the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primary cell</a:t>
            </a:r>
            <a:r>
              <a:rPr sz="1800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wall</a:t>
            </a:r>
            <a:endParaRPr sz="1800">
              <a:latin typeface="Arial"/>
              <a:cs typeface="Arial"/>
            </a:endParaRPr>
          </a:p>
          <a:p>
            <a:pPr marL="12700" marR="5715" indent="63500">
              <a:lnSpc>
                <a:spcPct val="15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Once cells </a:t>
            </a:r>
            <a:r>
              <a:rPr sz="1800" dirty="0">
                <a:latin typeface="Arial"/>
                <a:cs typeface="Arial"/>
              </a:rPr>
              <a:t>have </a:t>
            </a:r>
            <a:r>
              <a:rPr sz="1800" spc="-5" dirty="0">
                <a:latin typeface="Arial"/>
                <a:cs typeface="Arial"/>
              </a:rPr>
              <a:t>ceased growth, they </a:t>
            </a:r>
            <a:r>
              <a:rPr sz="1800" dirty="0">
                <a:latin typeface="Arial"/>
                <a:cs typeface="Arial"/>
              </a:rPr>
              <a:t>frequently </a:t>
            </a:r>
            <a:r>
              <a:rPr sz="1800" spc="-5" dirty="0">
                <a:latin typeface="Arial"/>
                <a:cs typeface="Arial"/>
              </a:rPr>
              <a:t>lay </a:t>
            </a:r>
            <a:r>
              <a:rPr sz="1800" spc="-10" dirty="0">
                <a:latin typeface="Arial"/>
                <a:cs typeface="Arial"/>
              </a:rPr>
              <a:t>down </a:t>
            </a:r>
            <a:r>
              <a:rPr sz="1800" spc="-5" dirty="0">
                <a:latin typeface="Arial"/>
                <a:cs typeface="Arial"/>
              </a:rPr>
              <a:t>secondary cell </a:t>
            </a:r>
            <a:r>
              <a:rPr sz="1800" spc="-10" dirty="0">
                <a:latin typeface="Arial"/>
                <a:cs typeface="Arial"/>
              </a:rPr>
              <a:t>walls  between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plasma membrane and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primary cell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wall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10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Such secondary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cell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walls, which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are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both thicker and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more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rigid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than primary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walls, are particularly important in cell types responsible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conducting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water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and providing mechanical strength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to the</a:t>
            </a:r>
            <a:r>
              <a:rPr sz="18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plant.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745" y="214629"/>
            <a:ext cx="72218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6760" marR="5080" indent="-200469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STRUCTURE </a:t>
            </a:r>
            <a:r>
              <a:rPr spc="-10" dirty="0"/>
              <a:t>OF </a:t>
            </a:r>
            <a:r>
              <a:rPr spc="-35" dirty="0"/>
              <a:t>PRIMARY </a:t>
            </a:r>
            <a:r>
              <a:rPr u="none" spc="-35" dirty="0"/>
              <a:t> </a:t>
            </a:r>
            <a:r>
              <a:rPr spc="-5" dirty="0"/>
              <a:t>CELL</a:t>
            </a:r>
            <a:r>
              <a:rPr dirty="0"/>
              <a:t> </a:t>
            </a:r>
            <a:r>
              <a:rPr spc="-5" dirty="0"/>
              <a:t>WALL</a:t>
            </a:r>
          </a:p>
        </p:txBody>
      </p:sp>
      <p:sp>
        <p:nvSpPr>
          <p:cNvPr id="3" name="object 3"/>
          <p:cNvSpPr/>
          <p:nvPr/>
        </p:nvSpPr>
        <p:spPr>
          <a:xfrm>
            <a:off x="1066800" y="1905000"/>
            <a:ext cx="66294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81" y="0"/>
            <a:ext cx="914564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600" y="533400"/>
            <a:ext cx="2435556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Secondary</a:t>
            </a:r>
            <a:r>
              <a:rPr sz="24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wall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891286"/>
            <a:ext cx="8377555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Secondary </a:t>
            </a:r>
            <a:r>
              <a:rPr sz="1800" dirty="0">
                <a:latin typeface="Arial"/>
                <a:cs typeface="Arial"/>
              </a:rPr>
              <a:t>cell </a:t>
            </a:r>
            <a:r>
              <a:rPr sz="1800" spc="-10" dirty="0">
                <a:latin typeface="Arial"/>
                <a:cs typeface="Arial"/>
              </a:rPr>
              <a:t>wall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it is often deposited </a:t>
            </a:r>
            <a:r>
              <a:rPr sz="1800" dirty="0">
                <a:latin typeface="Arial"/>
                <a:cs typeface="Arial"/>
              </a:rPr>
              <a:t>on </a:t>
            </a:r>
            <a:r>
              <a:rPr sz="1800" spc="-5" dirty="0">
                <a:latin typeface="Arial"/>
                <a:cs typeface="Arial"/>
              </a:rPr>
              <a:t>inner side of primary </a:t>
            </a:r>
            <a:r>
              <a:rPr sz="1800" spc="-10" dirty="0">
                <a:latin typeface="Arial"/>
                <a:cs typeface="Arial"/>
              </a:rPr>
              <a:t>walls </a:t>
            </a:r>
            <a:r>
              <a:rPr sz="1800" dirty="0">
                <a:latin typeface="Arial"/>
                <a:cs typeface="Arial"/>
              </a:rPr>
              <a:t>after the  </a:t>
            </a:r>
            <a:r>
              <a:rPr sz="1800" spc="-10" dirty="0">
                <a:latin typeface="Arial"/>
                <a:cs typeface="Arial"/>
              </a:rPr>
              <a:t>growth </a:t>
            </a:r>
            <a:r>
              <a:rPr sz="1800" spc="-5" dirty="0">
                <a:latin typeface="Arial"/>
                <a:cs typeface="Arial"/>
              </a:rPr>
              <a:t>of cell stops </a:t>
            </a:r>
            <a:r>
              <a:rPr sz="1800" dirty="0">
                <a:latin typeface="Arial"/>
                <a:cs typeface="Arial"/>
              </a:rPr>
              <a:t>( </a:t>
            </a:r>
            <a:r>
              <a:rPr sz="1800" spc="-5" dirty="0">
                <a:latin typeface="Arial"/>
                <a:cs typeface="Arial"/>
              </a:rPr>
              <a:t>cell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matures).</a:t>
            </a:r>
            <a:endParaRPr sz="18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1080"/>
              </a:spcBef>
              <a:tabLst>
                <a:tab pos="373380" algn="l"/>
                <a:tab pos="5737225" algn="l"/>
              </a:tabLst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It	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1800" spc="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4-10</a:t>
            </a:r>
            <a:r>
              <a:rPr sz="1800" spc="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µm</a:t>
            </a:r>
            <a:r>
              <a:rPr sz="1800" spc="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thick,</a:t>
            </a:r>
            <a:r>
              <a:rPr sz="1800" spc="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rigid,</a:t>
            </a:r>
            <a:r>
              <a:rPr sz="1800" spc="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non-elastic,</a:t>
            </a:r>
            <a:r>
              <a:rPr sz="1800" spc="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permeable</a:t>
            </a:r>
            <a:r>
              <a:rPr sz="1800" spc="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and	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made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up of cellulose</a:t>
            </a:r>
            <a:r>
              <a:rPr sz="1800" spc="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41030" y="2674746"/>
            <a:ext cx="594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is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2126107"/>
            <a:ext cx="7629525" cy="125984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lignin</a:t>
            </a:r>
            <a:r>
              <a:rPr sz="1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deposits.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sz="1800" spc="-5" dirty="0">
                <a:latin typeface="Arial"/>
                <a:cs typeface="Arial"/>
              </a:rPr>
              <a:t>Secondary </a:t>
            </a:r>
            <a:r>
              <a:rPr sz="1800" spc="-10" dirty="0">
                <a:latin typeface="Arial"/>
                <a:cs typeface="Arial"/>
              </a:rPr>
              <a:t>wall </a:t>
            </a:r>
            <a:r>
              <a:rPr sz="1800" spc="-5" dirty="0">
                <a:latin typeface="Arial"/>
                <a:cs typeface="Arial"/>
              </a:rPr>
              <a:t>deposition is not uniform. At some places secondary </a:t>
            </a:r>
            <a:r>
              <a:rPr sz="1800" spc="-10" dirty="0">
                <a:latin typeface="Arial"/>
                <a:cs typeface="Arial"/>
              </a:rPr>
              <a:t>wall  </a:t>
            </a:r>
            <a:r>
              <a:rPr sz="1800" spc="-5" dirty="0">
                <a:latin typeface="Arial"/>
                <a:cs typeface="Arial"/>
              </a:rPr>
              <a:t>laid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down.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40" y="3359866"/>
            <a:ext cx="8377555" cy="2907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5"/>
              </a:spcBef>
              <a:tabLst>
                <a:tab pos="4864100" algn="l"/>
                <a:tab pos="5302885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Such unthickened areas are called pits .Pits of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two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neighbouring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form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pit 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pair.  </a:t>
            </a:r>
            <a:r>
              <a:rPr sz="1800" dirty="0">
                <a:latin typeface="Arial"/>
                <a:cs typeface="Arial"/>
              </a:rPr>
              <a:t>Pits  </a:t>
            </a:r>
            <a:r>
              <a:rPr sz="1800" spc="-5" dirty="0">
                <a:latin typeface="Arial"/>
                <a:cs typeface="Arial"/>
              </a:rPr>
              <a:t>can  be  of  </a:t>
            </a:r>
            <a:r>
              <a:rPr sz="1800" spc="-10" dirty="0">
                <a:latin typeface="Arial"/>
                <a:cs typeface="Arial"/>
              </a:rPr>
              <a:t>two  </a:t>
            </a:r>
            <a:r>
              <a:rPr sz="1800" dirty="0">
                <a:latin typeface="Arial"/>
                <a:cs typeface="Arial"/>
              </a:rPr>
              <a:t>types  –  </a:t>
            </a:r>
            <a:r>
              <a:rPr sz="1800" spc="-5" dirty="0">
                <a:latin typeface="Arial"/>
                <a:cs typeface="Arial"/>
              </a:rPr>
              <a:t>simple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</a:t>
            </a:r>
            <a:r>
              <a:rPr sz="1800" spc="4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bordered	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pit chamber </a:t>
            </a:r>
            <a:r>
              <a:rPr sz="1800" dirty="0">
                <a:latin typeface="Arial"/>
                <a:cs typeface="Arial"/>
              </a:rPr>
              <a:t>becomes flask  </a:t>
            </a:r>
            <a:r>
              <a:rPr sz="1800" spc="-5" dirty="0">
                <a:latin typeface="Arial"/>
                <a:cs typeface="Arial"/>
              </a:rPr>
              <a:t>shaped due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deposition in </a:t>
            </a:r>
            <a:r>
              <a:rPr sz="1800" dirty="0">
                <a:latin typeface="Arial"/>
                <a:cs typeface="Arial"/>
              </a:rPr>
              <a:t>the form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border.	</a:t>
            </a:r>
            <a:r>
              <a:rPr sz="1800" spc="-5" dirty="0">
                <a:latin typeface="Arial"/>
                <a:cs typeface="Arial"/>
              </a:rPr>
              <a:t>(Figure-9)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964940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During 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development  of</a:t>
            </a:r>
            <a:r>
              <a:rPr sz="18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pits,</a:t>
            </a:r>
            <a:r>
              <a:rPr sz="1800" spc="3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	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secondary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cell 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wall 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may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over 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arch the </a:t>
            </a:r>
            <a:r>
              <a:rPr sz="1800" spc="2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pit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2681605" algn="l"/>
              </a:tabLst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cavity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forming</a:t>
            </a:r>
            <a:r>
              <a:rPr sz="18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2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border,	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leaving</a:t>
            </a:r>
            <a:r>
              <a:rPr sz="1800" spc="2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1800" spc="2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inner</a:t>
            </a:r>
            <a:r>
              <a:rPr sz="1800" spc="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opening</a:t>
            </a:r>
            <a:r>
              <a:rPr sz="1800" spc="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called</a:t>
            </a:r>
            <a:r>
              <a:rPr sz="1800" spc="2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pit-aperture.</a:t>
            </a:r>
            <a:r>
              <a:rPr sz="1800" spc="2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Such</a:t>
            </a:r>
            <a:r>
              <a:rPr sz="1800" spc="2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pits</a:t>
            </a:r>
            <a:endParaRPr sz="1800">
              <a:latin typeface="Arial"/>
              <a:cs typeface="Arial"/>
            </a:endParaRPr>
          </a:p>
          <a:p>
            <a:pPr marL="12700" marR="6985">
              <a:lnSpc>
                <a:spcPct val="150000"/>
              </a:lnSpc>
              <a:tabLst>
                <a:tab pos="549275" algn="l"/>
                <a:tab pos="1452880" algn="l"/>
                <a:tab pos="1913255" algn="l"/>
                <a:tab pos="2640330" algn="l"/>
                <a:tab pos="3683000" algn="l"/>
                <a:tab pos="4231640" algn="l"/>
                <a:tab pos="4781550" algn="l"/>
                <a:tab pos="5774055" algn="l"/>
                <a:tab pos="6817995" algn="l"/>
                <a:tab pos="7304405" algn="l"/>
                <a:tab pos="7764780" algn="l"/>
              </a:tabLst>
            </a:pPr>
            <a:r>
              <a:rPr sz="1800" spc="-2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rd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rs	</a:t>
            </a:r>
            <a:r>
              <a:rPr sz="1800" spc="-5" dirty="0">
                <a:latin typeface="Arial"/>
                <a:cs typeface="Arial"/>
              </a:rPr>
              <a:t>are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ca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led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rd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red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ts.	</a:t>
            </a:r>
            <a:r>
              <a:rPr sz="1800" spc="-70" dirty="0">
                <a:latin typeface="Arial"/>
                <a:cs typeface="Arial"/>
              </a:rPr>
              <a:t>T</a:t>
            </a:r>
            <a:r>
              <a:rPr sz="1800" spc="-35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site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bord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red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ts	</a:t>
            </a:r>
            <a:r>
              <a:rPr sz="1800" spc="-5" dirty="0">
                <a:latin typeface="Arial"/>
                <a:cs typeface="Arial"/>
              </a:rPr>
              <a:t>are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ca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-5" dirty="0">
                <a:latin typeface="Arial"/>
                <a:cs typeface="Arial"/>
              </a:rPr>
              <a:t>d  bordered pit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pair.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81" y="0"/>
            <a:ext cx="914564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357886"/>
            <a:ext cx="8682355" cy="50064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spc="-5" smtClean="0">
                <a:latin typeface="Arial"/>
                <a:cs typeface="Arial"/>
              </a:rPr>
              <a:t>through </a:t>
            </a:r>
            <a:r>
              <a:rPr sz="1800" spc="-5" dirty="0">
                <a:latin typeface="Arial"/>
                <a:cs typeface="Arial"/>
              </a:rPr>
              <a:t>border pit </a:t>
            </a:r>
            <a:r>
              <a:rPr sz="1800" spc="-15" dirty="0">
                <a:latin typeface="Arial"/>
                <a:cs typeface="Arial"/>
              </a:rPr>
              <a:t>shows two </a:t>
            </a:r>
            <a:r>
              <a:rPr sz="1800" spc="-5" dirty="0">
                <a:latin typeface="Arial"/>
                <a:cs typeface="Arial"/>
              </a:rPr>
              <a:t>circles 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one of pit and other </a:t>
            </a:r>
            <a:r>
              <a:rPr sz="1800" spc="-5">
                <a:latin typeface="Arial"/>
                <a:cs typeface="Arial"/>
              </a:rPr>
              <a:t>of</a:t>
            </a:r>
            <a:r>
              <a:rPr sz="1800" spc="22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 </a:t>
            </a:r>
            <a:r>
              <a:rPr lang="en-US" spc="-5" dirty="0" smtClean="0">
                <a:latin typeface="Arial"/>
                <a:cs typeface="Arial"/>
              </a:rPr>
              <a:t>transverse section through simple pit </a:t>
            </a:r>
            <a:r>
              <a:rPr lang="en-US" spc="-10" dirty="0" smtClean="0">
                <a:latin typeface="Arial"/>
                <a:cs typeface="Arial"/>
              </a:rPr>
              <a:t>shows </a:t>
            </a:r>
            <a:r>
              <a:rPr lang="en-US" spc="-5" dirty="0" smtClean="0">
                <a:latin typeface="Arial"/>
                <a:cs typeface="Arial"/>
              </a:rPr>
              <a:t>only one </a:t>
            </a:r>
            <a:r>
              <a:rPr lang="en-US" dirty="0" smtClean="0">
                <a:latin typeface="Arial"/>
                <a:cs typeface="Arial"/>
              </a:rPr>
              <a:t>circle </a:t>
            </a:r>
            <a:r>
              <a:rPr lang="en-US" spc="-5" dirty="0" smtClean="0">
                <a:latin typeface="Arial"/>
                <a:cs typeface="Arial"/>
              </a:rPr>
              <a:t>and transverse section </a:t>
            </a:r>
            <a:r>
              <a:rPr sz="1800" spc="-20" smtClean="0">
                <a:latin typeface="Arial"/>
                <a:cs typeface="Arial"/>
              </a:rPr>
              <a:t>border</a:t>
            </a:r>
            <a:r>
              <a:rPr sz="1800" spc="-2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6985" algn="just">
              <a:lnSpc>
                <a:spcPct val="15000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Bordered pits are present in tracheids of Gymnosperms and vessels of angiosperms.  </a:t>
            </a:r>
            <a:r>
              <a:rPr sz="1800" dirty="0">
                <a:latin typeface="Arial"/>
                <a:cs typeface="Arial"/>
              </a:rPr>
              <a:t>Pits </a:t>
            </a:r>
            <a:r>
              <a:rPr sz="1800" spc="-10" dirty="0">
                <a:latin typeface="Arial"/>
                <a:cs typeface="Arial"/>
              </a:rPr>
              <a:t>which </a:t>
            </a:r>
            <a:r>
              <a:rPr sz="1800" spc="-5" dirty="0">
                <a:latin typeface="Arial"/>
                <a:cs typeface="Arial"/>
              </a:rPr>
              <a:t>lack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borders are called simple pits. </a:t>
            </a:r>
            <a:r>
              <a:rPr sz="1800" spc="-35" dirty="0">
                <a:latin typeface="Arial"/>
                <a:cs typeface="Arial"/>
              </a:rPr>
              <a:t>Two </a:t>
            </a:r>
            <a:r>
              <a:rPr sz="1800" spc="-5" dirty="0">
                <a:latin typeface="Arial"/>
                <a:cs typeface="Arial"/>
              </a:rPr>
              <a:t>opposite simple pits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Arial"/>
                <a:cs typeface="Arial"/>
              </a:rPr>
              <a:t>adjacent cells are called simple pit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pair.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Plasmodesmata </a:t>
            </a:r>
            <a:r>
              <a:rPr sz="1800" spc="-5" dirty="0">
                <a:latin typeface="Arial"/>
                <a:cs typeface="Arial"/>
              </a:rPr>
              <a:t>(Singular Plasmodesma </a:t>
            </a:r>
            <a:r>
              <a:rPr sz="1800" dirty="0">
                <a:latin typeface="Arial"/>
                <a:cs typeface="Arial"/>
              </a:rPr>
              <a:t>) A </a:t>
            </a:r>
            <a:r>
              <a:rPr sz="1800" spc="-5" dirty="0">
                <a:latin typeface="Arial"/>
                <a:cs typeface="Arial"/>
              </a:rPr>
              <a:t>number of fine cytoplasmic strands  (20-40 nm in diameter</a:t>
            </a:r>
            <a:r>
              <a:rPr sz="1800" b="1" spc="-5" dirty="0">
                <a:latin typeface="Arial"/>
                <a:cs typeface="Arial"/>
              </a:rPr>
              <a:t>) </a:t>
            </a:r>
            <a:r>
              <a:rPr sz="1800" spc="-5" dirty="0">
                <a:latin typeface="Arial"/>
                <a:cs typeface="Arial"/>
              </a:rPr>
              <a:t>pass through pits </a:t>
            </a:r>
            <a:r>
              <a:rPr sz="1800" dirty="0">
                <a:latin typeface="Arial"/>
                <a:cs typeface="Arial"/>
              </a:rPr>
              <a:t>from </a:t>
            </a:r>
            <a:r>
              <a:rPr sz="1800" spc="-5" dirty="0">
                <a:latin typeface="Arial"/>
                <a:cs typeface="Arial"/>
              </a:rPr>
              <a:t>one </a:t>
            </a:r>
            <a:r>
              <a:rPr sz="1800" dirty="0">
                <a:latin typeface="Arial"/>
                <a:cs typeface="Arial"/>
              </a:rPr>
              <a:t>cell to </a:t>
            </a:r>
            <a:r>
              <a:rPr sz="1800" spc="-5" dirty="0">
                <a:latin typeface="Arial"/>
                <a:cs typeface="Arial"/>
              </a:rPr>
              <a:t>other and make connection  </a:t>
            </a:r>
            <a:r>
              <a:rPr sz="1800" spc="-10" dirty="0">
                <a:latin typeface="Arial"/>
                <a:cs typeface="Arial"/>
              </a:rPr>
              <a:t>between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cytoplasm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5" dirty="0">
                <a:latin typeface="Arial"/>
                <a:cs typeface="Arial"/>
              </a:rPr>
              <a:t>two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cells.</a:t>
            </a:r>
            <a:endParaRPr sz="1800">
              <a:latin typeface="Arial"/>
              <a:cs typeface="Arial"/>
            </a:endParaRPr>
          </a:p>
          <a:p>
            <a:pPr marL="76200" marR="1129030" indent="-64135">
              <a:lnSpc>
                <a:spcPct val="150000"/>
              </a:lnSpc>
              <a:spcBef>
                <a:spcPts val="5"/>
              </a:spcBef>
              <a:tabLst>
                <a:tab pos="2400935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Endoplasmic reticulum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plays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 significant role in origin of plasmodesmata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.  </a:t>
            </a:r>
            <a:r>
              <a:rPr sz="1800" spc="-5" dirty="0">
                <a:latin typeface="Arial"/>
                <a:cs typeface="Arial"/>
              </a:rPr>
              <a:t>Plasmodesmata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were	</a:t>
            </a:r>
            <a:r>
              <a:rPr sz="1800" spc="-5" dirty="0">
                <a:latin typeface="Arial"/>
                <a:cs typeface="Arial"/>
              </a:rPr>
              <a:t>studied in details by Strasburger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(1901).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1778635" algn="l"/>
                <a:tab pos="2642870" algn="l"/>
                <a:tab pos="3547110" algn="l"/>
                <a:tab pos="3865879" algn="l"/>
                <a:tab pos="4933950" algn="l"/>
                <a:tab pos="5708650" algn="l"/>
                <a:tab pos="6217285" algn="l"/>
                <a:tab pos="6864984" algn="l"/>
                <a:tab pos="7806055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Pl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smodesm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lp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tra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sfer	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	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trien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s,	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stimu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ot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er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mater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spc="2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spc="-3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adjacent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cells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thus Produce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protoplasmic continuum called</a:t>
            </a:r>
            <a:r>
              <a:rPr sz="1800" spc="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symplast.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81" y="0"/>
            <a:ext cx="914564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53000" y="685800"/>
            <a:ext cx="35814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609600"/>
            <a:ext cx="3657600" cy="2688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800" y="3276600"/>
            <a:ext cx="4029075" cy="2514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3276600"/>
            <a:ext cx="3581400" cy="2324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9740" y="5743143"/>
            <a:ext cx="38601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Pit pairs. (a) Simple pit </a:t>
            </a:r>
            <a:r>
              <a:rPr sz="1400" spc="-15" dirty="0">
                <a:solidFill>
                  <a:srgbClr val="FF0000"/>
                </a:solidFill>
                <a:latin typeface="Arial"/>
                <a:cs typeface="Arial"/>
              </a:rPr>
              <a:t>pair,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(b) Bordered pit</a:t>
            </a:r>
            <a:r>
              <a:rPr sz="1400" spc="-2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FF0000"/>
                </a:solidFill>
                <a:latin typeface="Arial"/>
                <a:cs typeface="Arial"/>
              </a:rPr>
              <a:t>pair,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(c)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Half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bordered pit </a:t>
            </a:r>
            <a:r>
              <a:rPr sz="1400" spc="-15" dirty="0">
                <a:solidFill>
                  <a:srgbClr val="FF0000"/>
                </a:solidFill>
                <a:latin typeface="Arial"/>
                <a:cs typeface="Arial"/>
              </a:rPr>
              <a:t>pair.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[Source:</a:t>
            </a:r>
            <a:r>
              <a:rPr sz="14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Siau,1995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6175" y="5819343"/>
            <a:ext cx="32842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L S and Surface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view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of Simple pit(a)</a:t>
            </a:r>
            <a:r>
              <a:rPr sz="1400" spc="-2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and 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Bordered pit</a:t>
            </a:r>
            <a:r>
              <a:rPr sz="14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(b)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6794" y="6430467"/>
            <a:ext cx="41948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Figure-9 :structure of simple and bordered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pits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81" y="0"/>
            <a:ext cx="914564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0" y="609600"/>
            <a:ext cx="3048000" cy="2432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3075558"/>
            <a:ext cx="8604885" cy="3435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Figure – 10 Primary and secondary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walls</a:t>
            </a:r>
            <a:endParaRPr sz="1400">
              <a:latin typeface="Arial"/>
              <a:cs typeface="Arial"/>
            </a:endParaRPr>
          </a:p>
          <a:p>
            <a:pPr marL="165100" marR="3255010">
              <a:lnSpc>
                <a:spcPct val="150100"/>
              </a:lnSpc>
              <a:spcBef>
                <a:spcPts val="415"/>
              </a:spcBef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(Primary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wall,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courtesy of </a:t>
            </a:r>
            <a:r>
              <a:rPr sz="1400" spc="-85" dirty="0">
                <a:solidFill>
                  <a:srgbClr val="FF0000"/>
                </a:solidFill>
                <a:latin typeface="Arial"/>
                <a:cs typeface="Arial"/>
              </a:rPr>
              <a:t>F.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C. Steward;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secondary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wall,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Biophoto 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Associates/Photo Researchers,</a:t>
            </a:r>
            <a:r>
              <a:rPr sz="14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Inc.)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  <a:spcBef>
                <a:spcPts val="260"/>
              </a:spcBef>
            </a:pPr>
            <a:r>
              <a:rPr sz="1800" spc="-5" dirty="0">
                <a:latin typeface="Arial"/>
                <a:cs typeface="Arial"/>
              </a:rPr>
              <a:t>Secondary cell </a:t>
            </a:r>
            <a:r>
              <a:rPr sz="1800" spc="-10" dirty="0">
                <a:latin typeface="Arial"/>
                <a:cs typeface="Arial"/>
              </a:rPr>
              <a:t>walls </a:t>
            </a:r>
            <a:r>
              <a:rPr sz="1800" spc="-5" dirty="0">
                <a:latin typeface="Arial"/>
                <a:cs typeface="Arial"/>
              </a:rPr>
              <a:t>are laid </a:t>
            </a:r>
            <a:r>
              <a:rPr sz="1800" spc="-10" dirty="0">
                <a:latin typeface="Arial"/>
                <a:cs typeface="Arial"/>
              </a:rPr>
              <a:t>down </a:t>
            </a:r>
            <a:r>
              <a:rPr sz="1800" spc="-5" dirty="0">
                <a:latin typeface="Arial"/>
                <a:cs typeface="Arial"/>
              </a:rPr>
              <a:t>between </a:t>
            </a:r>
            <a:r>
              <a:rPr sz="1800" dirty="0">
                <a:latin typeface="Arial"/>
                <a:cs typeface="Arial"/>
              </a:rPr>
              <a:t>the primary </a:t>
            </a:r>
            <a:r>
              <a:rPr sz="1800" spc="-5" dirty="0">
                <a:latin typeface="Arial"/>
                <a:cs typeface="Arial"/>
              </a:rPr>
              <a:t>cell </a:t>
            </a:r>
            <a:r>
              <a:rPr sz="1800" spc="-10" dirty="0">
                <a:latin typeface="Arial"/>
                <a:cs typeface="Arial"/>
              </a:rPr>
              <a:t>wall </a:t>
            </a:r>
            <a:r>
              <a:rPr sz="1800" spc="-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plasma  membrane.It lies near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plasma membrane or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tertiary cell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wall.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Secondary walls frequently consist of </a:t>
            </a:r>
            <a:r>
              <a:rPr sz="1800" spc="-5" dirty="0">
                <a:latin typeface="Arial"/>
                <a:cs typeface="Arial"/>
              </a:rPr>
              <a:t>three concentric layers (S1,S2 and S3) which  occur one </a:t>
            </a:r>
            <a:r>
              <a:rPr sz="1800" dirty="0">
                <a:latin typeface="Arial"/>
                <a:cs typeface="Arial"/>
              </a:rPr>
              <a:t>after the </a:t>
            </a:r>
            <a:r>
              <a:rPr sz="1800" spc="-5" dirty="0">
                <a:latin typeface="Arial"/>
                <a:cs typeface="Arial"/>
              </a:rPr>
              <a:t>other and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differ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orientation of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their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cellulose microfibrils.  (Figure-10)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43400" y="738886"/>
            <a:ext cx="4571999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dirty="0"/>
              <a:t>The </a:t>
            </a:r>
            <a:r>
              <a:rPr sz="1800" spc="-5" dirty="0"/>
              <a:t>secondary plant cell </a:t>
            </a:r>
            <a:r>
              <a:rPr sz="1800" spc="-15" dirty="0"/>
              <a:t>wall, which </a:t>
            </a:r>
            <a:r>
              <a:rPr sz="1800" spc="-5" dirty="0"/>
              <a:t>is  </a:t>
            </a:r>
            <a:r>
              <a:rPr sz="1800" dirty="0"/>
              <a:t>often </a:t>
            </a:r>
            <a:r>
              <a:rPr sz="1800" spc="-5" dirty="0"/>
              <a:t>deposited inside </a:t>
            </a:r>
            <a:r>
              <a:rPr sz="1800" dirty="0"/>
              <a:t>the </a:t>
            </a:r>
            <a:r>
              <a:rPr sz="1800" spc="-5" dirty="0"/>
              <a:t>primary cell  </a:t>
            </a:r>
            <a:r>
              <a:rPr sz="1800" spc="-15" dirty="0"/>
              <a:t>wall </a:t>
            </a:r>
            <a:r>
              <a:rPr sz="1800" spc="-5" dirty="0"/>
              <a:t>as a cell matures, sometimes has  a composition nearly identical </a:t>
            </a:r>
            <a:r>
              <a:rPr sz="1800" dirty="0"/>
              <a:t>to </a:t>
            </a:r>
            <a:r>
              <a:rPr sz="1800" spc="-5" dirty="0"/>
              <a:t>that </a:t>
            </a:r>
            <a:r>
              <a:rPr sz="1800" dirty="0"/>
              <a:t>of  the </a:t>
            </a:r>
            <a:r>
              <a:rPr sz="1800" spc="-5" dirty="0"/>
              <a:t>earlier-developed</a:t>
            </a:r>
            <a:r>
              <a:rPr sz="1800" spc="25" dirty="0"/>
              <a:t> </a:t>
            </a:r>
            <a:r>
              <a:rPr sz="1800" spc="-15" dirty="0"/>
              <a:t>wall.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434086"/>
            <a:ext cx="8606790" cy="537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Primary and secondary cell </a:t>
            </a:r>
            <a:r>
              <a:rPr sz="1800" spc="-15" dirty="0">
                <a:latin typeface="Arial"/>
                <a:cs typeface="Arial"/>
              </a:rPr>
              <a:t>walls </a:t>
            </a:r>
            <a:r>
              <a:rPr sz="1800" spc="-10" dirty="0">
                <a:latin typeface="Arial"/>
                <a:cs typeface="Arial"/>
              </a:rPr>
              <a:t>differ </a:t>
            </a:r>
            <a:r>
              <a:rPr sz="1800" spc="-5" dirty="0">
                <a:latin typeface="Arial"/>
                <a:cs typeface="Arial"/>
              </a:rPr>
              <a:t>in composition as </a:t>
            </a:r>
            <a:r>
              <a:rPr sz="1800" spc="-15" dirty="0">
                <a:latin typeface="Arial"/>
                <a:cs typeface="Arial"/>
              </a:rPr>
              <a:t>well </a:t>
            </a:r>
            <a:r>
              <a:rPr sz="1800" spc="-5" dirty="0">
                <a:latin typeface="Arial"/>
                <a:cs typeface="Arial"/>
              </a:rPr>
              <a:t>as in thickness.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Primary cell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walls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contain approximately equal amounts of cellulose, hemicelluloses,  and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pectins.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ts val="3240"/>
              </a:lnSpc>
              <a:spcBef>
                <a:spcPts val="285"/>
              </a:spcBef>
            </a:pP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contrast,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more rigid secondary </a:t>
            </a:r>
            <a:r>
              <a:rPr sz="1800" spc="-10" dirty="0">
                <a:latin typeface="Arial"/>
                <a:cs typeface="Arial"/>
              </a:rPr>
              <a:t>walls </a:t>
            </a:r>
            <a:r>
              <a:rPr sz="1800" spc="-5" dirty="0">
                <a:latin typeface="Arial"/>
                <a:cs typeface="Arial"/>
              </a:rPr>
              <a:t>generally </a:t>
            </a:r>
            <a:r>
              <a:rPr sz="1800" dirty="0">
                <a:latin typeface="Arial"/>
                <a:cs typeface="Arial"/>
              </a:rPr>
              <a:t>lack </a:t>
            </a:r>
            <a:r>
              <a:rPr sz="1800" spc="-5" dirty="0">
                <a:latin typeface="Arial"/>
                <a:cs typeface="Arial"/>
              </a:rPr>
              <a:t>pectin and contain 50 </a:t>
            </a:r>
            <a:r>
              <a:rPr sz="1800" dirty="0">
                <a:latin typeface="Arial"/>
                <a:cs typeface="Arial"/>
              </a:rPr>
              <a:t>to  </a:t>
            </a:r>
            <a:r>
              <a:rPr sz="1800" spc="-5" dirty="0">
                <a:latin typeface="Arial"/>
                <a:cs typeface="Arial"/>
              </a:rPr>
              <a:t>80%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cellulose.</a:t>
            </a:r>
            <a:endParaRPr sz="1800">
              <a:latin typeface="Arial"/>
              <a:cs typeface="Arial"/>
            </a:endParaRPr>
          </a:p>
          <a:p>
            <a:pPr marL="12700" marR="6350" indent="63500" algn="just">
              <a:lnSpc>
                <a:spcPts val="3240"/>
              </a:lnSpc>
              <a:spcBef>
                <a:spcPts val="5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Many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secondary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walls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are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further strengthened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by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lignin, a complex polymer of  phenolic residues(aromatic alcohols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that is responsible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much of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strength 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density of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wood.</a:t>
            </a:r>
            <a:r>
              <a:rPr sz="1800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(Figure-11)</a:t>
            </a:r>
            <a:endParaRPr sz="1800">
              <a:latin typeface="Arial"/>
              <a:cs typeface="Arial"/>
            </a:endParaRPr>
          </a:p>
          <a:p>
            <a:pPr marL="12700" marR="5715" indent="62230" algn="just">
              <a:lnSpc>
                <a:spcPts val="3240"/>
              </a:lnSpc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orientation of cellulose microfibrils also </a:t>
            </a:r>
            <a:r>
              <a:rPr sz="1800" spc="-10" dirty="0">
                <a:latin typeface="Arial"/>
                <a:cs typeface="Arial"/>
              </a:rPr>
              <a:t>differs </a:t>
            </a:r>
            <a:r>
              <a:rPr sz="1800" spc="-5" dirty="0">
                <a:latin typeface="Arial"/>
                <a:cs typeface="Arial"/>
              </a:rPr>
              <a:t>in primary and secondary cell  </a:t>
            </a:r>
            <a:r>
              <a:rPr sz="1800" spc="-10" dirty="0">
                <a:latin typeface="Arial"/>
                <a:cs typeface="Arial"/>
              </a:rPr>
              <a:t>walls.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primary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wall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microfibrils are short,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wavy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and loosely</a:t>
            </a:r>
            <a:r>
              <a:rPr sz="1800" spc="2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scattered.</a:t>
            </a:r>
            <a:endParaRPr sz="1800">
              <a:latin typeface="Arial"/>
              <a:cs typeface="Arial"/>
            </a:endParaRPr>
          </a:p>
          <a:p>
            <a:pPr marL="76200" algn="just">
              <a:lnSpc>
                <a:spcPct val="100000"/>
              </a:lnSpc>
              <a:spcBef>
                <a:spcPts val="795"/>
              </a:spcBef>
            </a:pP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secondary </a:t>
            </a:r>
            <a:r>
              <a:rPr sz="1800" spc="-15" dirty="0">
                <a:latin typeface="Arial"/>
                <a:cs typeface="Arial"/>
              </a:rPr>
              <a:t>wall </a:t>
            </a:r>
            <a:r>
              <a:rPr sz="1800" spc="-5" dirty="0">
                <a:latin typeface="Arial"/>
                <a:cs typeface="Arial"/>
              </a:rPr>
              <a:t>microfibrils are long, straight, close and parallely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arranged</a:t>
            </a:r>
            <a:endParaRPr sz="1800">
              <a:latin typeface="Arial"/>
              <a:cs typeface="Arial"/>
            </a:endParaRPr>
          </a:p>
          <a:p>
            <a:pPr marL="7493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800" spc="4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cellulose</a:t>
            </a:r>
            <a:r>
              <a:rPr sz="1800" spc="4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fibers</a:t>
            </a:r>
            <a:r>
              <a:rPr sz="1800" spc="4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800" spc="4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primary</a:t>
            </a:r>
            <a:r>
              <a:rPr sz="1800" spc="4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walls</a:t>
            </a:r>
            <a:r>
              <a:rPr sz="1800" spc="4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appear</a:t>
            </a:r>
            <a:r>
              <a:rPr sz="1800" spc="4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800" spc="4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1800" spc="4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randomly</a:t>
            </a:r>
            <a:r>
              <a:rPr sz="1800" spc="4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arranged,</a:t>
            </a:r>
            <a:r>
              <a:rPr sz="1800" spc="43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whereas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those of secondary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walls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are highly ordered (Figure -12 a</a:t>
            </a:r>
            <a:r>
              <a:rPr sz="1800" spc="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7864" y="671829"/>
            <a:ext cx="4445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INT</a:t>
            </a:r>
            <a:r>
              <a:rPr spc="-85" dirty="0"/>
              <a:t>R</a:t>
            </a:r>
            <a:r>
              <a:rPr spc="-5" dirty="0"/>
              <a:t>ODUCT</a:t>
            </a:r>
            <a:r>
              <a:rPr dirty="0"/>
              <a:t>I</a:t>
            </a:r>
            <a:r>
              <a:rPr spc="10" dirty="0"/>
              <a:t>O</a:t>
            </a:r>
            <a:r>
              <a:rPr spc="-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281"/>
            <a:ext cx="7024370" cy="2814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390525" indent="-27432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On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basis of chemical composition of cell  wall there </a:t>
            </a:r>
            <a:r>
              <a:rPr sz="2800" spc="-10" dirty="0">
                <a:latin typeface="Times New Roman"/>
                <a:cs typeface="Times New Roman"/>
              </a:rPr>
              <a:t>are </a:t>
            </a:r>
            <a:r>
              <a:rPr sz="2800" spc="-5" dirty="0">
                <a:latin typeface="Times New Roman"/>
                <a:cs typeface="Times New Roman"/>
              </a:rPr>
              <a:t>three types of cell wall:</a:t>
            </a:r>
            <a:endParaRPr sz="2800">
              <a:latin typeface="Times New Roman"/>
              <a:cs typeface="Times New Roman"/>
            </a:endParaRPr>
          </a:p>
          <a:p>
            <a:pPr marL="469900" marR="5080" indent="-457834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642"/>
              <a:buAutoNum type="arabicParenR"/>
              <a:tabLst>
                <a:tab pos="469900" algn="l"/>
                <a:tab pos="470534" algn="l"/>
              </a:tabLst>
            </a:pPr>
            <a:r>
              <a:rPr sz="2800" spc="-5" dirty="0">
                <a:latin typeface="Times New Roman"/>
                <a:cs typeface="Times New Roman"/>
              </a:rPr>
              <a:t>Bacterial </a:t>
            </a:r>
            <a:r>
              <a:rPr sz="2800" spc="-10" dirty="0">
                <a:latin typeface="Times New Roman"/>
                <a:cs typeface="Times New Roman"/>
              </a:rPr>
              <a:t>Cell </a:t>
            </a:r>
            <a:r>
              <a:rPr sz="2800" spc="-60" dirty="0">
                <a:latin typeface="Times New Roman"/>
                <a:cs typeface="Times New Roman"/>
              </a:rPr>
              <a:t>Wall </a:t>
            </a:r>
            <a:r>
              <a:rPr sz="2800" spc="-5" dirty="0">
                <a:latin typeface="Times New Roman"/>
                <a:cs typeface="Times New Roman"/>
              </a:rPr>
              <a:t>: </a:t>
            </a:r>
            <a:r>
              <a:rPr sz="2800" spc="-10" dirty="0">
                <a:latin typeface="Times New Roman"/>
                <a:cs typeface="Times New Roman"/>
              </a:rPr>
              <a:t>made </a:t>
            </a:r>
            <a:r>
              <a:rPr sz="2800" spc="-5" dirty="0">
                <a:latin typeface="Times New Roman"/>
                <a:cs typeface="Times New Roman"/>
              </a:rPr>
              <a:t>up of Mucopeptide  and Muramic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acid.</a:t>
            </a:r>
            <a:endParaRPr sz="2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AutoNum type="arabicParenR"/>
              <a:tabLst>
                <a:tab pos="469900" algn="l"/>
                <a:tab pos="470534" algn="l"/>
              </a:tabLst>
            </a:pPr>
            <a:r>
              <a:rPr sz="2800" spc="-10" dirty="0">
                <a:latin typeface="Times New Roman"/>
                <a:cs typeface="Times New Roman"/>
              </a:rPr>
              <a:t>Cell </a:t>
            </a:r>
            <a:r>
              <a:rPr sz="2800" spc="-5" dirty="0">
                <a:latin typeface="Times New Roman"/>
                <a:cs typeface="Times New Roman"/>
              </a:rPr>
              <a:t>wall of </a:t>
            </a:r>
            <a:r>
              <a:rPr sz="2800" dirty="0">
                <a:latin typeface="Times New Roman"/>
                <a:cs typeface="Times New Roman"/>
              </a:rPr>
              <a:t>Fungi: </a:t>
            </a:r>
            <a:r>
              <a:rPr sz="2800" spc="-10" dirty="0">
                <a:latin typeface="Times New Roman"/>
                <a:cs typeface="Times New Roman"/>
              </a:rPr>
              <a:t>made </a:t>
            </a:r>
            <a:r>
              <a:rPr sz="2800" spc="-5" dirty="0">
                <a:latin typeface="Times New Roman"/>
                <a:cs typeface="Times New Roman"/>
              </a:rPr>
              <a:t>up 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Chitin.</a:t>
            </a:r>
            <a:endParaRPr sz="2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AutoNum type="arabicParenR"/>
              <a:tabLst>
                <a:tab pos="469900" algn="l"/>
                <a:tab pos="470534" algn="l"/>
              </a:tabLst>
            </a:pPr>
            <a:r>
              <a:rPr sz="2800" spc="-5" dirty="0">
                <a:latin typeface="Times New Roman"/>
                <a:cs typeface="Times New Roman"/>
              </a:rPr>
              <a:t>Plant </a:t>
            </a:r>
            <a:r>
              <a:rPr sz="2800" spc="-10" dirty="0">
                <a:latin typeface="Times New Roman"/>
                <a:cs typeface="Times New Roman"/>
              </a:rPr>
              <a:t>Cell </a:t>
            </a:r>
            <a:r>
              <a:rPr sz="2800" spc="-5" dirty="0">
                <a:latin typeface="Times New Roman"/>
                <a:cs typeface="Times New Roman"/>
              </a:rPr>
              <a:t>wall: </a:t>
            </a:r>
            <a:r>
              <a:rPr sz="2800" spc="-10" dirty="0">
                <a:latin typeface="Times New Roman"/>
                <a:cs typeface="Times New Roman"/>
              </a:rPr>
              <a:t>made </a:t>
            </a:r>
            <a:r>
              <a:rPr sz="2800" spc="-5" dirty="0">
                <a:latin typeface="Times New Roman"/>
                <a:cs typeface="Times New Roman"/>
              </a:rPr>
              <a:t>up of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Cellulose.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81" y="0"/>
            <a:ext cx="914564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4343400"/>
            <a:ext cx="5334000" cy="169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40" y="6125667"/>
            <a:ext cx="77660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5880">
              <a:lnSpc>
                <a:spcPct val="100000"/>
              </a:lnSpc>
              <a:spcBef>
                <a:spcPts val="95"/>
              </a:spcBef>
              <a:tabLst>
                <a:tab pos="1263650" algn="l"/>
              </a:tabLst>
            </a:pPr>
            <a:r>
              <a:rPr sz="1600" spc="-5" dirty="0">
                <a:latin typeface="Arial"/>
                <a:cs typeface="Arial"/>
              </a:rPr>
              <a:t>Figure</a:t>
            </a:r>
            <a:r>
              <a:rPr sz="1600" spc="12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-11</a:t>
            </a:r>
            <a:r>
              <a:rPr sz="1600" spc="1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:	Diversity </a:t>
            </a:r>
            <a:r>
              <a:rPr sz="1600" dirty="0">
                <a:latin typeface="Arial"/>
                <a:cs typeface="Arial"/>
              </a:rPr>
              <a:t>of </a:t>
            </a:r>
            <a:r>
              <a:rPr sz="1600" spc="-5" dirty="0">
                <a:latin typeface="Arial"/>
                <a:cs typeface="Arial"/>
              </a:rPr>
              <a:t>plant cell </a:t>
            </a:r>
            <a:r>
              <a:rPr sz="1600" spc="-10" dirty="0">
                <a:latin typeface="Arial"/>
                <a:cs typeface="Arial"/>
              </a:rPr>
              <a:t>wall </a:t>
            </a:r>
            <a:r>
              <a:rPr sz="1600" spc="-5" dirty="0">
                <a:latin typeface="Arial"/>
                <a:cs typeface="Arial"/>
              </a:rPr>
              <a:t>structure. (A) </a:t>
            </a:r>
            <a:r>
              <a:rPr sz="1600" spc="-20" dirty="0">
                <a:latin typeface="Arial"/>
                <a:cs typeface="Arial"/>
              </a:rPr>
              <a:t>primary,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(B)-(C) </a:t>
            </a:r>
            <a:r>
              <a:rPr sz="1600" spc="-5" dirty="0">
                <a:latin typeface="Arial"/>
                <a:cs typeface="Arial"/>
              </a:rPr>
              <a:t>secondary  cell walls (</a:t>
            </a:r>
            <a:r>
              <a:rPr sz="1600" i="1" spc="-5" dirty="0">
                <a:latin typeface="Arial"/>
                <a:cs typeface="Arial"/>
              </a:rPr>
              <a:t>source: </a:t>
            </a:r>
            <a:r>
              <a:rPr sz="1600" i="1" spc="-40" dirty="0">
                <a:latin typeface="Arial"/>
                <a:cs typeface="Arial"/>
              </a:rPr>
              <a:t>Taiz </a:t>
            </a:r>
            <a:r>
              <a:rPr sz="1600" i="1" spc="-5" dirty="0">
                <a:latin typeface="Arial"/>
                <a:cs typeface="Arial"/>
              </a:rPr>
              <a:t>L., Zeiger E.,</a:t>
            </a:r>
            <a:r>
              <a:rPr sz="1600" i="1" spc="9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2010</a:t>
            </a:r>
            <a:r>
              <a:rPr sz="1600" spc="-5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781486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50000"/>
              </a:lnSpc>
              <a:spcBef>
                <a:spcPts val="100"/>
              </a:spcBef>
              <a:tabLst>
                <a:tab pos="498475" algn="l"/>
                <a:tab pos="1144905" algn="l"/>
                <a:tab pos="2327275" algn="l"/>
                <a:tab pos="2799080" algn="l"/>
                <a:tab pos="3881120" algn="l"/>
                <a:tab pos="4389755" algn="l"/>
                <a:tab pos="4886960" algn="l"/>
                <a:tab pos="5600065" algn="l"/>
                <a:tab pos="6353175" algn="l"/>
                <a:tab pos="7258684" algn="l"/>
                <a:tab pos="7905115" algn="l"/>
              </a:tabLst>
            </a:pPr>
            <a:r>
              <a:rPr sz="1800" spc="-5" dirty="0"/>
              <a:t>ce</a:t>
            </a:r>
            <a:r>
              <a:rPr sz="1800" spc="-15" dirty="0"/>
              <a:t>l</a:t>
            </a:r>
            <a:r>
              <a:rPr sz="1800" spc="-5" dirty="0"/>
              <a:t>l</a:t>
            </a:r>
            <a:r>
              <a:rPr sz="1800"/>
              <a:t>	</a:t>
            </a:r>
            <a:r>
              <a:rPr lang="en-US" sz="1800" dirty="0" smtClean="0"/>
              <a:t> </a:t>
            </a:r>
            <a:r>
              <a:rPr sz="1800" spc="-35" smtClean="0"/>
              <a:t>w</a:t>
            </a:r>
            <a:r>
              <a:rPr sz="1800" smtClean="0"/>
              <a:t>a</a:t>
            </a:r>
            <a:r>
              <a:rPr sz="1800" spc="-5" smtClean="0"/>
              <a:t>l</a:t>
            </a:r>
            <a:r>
              <a:rPr sz="1800" spc="-15" smtClean="0"/>
              <a:t>l</a:t>
            </a:r>
            <a:r>
              <a:rPr sz="1800" smtClean="0"/>
              <a:t>s</a:t>
            </a:r>
            <a:r>
              <a:rPr lang="en-US" sz="1800" dirty="0" smtClean="0"/>
              <a:t>  </a:t>
            </a:r>
            <a:r>
              <a:rPr sz="1800" spc="-5" smtClean="0"/>
              <a:t>c</a:t>
            </a:r>
            <a:r>
              <a:rPr sz="1800" smtClean="0"/>
              <a:t>o</a:t>
            </a:r>
            <a:r>
              <a:rPr sz="1800" spc="-5" smtClean="0"/>
              <a:t>mmo</a:t>
            </a:r>
            <a:r>
              <a:rPr sz="1800" spc="-15" smtClean="0"/>
              <a:t>n</a:t>
            </a:r>
            <a:r>
              <a:rPr sz="1800" smtClean="0"/>
              <a:t>ly</a:t>
            </a:r>
            <a:r>
              <a:rPr sz="1800"/>
              <a:t>	</a:t>
            </a:r>
            <a:r>
              <a:rPr sz="1800" spc="-5" smtClean="0"/>
              <a:t>are</a:t>
            </a:r>
            <a:r>
              <a:rPr lang="en-US" sz="1800" spc="-5" dirty="0" smtClean="0"/>
              <a:t>  </a:t>
            </a:r>
            <a:r>
              <a:rPr sz="1800" spc="10" smtClean="0"/>
              <a:t>c</a:t>
            </a:r>
            <a:r>
              <a:rPr sz="1800" spc="-5" smtClean="0"/>
              <a:t>l</a:t>
            </a:r>
            <a:r>
              <a:rPr sz="1800" spc="-15" smtClean="0"/>
              <a:t>a</a:t>
            </a:r>
            <a:r>
              <a:rPr sz="1800" spc="-5" smtClean="0"/>
              <a:t>ssified</a:t>
            </a:r>
            <a:r>
              <a:rPr sz="1800" dirty="0"/>
              <a:t>	</a:t>
            </a:r>
            <a:r>
              <a:rPr sz="1800" spc="-5" dirty="0"/>
              <a:t>i</a:t>
            </a:r>
            <a:r>
              <a:rPr sz="1800" spc="-15" dirty="0"/>
              <a:t>n</a:t>
            </a:r>
            <a:r>
              <a:rPr sz="1800" dirty="0"/>
              <a:t>to	</a:t>
            </a:r>
            <a:r>
              <a:rPr sz="1800" spc="10" dirty="0"/>
              <a:t>t</a:t>
            </a:r>
            <a:r>
              <a:rPr sz="1800" spc="-25" dirty="0"/>
              <a:t>w</a:t>
            </a:r>
            <a:r>
              <a:rPr sz="1800" spc="-5" dirty="0"/>
              <a:t>o</a:t>
            </a:r>
            <a:r>
              <a:rPr sz="1800" dirty="0"/>
              <a:t>	</a:t>
            </a:r>
            <a:r>
              <a:rPr sz="1800" spc="10" dirty="0"/>
              <a:t>m</a:t>
            </a:r>
            <a:r>
              <a:rPr sz="1800" spc="-5" dirty="0"/>
              <a:t>a</a:t>
            </a:r>
            <a:r>
              <a:rPr sz="1800" spc="-15" dirty="0"/>
              <a:t>j</a:t>
            </a:r>
            <a:r>
              <a:rPr sz="1800" spc="-5" dirty="0"/>
              <a:t>or</a:t>
            </a:r>
            <a:r>
              <a:rPr sz="1800"/>
              <a:t>	</a:t>
            </a:r>
            <a:r>
              <a:rPr sz="1800" spc="10" smtClean="0"/>
              <a:t>t</a:t>
            </a:r>
            <a:r>
              <a:rPr sz="1800" spc="-15" smtClean="0"/>
              <a:t>y</a:t>
            </a:r>
            <a:r>
              <a:rPr sz="1800" smtClean="0"/>
              <a:t>p</a:t>
            </a:r>
            <a:r>
              <a:rPr sz="1800" spc="-5" smtClean="0"/>
              <a:t>e</a:t>
            </a:r>
            <a:r>
              <a:rPr sz="1800" spc="-10" smtClean="0"/>
              <a:t>s</a:t>
            </a:r>
            <a:r>
              <a:rPr sz="1800" smtClean="0"/>
              <a:t>:</a:t>
            </a:r>
            <a:r>
              <a:rPr lang="en-US" sz="1800" dirty="0" smtClean="0"/>
              <a:t> </a:t>
            </a:r>
            <a:r>
              <a:rPr sz="1800" spc="-5" smtClean="0"/>
              <a:t>pr</a:t>
            </a:r>
            <a:r>
              <a:rPr sz="1800" spc="-15" smtClean="0"/>
              <a:t>i</a:t>
            </a:r>
            <a:r>
              <a:rPr sz="1800" spc="-5" smtClean="0"/>
              <a:t>ma</a:t>
            </a:r>
            <a:r>
              <a:rPr sz="1800" smtClean="0"/>
              <a:t>ry</a:t>
            </a:r>
            <a:r>
              <a:rPr sz="1800"/>
              <a:t>	</a:t>
            </a:r>
            <a:r>
              <a:rPr sz="1800" spc="-25" smtClean="0"/>
              <a:t>w</a:t>
            </a:r>
            <a:r>
              <a:rPr sz="1800" spc="-5" smtClean="0"/>
              <a:t>a</a:t>
            </a:r>
            <a:r>
              <a:rPr sz="1800" spc="-15" smtClean="0"/>
              <a:t>l</a:t>
            </a:r>
            <a:r>
              <a:rPr sz="1800" spc="-5" smtClean="0"/>
              <a:t>ls</a:t>
            </a:r>
            <a:r>
              <a:rPr lang="en-US" sz="1800" spc="-5" dirty="0" smtClean="0"/>
              <a:t> </a:t>
            </a:r>
            <a:r>
              <a:rPr sz="1800" spc="-5" smtClean="0"/>
              <a:t>and  </a:t>
            </a:r>
            <a:r>
              <a:rPr sz="1800" spc="-5" dirty="0"/>
              <a:t>secondary</a:t>
            </a:r>
            <a:r>
              <a:rPr sz="1800" spc="5" dirty="0"/>
              <a:t> </a:t>
            </a:r>
            <a:r>
              <a:rPr sz="1800" spc="-15" dirty="0"/>
              <a:t>walls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3540" y="1333733"/>
            <a:ext cx="8376920" cy="290639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175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Primary walls are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formed by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growing cells and are usually considered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800" spc="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endParaRPr sz="18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relatively unspecialized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similar in molecular architecture in all cell</a:t>
            </a:r>
            <a:r>
              <a:rPr sz="1800" spc="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types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159385">
              <a:lnSpc>
                <a:spcPct val="15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Secondary walls are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cell </a:t>
            </a:r>
            <a:r>
              <a:rPr sz="1800" spc="-10" dirty="0">
                <a:latin typeface="Arial"/>
                <a:cs typeface="Arial"/>
              </a:rPr>
              <a:t>walls </a:t>
            </a:r>
            <a:r>
              <a:rPr sz="1800" spc="-5" dirty="0">
                <a:latin typeface="Arial"/>
                <a:cs typeface="Arial"/>
              </a:rPr>
              <a:t>that </a:t>
            </a:r>
            <a:r>
              <a:rPr sz="1800" dirty="0">
                <a:latin typeface="Arial"/>
                <a:cs typeface="Arial"/>
              </a:rPr>
              <a:t>form after </a:t>
            </a:r>
            <a:r>
              <a:rPr sz="1800" spc="-5" dirty="0">
                <a:latin typeface="Arial"/>
                <a:cs typeface="Arial"/>
              </a:rPr>
              <a:t>cell growth (enlargement) </a:t>
            </a:r>
            <a:r>
              <a:rPr sz="1800" spc="-10" dirty="0">
                <a:latin typeface="Arial"/>
                <a:cs typeface="Arial"/>
              </a:rPr>
              <a:t>has  </a:t>
            </a:r>
            <a:r>
              <a:rPr sz="1800" spc="-5" dirty="0">
                <a:latin typeface="Arial"/>
                <a:cs typeface="Arial"/>
              </a:rPr>
              <a:t>ceased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Secondary</a:t>
            </a:r>
            <a:r>
              <a:rPr sz="1800" spc="2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walls</a:t>
            </a:r>
            <a:r>
              <a:rPr sz="1800" spc="3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may</a:t>
            </a:r>
            <a:r>
              <a:rPr sz="1800" spc="2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become</a:t>
            </a:r>
            <a:r>
              <a:rPr sz="1800" spc="2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highly</a:t>
            </a:r>
            <a:r>
              <a:rPr sz="1800" spc="2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specialized</a:t>
            </a:r>
            <a:r>
              <a:rPr sz="1800" spc="3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800" spc="2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structure</a:t>
            </a:r>
            <a:r>
              <a:rPr sz="1800" spc="2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800" spc="2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composition,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reflecting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differentiated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state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62686"/>
            <a:ext cx="8148955" cy="537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Secondary walls are </a:t>
            </a:r>
            <a:r>
              <a:rPr sz="1800" dirty="0">
                <a:latin typeface="Arial"/>
                <a:cs typeface="Arial"/>
              </a:rPr>
              <a:t>frequently </a:t>
            </a:r>
            <a:r>
              <a:rPr sz="1800" spc="-5" dirty="0">
                <a:latin typeface="Arial"/>
                <a:cs typeface="Arial"/>
              </a:rPr>
              <a:t>laid </a:t>
            </a:r>
            <a:r>
              <a:rPr sz="1800" spc="-10" dirty="0">
                <a:latin typeface="Arial"/>
                <a:cs typeface="Arial"/>
              </a:rPr>
              <a:t>down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layers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which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cellulose fibers  </a:t>
            </a:r>
            <a:r>
              <a:rPr sz="1800" spc="-10" dirty="0">
                <a:latin typeface="Arial"/>
                <a:cs typeface="Arial"/>
              </a:rPr>
              <a:t>differ </a:t>
            </a:r>
            <a:r>
              <a:rPr sz="1800" spc="-5" dirty="0">
                <a:latin typeface="Arial"/>
                <a:cs typeface="Arial"/>
              </a:rPr>
              <a:t>in orientation, forming a laminated </a:t>
            </a:r>
            <a:r>
              <a:rPr sz="1800" dirty="0">
                <a:latin typeface="Arial"/>
                <a:cs typeface="Arial"/>
              </a:rPr>
              <a:t>structure </a:t>
            </a:r>
            <a:r>
              <a:rPr sz="1800" spc="-5" dirty="0">
                <a:latin typeface="Arial"/>
                <a:cs typeface="Arial"/>
              </a:rPr>
              <a:t>that greatly increases cell </a:t>
            </a:r>
            <a:r>
              <a:rPr sz="1800" spc="-10" dirty="0">
                <a:latin typeface="Arial"/>
                <a:cs typeface="Arial"/>
              </a:rPr>
              <a:t>wall  </a:t>
            </a:r>
            <a:r>
              <a:rPr sz="1800" spc="-5" dirty="0">
                <a:latin typeface="Arial"/>
                <a:cs typeface="Arial"/>
              </a:rPr>
              <a:t>strength.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80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certain</a:t>
            </a:r>
            <a:r>
              <a:rPr sz="1800" spc="2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plant</a:t>
            </a:r>
            <a:r>
              <a:rPr sz="1800" spc="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cells,</a:t>
            </a:r>
            <a:r>
              <a:rPr sz="1800" spc="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there</a:t>
            </a:r>
            <a:r>
              <a:rPr sz="1800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occurs</a:t>
            </a:r>
            <a:r>
              <a:rPr sz="1800" spc="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another</a:t>
            </a:r>
            <a:r>
              <a:rPr sz="1800" spc="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</a:t>
            </a:r>
            <a:r>
              <a:rPr sz="1800" spc="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wall</a:t>
            </a:r>
            <a:r>
              <a:rPr sz="1800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beneath</a:t>
            </a:r>
            <a:r>
              <a:rPr sz="1800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800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secondary</a:t>
            </a:r>
            <a:r>
              <a:rPr sz="1800" spc="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cell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wall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which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is known as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tertiary cell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wall.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differs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from 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primary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and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secondary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cell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wall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terms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its 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morphology,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chemistry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and staining   properties.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  <a:spcBef>
                <a:spcPts val="5"/>
              </a:spcBef>
            </a:pPr>
            <a:r>
              <a:rPr sz="1800" spc="-25" dirty="0">
                <a:latin typeface="Arial"/>
                <a:cs typeface="Arial"/>
              </a:rPr>
              <a:t>Tertiary </a:t>
            </a:r>
            <a:r>
              <a:rPr sz="1800" spc="-10" dirty="0">
                <a:latin typeface="Arial"/>
                <a:cs typeface="Arial"/>
              </a:rPr>
              <a:t>wall </a:t>
            </a:r>
            <a:r>
              <a:rPr sz="1800" dirty="0">
                <a:latin typeface="Arial"/>
                <a:cs typeface="Arial"/>
              </a:rPr>
              <a:t>–In </a:t>
            </a:r>
            <a:r>
              <a:rPr sz="1800" spc="-5" dirty="0">
                <a:latin typeface="Arial"/>
                <a:cs typeface="Arial"/>
              </a:rPr>
              <a:t>some tissue a </a:t>
            </a:r>
            <a:r>
              <a:rPr sz="1800" dirty="0">
                <a:latin typeface="Arial"/>
                <a:cs typeface="Arial"/>
              </a:rPr>
              <a:t>tertiary </a:t>
            </a:r>
            <a:r>
              <a:rPr sz="1800" spc="-5" dirty="0">
                <a:latin typeface="Arial"/>
                <a:cs typeface="Arial"/>
              </a:rPr>
              <a:t>cell </a:t>
            </a:r>
            <a:r>
              <a:rPr sz="1800" spc="-10" dirty="0">
                <a:latin typeface="Arial"/>
                <a:cs typeface="Arial"/>
              </a:rPr>
              <a:t>wall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dirty="0">
                <a:latin typeface="Arial"/>
                <a:cs typeface="Arial"/>
              </a:rPr>
              <a:t>formed on the </a:t>
            </a:r>
            <a:r>
              <a:rPr sz="1800" spc="-5" dirty="0">
                <a:latin typeface="Arial"/>
                <a:cs typeface="Arial"/>
              </a:rPr>
              <a:t>inner surface of 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secondary cell </a:t>
            </a:r>
            <a:r>
              <a:rPr sz="1800" spc="-10" dirty="0">
                <a:latin typeface="Arial"/>
                <a:cs typeface="Arial"/>
              </a:rPr>
              <a:t>wall. </a:t>
            </a:r>
            <a:r>
              <a:rPr sz="1800" spc="-5" dirty="0">
                <a:latin typeface="Arial"/>
                <a:cs typeface="Arial"/>
              </a:rPr>
              <a:t>This layer is </a:t>
            </a:r>
            <a:r>
              <a:rPr sz="1800" dirty="0">
                <a:latin typeface="Arial"/>
                <a:cs typeface="Arial"/>
              </a:rPr>
              <a:t>very </a:t>
            </a:r>
            <a:r>
              <a:rPr sz="1800" spc="-5" dirty="0">
                <a:latin typeface="Arial"/>
                <a:cs typeface="Arial"/>
              </a:rPr>
              <a:t>thin </a:t>
            </a:r>
            <a:r>
              <a:rPr sz="180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is found in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xylem  tracheids of gymnosperms. </a:t>
            </a:r>
            <a:r>
              <a:rPr sz="1800" spc="-45" dirty="0">
                <a:latin typeface="Arial"/>
                <a:cs typeface="Arial"/>
              </a:rPr>
              <a:t>Taxus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25" dirty="0">
                <a:latin typeface="Arial"/>
                <a:cs typeface="Arial"/>
              </a:rPr>
              <a:t>Tertiary </a:t>
            </a:r>
            <a:r>
              <a:rPr sz="1800" spc="-5" dirty="0">
                <a:latin typeface="Arial"/>
                <a:cs typeface="Arial"/>
              </a:rPr>
              <a:t>spiral thickening makes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wood  elastic </a:t>
            </a:r>
            <a:r>
              <a:rPr sz="180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strong, so is </a:t>
            </a:r>
            <a:r>
              <a:rPr sz="1800" dirty="0">
                <a:latin typeface="Arial"/>
                <a:cs typeface="Arial"/>
              </a:rPr>
              <a:t>used for </a:t>
            </a:r>
            <a:r>
              <a:rPr sz="1800" spc="-5" dirty="0">
                <a:latin typeface="Arial"/>
                <a:cs typeface="Arial"/>
              </a:rPr>
              <a:t>making bows. </a:t>
            </a: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is composed mainly of xylan,  instead of cellulose. </a:t>
            </a: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is not found in all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cells. </a:t>
            </a:r>
            <a:r>
              <a:rPr sz="1800" spc="-25" dirty="0">
                <a:latin typeface="Arial"/>
                <a:cs typeface="Arial"/>
              </a:rPr>
              <a:t>Typically, </a:t>
            </a:r>
            <a:r>
              <a:rPr sz="1800" spc="-5" dirty="0">
                <a:latin typeface="Arial"/>
                <a:cs typeface="Arial"/>
              </a:rPr>
              <a:t>it does not contain  any cellulose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micro-fibrils.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81" y="0"/>
            <a:ext cx="914564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787653"/>
            <a:ext cx="441706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Ultra-structure of plant cell</a:t>
            </a:r>
            <a:r>
              <a:rPr sz="2400" b="1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wall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348973"/>
            <a:ext cx="8379460" cy="5418791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primary </a:t>
            </a:r>
            <a:r>
              <a:rPr sz="1800" spc="-15" dirty="0">
                <a:latin typeface="Arial"/>
                <a:cs typeface="Arial"/>
              </a:rPr>
              <a:t>wall </a:t>
            </a:r>
            <a:r>
              <a:rPr sz="1800" spc="-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secondary </a:t>
            </a:r>
            <a:r>
              <a:rPr sz="1800" spc="-15" dirty="0">
                <a:latin typeface="Arial"/>
                <a:cs typeface="Arial"/>
              </a:rPr>
              <a:t>wall </a:t>
            </a:r>
            <a:r>
              <a:rPr sz="1800" spc="-5" dirty="0">
                <a:latin typeface="Arial"/>
                <a:cs typeface="Arial"/>
              </a:rPr>
              <a:t>have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same basic</a:t>
            </a:r>
            <a:r>
              <a:rPr sz="1800" spc="1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structure.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5549265" algn="l"/>
              </a:tabLst>
            </a:pP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both cases cellulose micro-fibrils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(chief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constituent)	are found </a:t>
            </a:r>
            <a:r>
              <a:rPr sz="1800" spc="-10" dirty="0">
                <a:latin typeface="Arial"/>
                <a:cs typeface="Arial"/>
              </a:rPr>
              <a:t>embedded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</a:t>
            </a:r>
            <a:endParaRPr sz="1800">
              <a:latin typeface="Arial"/>
              <a:cs typeface="Arial"/>
            </a:endParaRPr>
          </a:p>
          <a:p>
            <a:pPr marL="12700" marR="622300">
              <a:lnSpc>
                <a:spcPct val="150000"/>
              </a:lnSpc>
              <a:spcBef>
                <a:spcPts val="5"/>
              </a:spcBef>
              <a:tabLst>
                <a:tab pos="5040630" algn="l"/>
              </a:tabLst>
            </a:pPr>
            <a:r>
              <a:rPr sz="1800" spc="-5" dirty="0">
                <a:latin typeface="Arial"/>
                <a:cs typeface="Arial"/>
              </a:rPr>
              <a:t>amorphous gel-like </a:t>
            </a:r>
            <a:r>
              <a:rPr sz="1800" dirty="0">
                <a:latin typeface="Arial"/>
                <a:cs typeface="Arial"/>
              </a:rPr>
              <a:t>matrix </a:t>
            </a:r>
            <a:r>
              <a:rPr sz="1800" spc="-5" dirty="0">
                <a:latin typeface="Arial"/>
                <a:cs typeface="Arial"/>
              </a:rPr>
              <a:t>(consisting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proteins	and </a:t>
            </a:r>
            <a:r>
              <a:rPr sz="1800" spc="-15" dirty="0">
                <a:latin typeface="Arial"/>
                <a:cs typeface="Arial"/>
              </a:rPr>
              <a:t>two </a:t>
            </a:r>
            <a:r>
              <a:rPr sz="1800" spc="-5" dirty="0">
                <a:latin typeface="Arial"/>
                <a:cs typeface="Arial"/>
              </a:rPr>
              <a:t>polysaccharides </a:t>
            </a:r>
            <a:r>
              <a:rPr sz="1800" dirty="0">
                <a:latin typeface="Arial"/>
                <a:cs typeface="Arial"/>
              </a:rPr>
              <a:t>:  </a:t>
            </a:r>
            <a:r>
              <a:rPr sz="1800" spc="-5" dirty="0">
                <a:latin typeface="Arial"/>
                <a:cs typeface="Arial"/>
              </a:rPr>
              <a:t>hemicelluloses and pectins)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(Figure-12)</a:t>
            </a:r>
            <a:endParaRPr sz="1800">
              <a:latin typeface="Arial"/>
              <a:cs typeface="Arial"/>
            </a:endParaRPr>
          </a:p>
          <a:p>
            <a:pPr marL="12700" marR="5080" indent="63500" algn="just">
              <a:lnSpc>
                <a:spcPct val="15000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Each cellulose chain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(1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-5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µm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long)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consists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of about </a:t>
            </a: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2000-25000 glucose units.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Nearly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100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cellulose chains arranged parallel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to form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minute bundle called  crystalline domain or </a:t>
            </a: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micelle (1.0 nm</a:t>
            </a:r>
            <a:r>
              <a:rPr sz="1800" b="1" spc="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thick).</a:t>
            </a:r>
            <a:endParaRPr sz="1800" b="1">
              <a:solidFill>
                <a:srgbClr val="002060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</a:pPr>
            <a:r>
              <a:rPr sz="1800" spc="-5" dirty="0">
                <a:latin typeface="Arial"/>
                <a:cs typeface="Arial"/>
              </a:rPr>
              <a:t>Micelle is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smallest structural unit of cell wall. About 20-40 micelles assemble  in </a:t>
            </a:r>
            <a:r>
              <a:rPr sz="1800" dirty="0">
                <a:latin typeface="Arial"/>
                <a:cs typeface="Arial"/>
              </a:rPr>
              <a:t>the matrix to form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microfibril (2.6 nm</a:t>
            </a:r>
            <a:r>
              <a:rPr sz="1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thick).</a:t>
            </a:r>
            <a:endParaRPr sz="1800" b="1">
              <a:solidFill>
                <a:srgbClr val="002060"/>
              </a:solidFill>
              <a:latin typeface="Arial"/>
              <a:cs typeface="Arial"/>
            </a:endParaRPr>
          </a:p>
          <a:p>
            <a:pPr marL="76200" marR="1232535" indent="-64135" algn="just">
              <a:lnSpc>
                <a:spcPct val="15000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Nearly 250 microfibrils aggregate in bigger bundles called </a:t>
            </a: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macrofibrils 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(~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0.5 µm in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diameter,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may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reach, 4µm in length). (Figure-</a:t>
            </a:r>
            <a:r>
              <a:rPr sz="180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13)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"/>
                <a:cs typeface="Arial"/>
              </a:rPr>
              <a:t>A cotton </a:t>
            </a:r>
            <a:r>
              <a:rPr sz="1800" spc="-5" dirty="0">
                <a:latin typeface="Arial"/>
                <a:cs typeface="Arial"/>
              </a:rPr>
              <a:t>fibre has 1500 macro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fibrils.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81" y="0"/>
            <a:ext cx="914564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200" y="685800"/>
            <a:ext cx="3352800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51375" y="4144136"/>
            <a:ext cx="41865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Ultra structure of </a:t>
            </a:r>
            <a:r>
              <a:rPr sz="1600" dirty="0">
                <a:latin typeface="Arial"/>
                <a:cs typeface="Arial"/>
              </a:rPr>
              <a:t>primary </a:t>
            </a:r>
            <a:r>
              <a:rPr sz="1600" spc="-5" dirty="0">
                <a:latin typeface="Arial"/>
                <a:cs typeface="Arial"/>
              </a:rPr>
              <a:t>cell </a:t>
            </a:r>
            <a:r>
              <a:rPr sz="1600" spc="-10" dirty="0">
                <a:latin typeface="Arial"/>
                <a:cs typeface="Arial"/>
              </a:rPr>
              <a:t>wall</a:t>
            </a:r>
            <a:r>
              <a:rPr sz="1600" spc="1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showing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1375" y="4387367"/>
            <a:ext cx="4185285" cy="1123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interconnections between the two major  components of the </a:t>
            </a:r>
            <a:r>
              <a:rPr sz="1600" dirty="0">
                <a:latin typeface="Arial"/>
                <a:cs typeface="Arial"/>
              </a:rPr>
              <a:t>primary </a:t>
            </a:r>
            <a:r>
              <a:rPr sz="1600" spc="-5" dirty="0">
                <a:latin typeface="Arial"/>
                <a:cs typeface="Arial"/>
              </a:rPr>
              <a:t>cell </a:t>
            </a:r>
            <a:r>
              <a:rPr sz="1600" spc="-10" dirty="0">
                <a:latin typeface="Arial"/>
                <a:cs typeface="Arial"/>
              </a:rPr>
              <a:t>wall </a:t>
            </a:r>
            <a:r>
              <a:rPr sz="1600" spc="-5" dirty="0">
                <a:latin typeface="Arial"/>
                <a:cs typeface="Arial"/>
              </a:rPr>
              <a:t>, the  cellulose microfibrils and the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matrix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76800" y="762000"/>
            <a:ext cx="3429000" cy="3200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9740" y="3839336"/>
            <a:ext cx="38804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000125" algn="l"/>
                <a:tab pos="2124710" algn="l"/>
                <a:tab pos="2933065" algn="l"/>
                <a:tab pos="3201035" algn="l"/>
              </a:tabLst>
            </a:pPr>
            <a:r>
              <a:rPr sz="1600" spc="-5" dirty="0">
                <a:latin typeface="Arial"/>
                <a:cs typeface="Arial"/>
              </a:rPr>
              <a:t>Ce</a:t>
            </a:r>
            <a:r>
              <a:rPr sz="1600" spc="-15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20" dirty="0">
                <a:latin typeface="Arial"/>
                <a:cs typeface="Arial"/>
              </a:rPr>
              <a:t>u</a:t>
            </a:r>
            <a:r>
              <a:rPr sz="1600" spc="-5" dirty="0">
                <a:latin typeface="Arial"/>
                <a:cs typeface="Arial"/>
              </a:rPr>
              <a:t>lose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crofibr</a:t>
            </a:r>
            <a:r>
              <a:rPr sz="1600" spc="-15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ls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(g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ee</a:t>
            </a:r>
            <a:r>
              <a:rPr sz="1600" spc="5" dirty="0"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)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–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prov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de  strength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740" y="4327016"/>
            <a:ext cx="388048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435735" algn="l"/>
                <a:tab pos="2060575" algn="l"/>
                <a:tab pos="2879725" algn="l"/>
                <a:tab pos="3235960" algn="l"/>
              </a:tabLst>
            </a:pPr>
            <a:r>
              <a:rPr sz="1600" spc="-5" dirty="0">
                <a:latin typeface="Arial"/>
                <a:cs typeface="Arial"/>
              </a:rPr>
              <a:t>Hem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2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20" dirty="0">
                <a:latin typeface="Arial"/>
                <a:cs typeface="Arial"/>
              </a:rPr>
              <a:t>u</a:t>
            </a:r>
            <a:r>
              <a:rPr sz="1600" spc="-5" dirty="0">
                <a:latin typeface="Arial"/>
                <a:cs typeface="Arial"/>
              </a:rPr>
              <a:t>lose</a:t>
            </a:r>
            <a:r>
              <a:rPr sz="1600" dirty="0">
                <a:latin typeface="Arial"/>
                <a:cs typeface="Arial"/>
              </a:rPr>
              <a:t>	(</a:t>
            </a:r>
            <a:r>
              <a:rPr sz="1600" spc="-5" dirty="0">
                <a:latin typeface="Arial"/>
                <a:cs typeface="Arial"/>
              </a:rPr>
              <a:t>dark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5" dirty="0">
                <a:latin typeface="Arial"/>
                <a:cs typeface="Arial"/>
              </a:rPr>
              <a:t>g</a:t>
            </a:r>
            <a:r>
              <a:rPr sz="1600" spc="-5" dirty="0">
                <a:latin typeface="Arial"/>
                <a:cs typeface="Arial"/>
              </a:rPr>
              <a:t>ree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)-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regular  intervels along </a:t>
            </a:r>
            <a:r>
              <a:rPr sz="1600" spc="-10" dirty="0">
                <a:latin typeface="Arial"/>
                <a:cs typeface="Arial"/>
              </a:rPr>
              <a:t>with </a:t>
            </a:r>
            <a:r>
              <a:rPr sz="1600" spc="-5" dirty="0">
                <a:latin typeface="Arial"/>
                <a:cs typeface="Arial"/>
              </a:rPr>
              <a:t>cellulose microfibrils  Pectin (red and </a:t>
            </a:r>
            <a:r>
              <a:rPr sz="1600" spc="-10" dirty="0">
                <a:latin typeface="Arial"/>
                <a:cs typeface="Arial"/>
              </a:rPr>
              <a:t>yellow) </a:t>
            </a:r>
            <a:r>
              <a:rPr sz="1600" spc="-5" dirty="0">
                <a:latin typeface="Arial"/>
                <a:cs typeface="Arial"/>
              </a:rPr>
              <a:t>– gelling matrix  Glycoproteins (purple) – weave throughout  the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matrix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6049467"/>
            <a:ext cx="38982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Figure-12 Ultrastructure of primary cell</a:t>
            </a:r>
            <a:r>
              <a:rPr sz="160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wall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81" y="0"/>
            <a:ext cx="914564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2044" y="2999358"/>
            <a:ext cx="677799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Figure: 12 </a:t>
            </a:r>
            <a:r>
              <a:rPr sz="1400" dirty="0">
                <a:latin typeface="Arial"/>
                <a:cs typeface="Arial"/>
              </a:rPr>
              <a:t>a A </a:t>
            </a:r>
            <a:r>
              <a:rPr sz="1400" spc="-5" dirty="0">
                <a:latin typeface="Arial"/>
                <a:cs typeface="Arial"/>
              </a:rPr>
              <a:t>diagrammatic representation of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arrangement of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cellulose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Fibrils </a:t>
            </a:r>
            <a:r>
              <a:rPr sz="1400" spc="-1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cell </a:t>
            </a:r>
            <a:r>
              <a:rPr sz="1400" spc="-5" dirty="0">
                <a:latin typeface="Arial"/>
                <a:cs typeface="Arial"/>
              </a:rPr>
              <a:t>wall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higher plants. A. Primary wall with loosely organised cellulose  fibrils. B. Secondary wall with densely packed cellulose bundles with parallel  </a:t>
            </a:r>
            <a:r>
              <a:rPr sz="1400" dirty="0">
                <a:latin typeface="Arial"/>
                <a:cs typeface="Arial"/>
              </a:rPr>
              <a:t>orientation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600" y="609600"/>
            <a:ext cx="6400800" cy="2354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6400" y="4114800"/>
            <a:ext cx="4876800" cy="1450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83528" y="5744667"/>
            <a:ext cx="699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Glucose  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-5" dirty="0">
                <a:latin typeface="Arial"/>
                <a:cs typeface="Arial"/>
              </a:rPr>
              <a:t>olec</a:t>
            </a:r>
            <a:r>
              <a:rPr sz="1200" dirty="0">
                <a:latin typeface="Arial"/>
                <a:cs typeface="Arial"/>
              </a:rPr>
              <a:t>u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spc="-1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87161" y="5944361"/>
            <a:ext cx="228600" cy="45720"/>
          </a:xfrm>
          <a:custGeom>
            <a:avLst/>
            <a:gdLst/>
            <a:ahLst/>
            <a:cxnLst/>
            <a:rect l="l" t="t" r="r" b="b"/>
            <a:pathLst>
              <a:path w="228600" h="45720">
                <a:moveTo>
                  <a:pt x="22860" y="0"/>
                </a:moveTo>
                <a:lnTo>
                  <a:pt x="0" y="22859"/>
                </a:lnTo>
                <a:lnTo>
                  <a:pt x="22860" y="45719"/>
                </a:lnTo>
                <a:lnTo>
                  <a:pt x="22860" y="34290"/>
                </a:lnTo>
                <a:lnTo>
                  <a:pt x="228600" y="34290"/>
                </a:lnTo>
                <a:lnTo>
                  <a:pt x="228600" y="11429"/>
                </a:lnTo>
                <a:lnTo>
                  <a:pt x="22860" y="11429"/>
                </a:lnTo>
                <a:lnTo>
                  <a:pt x="2286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7161" y="5944361"/>
            <a:ext cx="228600" cy="45720"/>
          </a:xfrm>
          <a:custGeom>
            <a:avLst/>
            <a:gdLst/>
            <a:ahLst/>
            <a:cxnLst/>
            <a:rect l="l" t="t" r="r" b="b"/>
            <a:pathLst>
              <a:path w="228600" h="45720">
                <a:moveTo>
                  <a:pt x="0" y="22859"/>
                </a:moveTo>
                <a:lnTo>
                  <a:pt x="22860" y="0"/>
                </a:lnTo>
                <a:lnTo>
                  <a:pt x="22860" y="11429"/>
                </a:lnTo>
                <a:lnTo>
                  <a:pt x="228600" y="11429"/>
                </a:lnTo>
                <a:lnTo>
                  <a:pt x="228600" y="34290"/>
                </a:lnTo>
                <a:lnTo>
                  <a:pt x="22860" y="34290"/>
                </a:lnTo>
                <a:lnTo>
                  <a:pt x="22860" y="45719"/>
                </a:lnTo>
                <a:lnTo>
                  <a:pt x="0" y="22859"/>
                </a:lnTo>
                <a:close/>
              </a:path>
            </a:pathLst>
          </a:custGeom>
          <a:ln w="25907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87875" y="5744667"/>
            <a:ext cx="640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Cellulose  chain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78808" y="5855208"/>
            <a:ext cx="178307" cy="1021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25294" y="5820867"/>
            <a:ext cx="1858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371600" algn="l"/>
              </a:tabLst>
            </a:pPr>
            <a:r>
              <a:rPr sz="1200" spc="-5" dirty="0">
                <a:latin typeface="Arial"/>
                <a:cs typeface="Arial"/>
              </a:rPr>
              <a:t>Microfibril	Micelle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88207" y="5931408"/>
            <a:ext cx="178307" cy="716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69007" y="5931408"/>
            <a:ext cx="178308" cy="1021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29639" y="5820867"/>
            <a:ext cx="716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Macrofibril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5161" y="4039361"/>
            <a:ext cx="7086600" cy="2133600"/>
          </a:xfrm>
          <a:custGeom>
            <a:avLst/>
            <a:gdLst/>
            <a:ahLst/>
            <a:cxnLst/>
            <a:rect l="l" t="t" r="r" b="b"/>
            <a:pathLst>
              <a:path w="7086600" h="2133600">
                <a:moveTo>
                  <a:pt x="0" y="2133600"/>
                </a:moveTo>
                <a:lnTo>
                  <a:pt x="7086600" y="2133600"/>
                </a:lnTo>
                <a:lnTo>
                  <a:pt x="7086600" y="0"/>
                </a:lnTo>
                <a:lnTo>
                  <a:pt x="0" y="0"/>
                </a:lnTo>
                <a:lnTo>
                  <a:pt x="0" y="2133600"/>
                </a:lnTo>
                <a:close/>
              </a:path>
            </a:pathLst>
          </a:custGeom>
          <a:ln w="25908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26794" y="6276543"/>
            <a:ext cx="675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Figure</a:t>
            </a:r>
            <a:r>
              <a:rPr sz="1400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74138" y="6276543"/>
            <a:ext cx="40963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13	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Stepwise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formation of Macrofibrils from</a:t>
            </a:r>
            <a:r>
              <a:rPr sz="1400" spc="-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glucose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81" y="0"/>
            <a:ext cx="914564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891286"/>
            <a:ext cx="8061959" cy="537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5445">
              <a:lnSpc>
                <a:spcPct val="15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Plant </a:t>
            </a:r>
            <a:r>
              <a:rPr sz="1800" b="1" spc="-5" dirty="0">
                <a:latin typeface="Arial"/>
                <a:cs typeface="Arial"/>
              </a:rPr>
              <a:t>cell </a:t>
            </a:r>
            <a:r>
              <a:rPr sz="1800" b="1" spc="5" dirty="0">
                <a:latin typeface="Arial"/>
                <a:cs typeface="Arial"/>
              </a:rPr>
              <a:t>walls </a:t>
            </a:r>
            <a:r>
              <a:rPr sz="1800" b="1" spc="-5" dirty="0">
                <a:latin typeface="Arial"/>
                <a:cs typeface="Arial"/>
              </a:rPr>
              <a:t>encase </a:t>
            </a:r>
            <a:r>
              <a:rPr sz="1800" b="1" dirty="0">
                <a:latin typeface="Arial"/>
                <a:cs typeface="Arial"/>
              </a:rPr>
              <a:t>the plant </a:t>
            </a:r>
            <a:r>
              <a:rPr sz="1800" b="1" spc="-5" dirty="0">
                <a:latin typeface="Arial"/>
                <a:cs typeface="Arial"/>
              </a:rPr>
              <a:t>cells </a:t>
            </a:r>
            <a:r>
              <a:rPr sz="1800" b="1" dirty="0">
                <a:latin typeface="Arial"/>
                <a:cs typeface="Arial"/>
              </a:rPr>
              <a:t>and </a:t>
            </a:r>
            <a:r>
              <a:rPr sz="1800" b="1" spc="-5" dirty="0">
                <a:latin typeface="Arial"/>
                <a:cs typeface="Arial"/>
              </a:rPr>
              <a:t>provide many structural </a:t>
            </a:r>
            <a:r>
              <a:rPr sz="1800" b="1" dirty="0">
                <a:latin typeface="Arial"/>
                <a:cs typeface="Arial"/>
              </a:rPr>
              <a:t>and  functional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roles.</a:t>
            </a:r>
            <a:endParaRPr sz="18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major role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the cell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wall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is to form a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framework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for 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prevent over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expansion.</a:t>
            </a:r>
            <a:endParaRPr sz="1800">
              <a:latin typeface="Arial"/>
              <a:cs typeface="Arial"/>
            </a:endParaRPr>
          </a:p>
          <a:p>
            <a:pPr marL="12700" marR="5080" indent="63500">
              <a:lnSpc>
                <a:spcPct val="150000"/>
              </a:lnSpc>
            </a:pPr>
            <a:r>
              <a:rPr sz="1800" spc="-5" dirty="0">
                <a:latin typeface="Arial"/>
                <a:cs typeface="Arial"/>
              </a:rPr>
              <a:t>Cellulose fibers, structural proteins, and other </a:t>
            </a:r>
            <a:r>
              <a:rPr sz="1800" spc="-10" dirty="0">
                <a:latin typeface="Arial"/>
                <a:cs typeface="Arial"/>
              </a:rPr>
              <a:t>polysaccharides </a:t>
            </a:r>
            <a:r>
              <a:rPr sz="1800" spc="-5" dirty="0">
                <a:latin typeface="Arial"/>
                <a:cs typeface="Arial"/>
              </a:rPr>
              <a:t>help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maintain  the shape and </a:t>
            </a:r>
            <a:r>
              <a:rPr sz="1800" dirty="0">
                <a:latin typeface="Arial"/>
                <a:cs typeface="Arial"/>
              </a:rPr>
              <a:t>form of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cell.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wall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provides mechanical strength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support.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also controls</a:t>
            </a:r>
            <a:r>
              <a:rPr sz="1800" spc="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direction of cell</a:t>
            </a:r>
            <a:r>
              <a:rPr sz="1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growth.</a:t>
            </a:r>
            <a:endParaRPr sz="1800">
              <a:latin typeface="Arial"/>
              <a:cs typeface="Arial"/>
            </a:endParaRPr>
          </a:p>
          <a:p>
            <a:pPr marL="12700" marR="93980">
              <a:lnSpc>
                <a:spcPct val="150000"/>
              </a:lnSpc>
            </a:pPr>
            <a:r>
              <a:rPr sz="1800" spc="-5" dirty="0">
                <a:latin typeface="Arial"/>
                <a:cs typeface="Arial"/>
              </a:rPr>
              <a:t>Cell </a:t>
            </a:r>
            <a:r>
              <a:rPr sz="1800" spc="-15" dirty="0">
                <a:latin typeface="Arial"/>
                <a:cs typeface="Arial"/>
              </a:rPr>
              <a:t>wall </a:t>
            </a:r>
            <a:r>
              <a:rPr sz="1800" spc="-5" dirty="0">
                <a:latin typeface="Arial"/>
                <a:cs typeface="Arial"/>
              </a:rPr>
              <a:t>protects the cell (protoplast) against loss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30" dirty="0">
                <a:latin typeface="Arial"/>
                <a:cs typeface="Arial"/>
              </a:rPr>
              <a:t>water, </a:t>
            </a:r>
            <a:r>
              <a:rPr sz="1800" spc="-5" dirty="0">
                <a:latin typeface="Arial"/>
                <a:cs typeface="Arial"/>
              </a:rPr>
              <a:t>excessive heat and  foreign attacks(plant virus and other pathgens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bestows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definite shape ,supporting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frame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work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rigidity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800" spc="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cell.</a:t>
            </a:r>
            <a:endParaRPr sz="1800">
              <a:latin typeface="Arial"/>
              <a:cs typeface="Arial"/>
            </a:endParaRPr>
          </a:p>
          <a:p>
            <a:pPr marL="12700" marR="996950">
              <a:lnSpc>
                <a:spcPct val="150000"/>
              </a:lnSpc>
            </a:pPr>
            <a:r>
              <a:rPr sz="1800" spc="-5" dirty="0">
                <a:latin typeface="Arial"/>
                <a:cs typeface="Arial"/>
              </a:rPr>
              <a:t>Provides mechanical strength in higher plants having vascular system 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protects the cell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from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mechanical</a:t>
            </a:r>
            <a:r>
              <a:rPr sz="1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0000"/>
                </a:solidFill>
                <a:latin typeface="Arial"/>
                <a:cs typeface="Arial"/>
              </a:rPr>
              <a:t>injury.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89301" y="482853"/>
            <a:ext cx="3110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Functions of cell</a:t>
            </a:r>
            <a:r>
              <a:rPr sz="24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wall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723646"/>
            <a:ext cx="8682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Cells</a:t>
            </a:r>
            <a:r>
              <a:rPr sz="1800" spc="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communicate</a:t>
            </a:r>
            <a:r>
              <a:rPr sz="1800" spc="1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sz="1800" spc="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one</a:t>
            </a:r>
            <a:r>
              <a:rPr sz="1800" spc="1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another</a:t>
            </a:r>
            <a:r>
              <a:rPr sz="1800" spc="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via</a:t>
            </a:r>
            <a:r>
              <a:rPr sz="1800" spc="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plasmodesmata</a:t>
            </a:r>
            <a:r>
              <a:rPr sz="1800" spc="1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800" spc="1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fine</a:t>
            </a:r>
            <a:r>
              <a:rPr sz="1800" spc="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cytoplasmic</a:t>
            </a:r>
            <a:r>
              <a:rPr sz="1800" spc="1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strands)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03316" y="1135126"/>
            <a:ext cx="37103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between plant cell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walls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form</a:t>
            </a:r>
            <a:r>
              <a:rPr sz="1800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997966"/>
            <a:ext cx="4826635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which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pass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through pores or channels present  system of interconnected</a:t>
            </a:r>
            <a:r>
              <a:rPr sz="180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protoplasts</a:t>
            </a:r>
            <a:endParaRPr sz="18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(two adjacent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cells )called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800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symplast.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2232786"/>
            <a:ext cx="8682990" cy="3729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provides a porous medium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circulation (movement) of </a:t>
            </a:r>
            <a:r>
              <a:rPr sz="1800" spc="-20" dirty="0">
                <a:latin typeface="Arial"/>
                <a:cs typeface="Arial"/>
              </a:rPr>
              <a:t>water, </a:t>
            </a:r>
            <a:r>
              <a:rPr sz="1800" spc="-5" dirty="0">
                <a:latin typeface="Arial"/>
                <a:cs typeface="Arial"/>
              </a:rPr>
              <a:t>minerals and other  nutrients </a:t>
            </a:r>
            <a:r>
              <a:rPr sz="1800" dirty="0">
                <a:latin typeface="Arial"/>
                <a:cs typeface="Arial"/>
              </a:rPr>
              <a:t>from </a:t>
            </a:r>
            <a:r>
              <a:rPr sz="1800" spc="-10" dirty="0">
                <a:latin typeface="Arial"/>
                <a:cs typeface="Arial"/>
              </a:rPr>
              <a:t>between </a:t>
            </a:r>
            <a:r>
              <a:rPr sz="1800" spc="-5" dirty="0">
                <a:latin typeface="Arial"/>
                <a:cs typeface="Arial"/>
              </a:rPr>
              <a:t>adjacent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cells</a:t>
            </a:r>
            <a:endParaRPr sz="1800">
              <a:latin typeface="Arial"/>
              <a:cs typeface="Arial"/>
            </a:endParaRPr>
          </a:p>
          <a:p>
            <a:pPr marL="12700" marR="6985">
              <a:lnSpc>
                <a:spcPts val="3240"/>
              </a:lnSpc>
              <a:spcBef>
                <a:spcPts val="285"/>
              </a:spcBef>
              <a:tabLst>
                <a:tab pos="1765300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Cuticle present on outer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surface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epidermal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(leaves)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suberin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present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in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periderm</a:t>
            </a:r>
            <a:r>
              <a:rPr sz="1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bark)	prevents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water</a:t>
            </a:r>
            <a:r>
              <a:rPr sz="18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loss.</a:t>
            </a:r>
            <a:endParaRPr sz="1800">
              <a:latin typeface="Arial"/>
              <a:cs typeface="Arial"/>
            </a:endParaRPr>
          </a:p>
          <a:p>
            <a:pPr marL="12700" marR="6985">
              <a:lnSpc>
                <a:spcPts val="324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cell </a:t>
            </a:r>
            <a:r>
              <a:rPr sz="1800" spc="-15" dirty="0">
                <a:latin typeface="Arial"/>
                <a:cs typeface="Arial"/>
              </a:rPr>
              <a:t>wall </a:t>
            </a:r>
            <a:r>
              <a:rPr sz="1800" dirty="0">
                <a:latin typeface="Arial"/>
                <a:cs typeface="Arial"/>
              </a:rPr>
              <a:t>has </a:t>
            </a:r>
            <a:r>
              <a:rPr sz="1800" spc="-5" dirty="0">
                <a:latin typeface="Arial"/>
                <a:cs typeface="Arial"/>
              </a:rPr>
              <a:t>an important function in regulating </a:t>
            </a:r>
            <a:r>
              <a:rPr sz="1800" dirty="0">
                <a:latin typeface="Arial"/>
                <a:cs typeface="Arial"/>
              </a:rPr>
              <a:t>how </a:t>
            </a:r>
            <a:r>
              <a:rPr sz="1800" spc="-5" dirty="0">
                <a:latin typeface="Arial"/>
                <a:cs typeface="Arial"/>
              </a:rPr>
              <a:t>plant cells achieve their final  size and shape and consequently have an essential role in regulating plant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growth.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3522979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Some of </a:t>
            </a:r>
            <a:r>
              <a:rPr sz="1800" spc="3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proteins of cell</a:t>
            </a:r>
            <a:r>
              <a:rPr sz="1800" spc="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wall	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possess</a:t>
            </a:r>
            <a:r>
              <a:rPr sz="1800" spc="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catalytic</a:t>
            </a:r>
            <a:r>
              <a:rPr sz="1800" spc="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activity</a:t>
            </a:r>
            <a:r>
              <a:rPr sz="1800" spc="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by</a:t>
            </a:r>
            <a:r>
              <a:rPr sz="1800" spc="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acting</a:t>
            </a:r>
            <a:r>
              <a:rPr sz="1800" spc="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sz="1800" spc="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enzymes</a:t>
            </a:r>
            <a:r>
              <a:rPr sz="1800" spc="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endParaRPr sz="1800">
              <a:latin typeface="Arial"/>
              <a:cs typeface="Arial"/>
            </a:endParaRPr>
          </a:p>
          <a:p>
            <a:pPr marL="12700" marR="7620">
              <a:lnSpc>
                <a:spcPct val="150000"/>
              </a:lnSpc>
              <a:spcBef>
                <a:spcPts val="5"/>
              </a:spcBef>
              <a:tabLst>
                <a:tab pos="1247140" algn="l"/>
                <a:tab pos="1765300" algn="l"/>
                <a:tab pos="3036570" algn="l"/>
                <a:tab pos="4077335" algn="l"/>
                <a:tab pos="4587875" algn="l"/>
                <a:tab pos="5679440" algn="l"/>
                <a:tab pos="6735445" algn="l"/>
                <a:tab pos="7243445" algn="l"/>
                <a:tab pos="8286115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me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ize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3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ll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mo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mers,	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mes	th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	cros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nk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p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olymers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e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mes	th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cleave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polymers.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891286"/>
            <a:ext cx="8529955" cy="414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cell </a:t>
            </a:r>
            <a:r>
              <a:rPr sz="1800" spc="-10" dirty="0">
                <a:latin typeface="Arial"/>
                <a:cs typeface="Arial"/>
              </a:rPr>
              <a:t>wall </a:t>
            </a:r>
            <a:r>
              <a:rPr sz="1800" spc="-5" dirty="0">
                <a:latin typeface="Arial"/>
                <a:cs typeface="Arial"/>
              </a:rPr>
              <a:t>plays a </a:t>
            </a:r>
            <a:r>
              <a:rPr sz="1800" dirty="0">
                <a:latin typeface="Arial"/>
                <a:cs typeface="Arial"/>
              </a:rPr>
              <a:t>very </a:t>
            </a:r>
            <a:r>
              <a:rPr sz="1800" spc="-5" dirty="0">
                <a:latin typeface="Arial"/>
                <a:cs typeface="Arial"/>
              </a:rPr>
              <a:t>important role </a:t>
            </a:r>
            <a:r>
              <a:rPr sz="1800" dirty="0">
                <a:latin typeface="Arial"/>
                <a:cs typeface="Arial"/>
              </a:rPr>
              <a:t>by </a:t>
            </a:r>
            <a:r>
              <a:rPr sz="1800" spc="-5" dirty="0">
                <a:latin typeface="Arial"/>
                <a:cs typeface="Arial"/>
              </a:rPr>
              <a:t>performing </a:t>
            </a:r>
            <a:r>
              <a:rPr sz="1800" dirty="0">
                <a:latin typeface="Arial"/>
                <a:cs typeface="Arial"/>
              </a:rPr>
              <a:t>certain </a:t>
            </a:r>
            <a:r>
              <a:rPr sz="1800" spc="-5" dirty="0">
                <a:latin typeface="Arial"/>
                <a:cs typeface="Arial"/>
              </a:rPr>
              <a:t>functions such </a:t>
            </a:r>
            <a:r>
              <a:rPr sz="1800" spc="-10" dirty="0">
                <a:latin typeface="Arial"/>
                <a:cs typeface="Arial"/>
              </a:rPr>
              <a:t>as  </a:t>
            </a:r>
            <a:r>
              <a:rPr sz="1800" spc="-5" dirty="0">
                <a:latin typeface="Arial"/>
                <a:cs typeface="Arial"/>
              </a:rPr>
              <a:t>giving mechanical strength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cells </a:t>
            </a:r>
            <a:r>
              <a:rPr sz="180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plants as a </a:t>
            </a:r>
            <a:r>
              <a:rPr sz="1800" spc="-10" dirty="0">
                <a:latin typeface="Arial"/>
                <a:cs typeface="Arial"/>
              </a:rPr>
              <a:t>whole </a:t>
            </a:r>
            <a:r>
              <a:rPr sz="180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maintaining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shape  of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cell.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tabLst>
                <a:tab pos="4450715" algn="l"/>
              </a:tabLst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also prevents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osmotic bursting of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cells by inhibiting excessive endosmosis 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walls </a:t>
            </a:r>
            <a:r>
              <a:rPr sz="1800" spc="-5" dirty="0">
                <a:latin typeface="Arial"/>
                <a:cs typeface="Arial"/>
              </a:rPr>
              <a:t>of xylem vessels, 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tracheids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	sieve tube </a:t>
            </a:r>
            <a:r>
              <a:rPr sz="1800" dirty="0">
                <a:latin typeface="Arial"/>
                <a:cs typeface="Arial"/>
              </a:rPr>
              <a:t>allow </a:t>
            </a:r>
            <a:r>
              <a:rPr sz="1800" spc="-5" dirty="0">
                <a:latin typeface="Arial"/>
                <a:cs typeface="Arial"/>
              </a:rPr>
              <a:t>movement of materials 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a long distance. Besides that, cutin and suberin deposits check loss of </a:t>
            </a:r>
            <a:r>
              <a:rPr sz="1800" spc="-10" dirty="0">
                <a:latin typeface="Arial"/>
                <a:cs typeface="Arial"/>
              </a:rPr>
              <a:t>water </a:t>
            </a:r>
            <a:r>
              <a:rPr sz="1800" dirty="0">
                <a:latin typeface="Arial"/>
                <a:cs typeface="Arial"/>
              </a:rPr>
              <a:t>from  the </a:t>
            </a:r>
            <a:r>
              <a:rPr sz="1800" spc="-5" dirty="0">
                <a:latin typeface="Arial"/>
                <a:cs typeface="Arial"/>
              </a:rPr>
              <a:t>cell surface by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evaporation.</a:t>
            </a:r>
            <a:endParaRPr sz="1800">
              <a:latin typeface="Arial"/>
              <a:cs typeface="Arial"/>
            </a:endParaRPr>
          </a:p>
          <a:p>
            <a:pPr marL="12700" marR="5715" algn="just">
              <a:lnSpc>
                <a:spcPct val="150000"/>
              </a:lnSpc>
              <a:spcBef>
                <a:spcPts val="5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Also,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orientation of cellulose microfibrils help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control cell growth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shape. 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pits present in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wall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help produce a protoplasmic continuum or symplast  amongst</a:t>
            </a:r>
            <a:r>
              <a:rPr sz="1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cells.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7814868" cy="570591"/>
          </a:xfrm>
          <a:prstGeom prst="rect">
            <a:avLst/>
          </a:prstGeom>
        </p:spPr>
        <p:txBody>
          <a:bodyPr vert="horz" wrap="square" lIns="0" tIns="138353" rIns="0" bIns="0" rtlCol="0">
            <a:spAutoFit/>
          </a:bodyPr>
          <a:lstStyle/>
          <a:p>
            <a:pPr marL="2815590" marR="5080" indent="-2262505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COMPOSITION </a:t>
            </a:r>
            <a:r>
              <a:rPr sz="2800" spc="-5" dirty="0"/>
              <a:t>OF</a:t>
            </a:r>
            <a:r>
              <a:rPr sz="2800" spc="-105" dirty="0"/>
              <a:t> </a:t>
            </a:r>
            <a:r>
              <a:rPr sz="2800" dirty="0"/>
              <a:t>CELL </a:t>
            </a:r>
            <a:r>
              <a:rPr sz="2800" u="none" dirty="0"/>
              <a:t> </a:t>
            </a:r>
            <a:r>
              <a:rPr sz="2800" dirty="0"/>
              <a:t>WALL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609600"/>
            <a:ext cx="8150860" cy="6260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283210" indent="-274320">
              <a:lnSpc>
                <a:spcPct val="15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The cell wall </a:t>
            </a:r>
            <a:r>
              <a:rPr sz="2400" spc="-5" dirty="0">
                <a:latin typeface="Times New Roman"/>
                <a:cs typeface="Times New Roman"/>
              </a:rPr>
              <a:t>is mainly composed </a:t>
            </a:r>
            <a:r>
              <a:rPr sz="2400" dirty="0">
                <a:latin typeface="Times New Roman"/>
                <a:cs typeface="Times New Roman"/>
              </a:rPr>
              <a:t>of carbohydrate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materials. 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major components </a:t>
            </a:r>
            <a:r>
              <a:rPr sz="2400" dirty="0">
                <a:latin typeface="Times New Roman"/>
                <a:cs typeface="Times New Roman"/>
              </a:rPr>
              <a:t>of cell wall are </a:t>
            </a:r>
            <a:r>
              <a:rPr sz="2400" spc="-5" dirty="0">
                <a:latin typeface="Times New Roman"/>
                <a:cs typeface="Times New Roman"/>
              </a:rPr>
              <a:t>cellulose,pectins,  hemicelluloses, </a:t>
            </a:r>
            <a:r>
              <a:rPr sz="2400" dirty="0">
                <a:latin typeface="Times New Roman"/>
                <a:cs typeface="Times New Roman"/>
              </a:rPr>
              <a:t>proteins 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phenolics.</a:t>
            </a:r>
            <a:endParaRPr sz="2400">
              <a:latin typeface="Times New Roman"/>
              <a:cs typeface="Times New Roman"/>
            </a:endParaRPr>
          </a:p>
          <a:p>
            <a:pPr marL="241935" marR="463550" indent="-241935" algn="just">
              <a:lnSpc>
                <a:spcPct val="150000"/>
              </a:lnSpc>
              <a:spcBef>
                <a:spcPts val="600"/>
              </a:spcBef>
              <a:buSzPct val="95833"/>
              <a:buAutoNum type="arabicPeriod"/>
              <a:tabLst>
                <a:tab pos="241935" algn="l"/>
              </a:tabLst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Cellulose</a:t>
            </a:r>
            <a:r>
              <a:rPr sz="2400" b="1" dirty="0">
                <a:latin typeface="Times New Roman"/>
                <a:cs typeface="Times New Roman"/>
              </a:rPr>
              <a:t>: </a:t>
            </a:r>
            <a:r>
              <a:rPr sz="2400" dirty="0">
                <a:latin typeface="Times New Roman"/>
                <a:cs typeface="Times New Roman"/>
              </a:rPr>
              <a:t>It provides shape and strength to the cell wall.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  </a:t>
            </a:r>
            <a:r>
              <a:rPr sz="2400" spc="-5" dirty="0">
                <a:latin typeface="Times New Roman"/>
                <a:cs typeface="Times New Roman"/>
              </a:rPr>
              <a:t>composes </a:t>
            </a:r>
            <a:r>
              <a:rPr sz="2400" dirty="0">
                <a:latin typeface="Times New Roman"/>
                <a:cs typeface="Times New Roman"/>
              </a:rPr>
              <a:t>20-30 % of the dry </a:t>
            </a:r>
            <a:r>
              <a:rPr sz="2400" spc="-5" dirty="0">
                <a:latin typeface="Times New Roman"/>
                <a:cs typeface="Times New Roman"/>
              </a:rPr>
              <a:t>weight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primary </a:t>
            </a:r>
            <a:r>
              <a:rPr sz="2400" dirty="0">
                <a:latin typeface="Times New Roman"/>
                <a:cs typeface="Times New Roman"/>
              </a:rPr>
              <a:t>wall and  accounts 40-90% of the dry weight of secondary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wall.</a:t>
            </a:r>
            <a:endParaRPr sz="2400">
              <a:latin typeface="Times New Roman"/>
              <a:cs typeface="Times New Roman"/>
            </a:endParaRPr>
          </a:p>
          <a:p>
            <a:pPr marL="241935" marR="5080" indent="-241935">
              <a:lnSpc>
                <a:spcPct val="150000"/>
              </a:lnSpc>
              <a:spcBef>
                <a:spcPts val="605"/>
              </a:spcBef>
              <a:buSzPct val="95833"/>
              <a:buAutoNum type="arabicPeriod"/>
              <a:tabLst>
                <a:tab pos="241935" algn="l"/>
              </a:tabLst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Pectins</a:t>
            </a:r>
            <a:r>
              <a:rPr sz="2400" b="1" dirty="0">
                <a:latin typeface="Times New Roman"/>
                <a:cs typeface="Times New Roman"/>
              </a:rPr>
              <a:t>: </a:t>
            </a:r>
            <a:r>
              <a:rPr sz="2400" dirty="0">
                <a:latin typeface="Times New Roman"/>
                <a:cs typeface="Times New Roman"/>
              </a:rPr>
              <a:t>They are group of polysaccharides, which are rich in  galacturonic acid, </a:t>
            </a:r>
            <a:r>
              <a:rPr sz="2400" spc="-5" dirty="0">
                <a:latin typeface="Times New Roman"/>
                <a:cs typeface="Times New Roman"/>
              </a:rPr>
              <a:t>rhamnose,arabinose </a:t>
            </a:r>
            <a:r>
              <a:rPr sz="2400" dirty="0">
                <a:latin typeface="Times New Roman"/>
                <a:cs typeface="Times New Roman"/>
              </a:rPr>
              <a:t>and galactose .Pectins  are present in high concentration in the </a:t>
            </a:r>
            <a:r>
              <a:rPr sz="2400" spc="-5" dirty="0">
                <a:latin typeface="Times New Roman"/>
                <a:cs typeface="Times New Roman"/>
              </a:rPr>
              <a:t>middle lamella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where  they </a:t>
            </a:r>
            <a:r>
              <a:rPr sz="2400" spc="-5" dirty="0">
                <a:latin typeface="Times New Roman"/>
                <a:cs typeface="Times New Roman"/>
              </a:rPr>
              <a:t>presumably </a:t>
            </a:r>
            <a:r>
              <a:rPr sz="2400" dirty="0">
                <a:latin typeface="Times New Roman"/>
                <a:cs typeface="Times New Roman"/>
              </a:rPr>
              <a:t>serve the </a:t>
            </a:r>
            <a:r>
              <a:rPr sz="2400" spc="-5" dirty="0">
                <a:latin typeface="Times New Roman"/>
                <a:cs typeface="Times New Roman"/>
              </a:rPr>
              <a:t>function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cementing </a:t>
            </a:r>
            <a:r>
              <a:rPr sz="2400" dirty="0">
                <a:latin typeface="Times New Roman"/>
                <a:cs typeface="Times New Roman"/>
              </a:rPr>
              <a:t>adjacent  cells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together.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61315"/>
            <a:ext cx="8473440" cy="6174126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87020" marR="5080" indent="-274320">
              <a:lnSpc>
                <a:spcPct val="150000"/>
              </a:lnSpc>
              <a:spcBef>
                <a:spcPts val="625"/>
              </a:spcBef>
            </a:pPr>
            <a:r>
              <a:rPr sz="2200" b="1" spc="-5" dirty="0">
                <a:latin typeface="Times New Roman"/>
                <a:cs typeface="Times New Roman"/>
              </a:rPr>
              <a:t>3</a:t>
            </a:r>
            <a:r>
              <a:rPr sz="2200" spc="-5" dirty="0">
                <a:latin typeface="Times New Roman"/>
                <a:cs typeface="Times New Roman"/>
              </a:rPr>
              <a:t>.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Hemicelluloses</a:t>
            </a:r>
            <a:r>
              <a:rPr sz="2200" b="1" spc="-5" dirty="0">
                <a:latin typeface="Times New Roman"/>
                <a:cs typeface="Times New Roman"/>
              </a:rPr>
              <a:t>: </a:t>
            </a:r>
            <a:r>
              <a:rPr sz="2200" spc="-5" dirty="0">
                <a:latin typeface="Times New Roman"/>
                <a:cs typeface="Times New Roman"/>
              </a:rPr>
              <a:t>These are matrix polysaccharides </a:t>
            </a:r>
            <a:r>
              <a:rPr sz="2200" dirty="0">
                <a:latin typeface="Times New Roman"/>
                <a:cs typeface="Times New Roman"/>
              </a:rPr>
              <a:t>built </a:t>
            </a:r>
            <a:r>
              <a:rPr sz="2200" spc="-5" dirty="0">
                <a:latin typeface="Times New Roman"/>
                <a:cs typeface="Times New Roman"/>
              </a:rPr>
              <a:t>up of a variety of  </a:t>
            </a:r>
            <a:r>
              <a:rPr sz="2200" spc="-10" dirty="0">
                <a:latin typeface="Times New Roman"/>
                <a:cs typeface="Times New Roman"/>
              </a:rPr>
              <a:t>different </a:t>
            </a:r>
            <a:r>
              <a:rPr sz="2200" spc="-5" dirty="0">
                <a:latin typeface="Times New Roman"/>
                <a:cs typeface="Times New Roman"/>
              </a:rPr>
              <a:t>sugars. They </a:t>
            </a:r>
            <a:r>
              <a:rPr sz="2200" spc="-10" dirty="0">
                <a:latin typeface="Times New Roman"/>
                <a:cs typeface="Times New Roman"/>
              </a:rPr>
              <a:t>differ </a:t>
            </a:r>
            <a:r>
              <a:rPr sz="2200" spc="-5" dirty="0">
                <a:latin typeface="Times New Roman"/>
                <a:cs typeface="Times New Roman"/>
              </a:rPr>
              <a:t>in </a:t>
            </a:r>
            <a:r>
              <a:rPr sz="2200" spc="-10" dirty="0">
                <a:latin typeface="Times New Roman"/>
                <a:cs typeface="Times New Roman"/>
              </a:rPr>
              <a:t>different </a:t>
            </a:r>
            <a:r>
              <a:rPr sz="2200" spc="-5" dirty="0">
                <a:latin typeface="Times New Roman"/>
                <a:cs typeface="Times New Roman"/>
              </a:rPr>
              <a:t>species and in </a:t>
            </a:r>
            <a:r>
              <a:rPr sz="2200" spc="-10" dirty="0">
                <a:latin typeface="Times New Roman"/>
                <a:cs typeface="Times New Roman"/>
              </a:rPr>
              <a:t>different </a:t>
            </a:r>
            <a:r>
              <a:rPr sz="2200" spc="-5" dirty="0">
                <a:latin typeface="Times New Roman"/>
                <a:cs typeface="Times New Roman"/>
              </a:rPr>
              <a:t>cell  </a:t>
            </a:r>
            <a:r>
              <a:rPr sz="2200">
                <a:latin typeface="Times New Roman"/>
                <a:cs typeface="Times New Roman"/>
              </a:rPr>
              <a:t>types</a:t>
            </a:r>
            <a:r>
              <a:rPr sz="2200" smtClean="0">
                <a:latin typeface="Times New Roman"/>
                <a:cs typeface="Times New Roman"/>
              </a:rPr>
              <a:t>.</a:t>
            </a:r>
            <a:endParaRPr sz="2850">
              <a:latin typeface="Times New Roman"/>
              <a:cs typeface="Times New Roman"/>
            </a:endParaRPr>
          </a:p>
          <a:p>
            <a:pPr marL="287020" marR="164465" indent="-274320">
              <a:lnSpc>
                <a:spcPct val="150000"/>
              </a:lnSpc>
              <a:tabLst>
                <a:tab pos="5336540" algn="l"/>
              </a:tabLst>
            </a:pPr>
            <a:r>
              <a:rPr sz="1500" spc="20" dirty="0">
                <a:solidFill>
                  <a:srgbClr val="FD8537"/>
                </a:solidFill>
                <a:latin typeface="Courier New"/>
                <a:cs typeface="Courier New"/>
              </a:rPr>
              <a:t>o</a:t>
            </a:r>
            <a:r>
              <a:rPr sz="1500" spc="20" dirty="0">
                <a:latin typeface="Courier New"/>
                <a:cs typeface="Courier New"/>
              </a:rPr>
              <a:t> 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Xylan</a:t>
            </a:r>
            <a:r>
              <a:rPr sz="2200" b="1" dirty="0">
                <a:latin typeface="Times New Roman"/>
                <a:cs typeface="Times New Roman"/>
              </a:rPr>
              <a:t>: </a:t>
            </a:r>
            <a:r>
              <a:rPr sz="2200" spc="-5" dirty="0">
                <a:latin typeface="Times New Roman"/>
                <a:cs typeface="Times New Roman"/>
              </a:rPr>
              <a:t>It </a:t>
            </a:r>
            <a:r>
              <a:rPr sz="2200" dirty="0">
                <a:latin typeface="Times New Roman"/>
                <a:cs typeface="Times New Roman"/>
              </a:rPr>
              <a:t>typically </a:t>
            </a:r>
            <a:r>
              <a:rPr sz="2200" spc="-10" dirty="0">
                <a:latin typeface="Times New Roman"/>
                <a:cs typeface="Times New Roman"/>
              </a:rPr>
              <a:t>makes </a:t>
            </a:r>
            <a:r>
              <a:rPr sz="2200" spc="-5" dirty="0">
                <a:latin typeface="Times New Roman"/>
                <a:cs typeface="Times New Roman"/>
              </a:rPr>
              <a:t>up roughly</a:t>
            </a:r>
            <a:r>
              <a:rPr sz="2200" spc="37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5%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	primary cell wall and 20%  of secondary cell wall in dicots.This </a:t>
            </a:r>
            <a:r>
              <a:rPr sz="2200" spc="-10" dirty="0">
                <a:latin typeface="Times New Roman"/>
                <a:cs typeface="Times New Roman"/>
              </a:rPr>
              <a:t>hemi </a:t>
            </a:r>
            <a:r>
              <a:rPr sz="2200" spc="-5" dirty="0">
                <a:latin typeface="Times New Roman"/>
                <a:cs typeface="Times New Roman"/>
              </a:rPr>
              <a:t>cellulosic polysaccharide is  linked with </a:t>
            </a:r>
            <a:r>
              <a:rPr sz="2200" dirty="0">
                <a:latin typeface="Times New Roman"/>
                <a:cs typeface="Times New Roman"/>
              </a:rPr>
              <a:t>xylose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5">
                <a:latin typeface="Times New Roman"/>
                <a:cs typeface="Times New Roman"/>
              </a:rPr>
              <a:t>arabinose</a:t>
            </a:r>
            <a:r>
              <a:rPr sz="2200" spc="-5" smtClean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287020" marR="125095" indent="-274320">
              <a:lnSpc>
                <a:spcPct val="150000"/>
              </a:lnSpc>
            </a:pPr>
            <a:r>
              <a:rPr sz="2200" b="1" spc="-5" dirty="0">
                <a:latin typeface="Times New Roman"/>
                <a:cs typeface="Times New Roman"/>
              </a:rPr>
              <a:t>4.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Proteins</a:t>
            </a:r>
            <a:r>
              <a:rPr sz="2200" b="1" spc="-10" dirty="0">
                <a:latin typeface="Times New Roman"/>
                <a:cs typeface="Times New Roman"/>
              </a:rPr>
              <a:t>: </a:t>
            </a:r>
            <a:r>
              <a:rPr sz="2200" spc="-10" dirty="0">
                <a:latin typeface="Times New Roman"/>
                <a:cs typeface="Times New Roman"/>
              </a:rPr>
              <a:t>Different </a:t>
            </a:r>
            <a:r>
              <a:rPr sz="2200" spc="-5" dirty="0">
                <a:latin typeface="Times New Roman"/>
                <a:cs typeface="Times New Roman"/>
              </a:rPr>
              <a:t>varieties of protein are present in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cell wall, </a:t>
            </a:r>
            <a:r>
              <a:rPr sz="2200" spc="-10" dirty="0">
                <a:latin typeface="Times New Roman"/>
                <a:cs typeface="Times New Roman"/>
              </a:rPr>
              <a:t>most  </a:t>
            </a:r>
            <a:r>
              <a:rPr sz="2200" spc="-5" dirty="0">
                <a:latin typeface="Times New Roman"/>
                <a:cs typeface="Times New Roman"/>
              </a:rPr>
              <a:t>of which are linked with </a:t>
            </a:r>
            <a:r>
              <a:rPr sz="2200" dirty="0">
                <a:latin typeface="Times New Roman"/>
                <a:cs typeface="Times New Roman"/>
              </a:rPr>
              <a:t>carbohydrate </a:t>
            </a:r>
            <a:r>
              <a:rPr sz="2200" spc="-5" dirty="0">
                <a:latin typeface="Times New Roman"/>
                <a:cs typeface="Times New Roman"/>
              </a:rPr>
              <a:t>forming glycoprotein. The cell  wall </a:t>
            </a:r>
            <a:r>
              <a:rPr sz="2200" dirty="0">
                <a:latin typeface="Times New Roman"/>
                <a:cs typeface="Times New Roman"/>
              </a:rPr>
              <a:t>glycoprotein </a:t>
            </a:r>
            <a:r>
              <a:rPr sz="2200" spc="-5" dirty="0">
                <a:latin typeface="Times New Roman"/>
                <a:cs typeface="Times New Roman"/>
              </a:rPr>
              <a:t>extensin contains </a:t>
            </a:r>
            <a:r>
              <a:rPr sz="2200" spc="-10" dirty="0">
                <a:latin typeface="Times New Roman"/>
                <a:cs typeface="Times New Roman"/>
              </a:rPr>
              <a:t>an </a:t>
            </a:r>
            <a:r>
              <a:rPr sz="2200" spc="-5" dirty="0">
                <a:latin typeface="Times New Roman"/>
                <a:cs typeface="Times New Roman"/>
              </a:rPr>
              <a:t>unusual </a:t>
            </a:r>
            <a:r>
              <a:rPr sz="2200" spc="-10" dirty="0">
                <a:latin typeface="Times New Roman"/>
                <a:cs typeface="Times New Roman"/>
              </a:rPr>
              <a:t>amino </a:t>
            </a:r>
            <a:r>
              <a:rPr sz="2200" spc="-5" dirty="0">
                <a:latin typeface="Times New Roman"/>
                <a:cs typeface="Times New Roman"/>
              </a:rPr>
              <a:t>acid  </a:t>
            </a:r>
            <a:r>
              <a:rPr sz="2200" dirty="0">
                <a:latin typeface="Times New Roman"/>
                <a:cs typeface="Times New Roman"/>
              </a:rPr>
              <a:t>hydroxyproline </a:t>
            </a:r>
            <a:r>
              <a:rPr sz="2200" spc="-5" dirty="0">
                <a:latin typeface="Times New Roman"/>
                <a:cs typeface="Times New Roman"/>
              </a:rPr>
              <a:t>(about 40%), which is generally absent from the  protoplast. Extensins are present in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primary cell walls of dicots  making up one to ten percent </a:t>
            </a:r>
            <a:r>
              <a:rPr sz="2200" dirty="0">
                <a:latin typeface="Times New Roman"/>
                <a:cs typeface="Times New Roman"/>
              </a:rPr>
              <a:t>of the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wall.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5960" y="519429"/>
            <a:ext cx="2912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BACTERIA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281"/>
            <a:ext cx="4853940" cy="4018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146685" indent="-27432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Bacteria</a:t>
            </a:r>
            <a:r>
              <a:rPr sz="2800" spc="-5" dirty="0">
                <a:latin typeface="Times New Roman"/>
                <a:cs typeface="Times New Roman"/>
              </a:rPr>
              <a:t>(singular: </a:t>
            </a:r>
            <a:r>
              <a:rPr sz="2800" b="1" spc="-5" dirty="0">
                <a:latin typeface="Times New Roman"/>
                <a:cs typeface="Times New Roman"/>
              </a:rPr>
              <a:t>bacterium</a:t>
            </a:r>
            <a:r>
              <a:rPr sz="2800" spc="-5" dirty="0">
                <a:latin typeface="Times New Roman"/>
                <a:cs typeface="Times New Roman"/>
              </a:rPr>
              <a:t>)  constitute a </a:t>
            </a:r>
            <a:r>
              <a:rPr sz="2800" spc="-15" dirty="0">
                <a:latin typeface="Times New Roman"/>
                <a:cs typeface="Times New Roman"/>
              </a:rPr>
              <a:t>large </a:t>
            </a:r>
            <a:r>
              <a:rPr sz="2800" spc="-5" dirty="0">
                <a:latin typeface="Times New Roman"/>
                <a:cs typeface="Times New Roman"/>
              </a:rPr>
              <a:t>domain of  </a:t>
            </a:r>
            <a:r>
              <a:rPr sz="2800" b="1" spc="-10" dirty="0">
                <a:latin typeface="Times New Roman"/>
                <a:cs typeface="Times New Roman"/>
              </a:rPr>
              <a:t>prokaryotic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microorganisms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286385" marR="169545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study </a:t>
            </a:r>
            <a:r>
              <a:rPr sz="2800" spc="-5" dirty="0">
                <a:latin typeface="Times New Roman"/>
                <a:cs typeface="Times New Roman"/>
              </a:rPr>
              <a:t>of bacteria is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known  as </a:t>
            </a:r>
            <a:r>
              <a:rPr sz="2800" b="1" spc="-15" dirty="0">
                <a:latin typeface="Times New Roman"/>
                <a:cs typeface="Times New Roman"/>
              </a:rPr>
              <a:t>bacteriology, </a:t>
            </a:r>
            <a:r>
              <a:rPr sz="2800" b="1" spc="-5" dirty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branch </a:t>
            </a:r>
            <a:r>
              <a:rPr sz="2800" spc="-5" dirty="0">
                <a:latin typeface="Times New Roman"/>
                <a:cs typeface="Times New Roman"/>
              </a:rPr>
              <a:t>of  </a:t>
            </a:r>
            <a:r>
              <a:rPr sz="2800" b="1" spc="-20" dirty="0">
                <a:latin typeface="Times New Roman"/>
                <a:cs typeface="Times New Roman"/>
              </a:rPr>
              <a:t>microbiology.</a:t>
            </a:r>
            <a:endParaRPr sz="28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Bacteria was </a:t>
            </a:r>
            <a:r>
              <a:rPr sz="2800" dirty="0">
                <a:latin typeface="Times New Roman"/>
                <a:cs typeface="Times New Roman"/>
              </a:rPr>
              <a:t>first </a:t>
            </a:r>
            <a:r>
              <a:rPr sz="2800" spc="-5" dirty="0">
                <a:latin typeface="Times New Roman"/>
                <a:cs typeface="Times New Roman"/>
              </a:rPr>
              <a:t>discovered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by  </a:t>
            </a:r>
            <a:r>
              <a:rPr sz="2800" b="1" spc="-5" dirty="0">
                <a:latin typeface="Times New Roman"/>
                <a:cs typeface="Times New Roman"/>
              </a:rPr>
              <a:t>Antony </a:t>
            </a:r>
            <a:r>
              <a:rPr sz="2800" b="1" spc="-90" dirty="0">
                <a:latin typeface="Times New Roman"/>
                <a:cs typeface="Times New Roman"/>
              </a:rPr>
              <a:t>Van </a:t>
            </a:r>
            <a:r>
              <a:rPr sz="2800" b="1" spc="-10" dirty="0">
                <a:latin typeface="Times New Roman"/>
                <a:cs typeface="Times New Roman"/>
              </a:rPr>
              <a:t>Leeuwenhoek </a:t>
            </a:r>
            <a:r>
              <a:rPr sz="2800" b="1" spc="-5" dirty="0">
                <a:latin typeface="Times New Roman"/>
                <a:cs typeface="Times New Roman"/>
              </a:rPr>
              <a:t>in  </a:t>
            </a:r>
            <a:r>
              <a:rPr sz="2800" b="1" dirty="0">
                <a:latin typeface="Times New Roman"/>
                <a:cs typeface="Times New Roman"/>
              </a:rPr>
              <a:t>1970s</a:t>
            </a:r>
            <a:r>
              <a:rPr sz="2400" b="1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0" y="1371600"/>
            <a:ext cx="28194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600200"/>
            <a:ext cx="6845485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6569" y="145491"/>
            <a:ext cx="699325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5080" algn="ctr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DIFFERENCE </a:t>
            </a:r>
            <a:r>
              <a:rPr sz="3000" dirty="0"/>
              <a:t>BETWEEN </a:t>
            </a:r>
            <a:r>
              <a:rPr sz="3000" spc="-5" dirty="0"/>
              <a:t>THE </a:t>
            </a:r>
            <a:r>
              <a:rPr sz="3000" u="none" spc="-5" dirty="0"/>
              <a:t> </a:t>
            </a:r>
            <a:r>
              <a:rPr sz="3000" spc="-25" dirty="0"/>
              <a:t>PRIMARY </a:t>
            </a:r>
            <a:r>
              <a:rPr sz="3000" dirty="0"/>
              <a:t>AND </a:t>
            </a:r>
            <a:r>
              <a:rPr sz="3000" spc="-35" dirty="0"/>
              <a:t>SECONDARY </a:t>
            </a:r>
            <a:r>
              <a:rPr sz="3000" dirty="0"/>
              <a:t>CELL </a:t>
            </a:r>
            <a:r>
              <a:rPr sz="3000" u="none" dirty="0"/>
              <a:t> </a:t>
            </a:r>
            <a:r>
              <a:rPr sz="3000" dirty="0"/>
              <a:t>WALL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20" y="1447781"/>
            <a:ext cx="5334718" cy="4419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234" y="574294"/>
            <a:ext cx="656018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BACTERIAL</a:t>
            </a:r>
            <a:r>
              <a:rPr sz="3200" spc="-95" dirty="0"/>
              <a:t> </a:t>
            </a:r>
            <a:r>
              <a:rPr sz="3200" spc="-15" dirty="0"/>
              <a:t>CLASSIFICATION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609600" y="1905000"/>
            <a:ext cx="76962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252" y="278638"/>
            <a:ext cx="4333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PE</a:t>
            </a:r>
            <a:r>
              <a:rPr sz="3600" spc="10" dirty="0"/>
              <a:t>P</a:t>
            </a:r>
            <a:r>
              <a:rPr sz="3600" spc="-5" dirty="0"/>
              <a:t>TIDOG</a:t>
            </a:r>
            <a:r>
              <a:rPr sz="3600" spc="-275" dirty="0"/>
              <a:t>L</a:t>
            </a:r>
            <a:r>
              <a:rPr sz="3600" spc="-220" dirty="0"/>
              <a:t>Y</a:t>
            </a:r>
            <a:r>
              <a:rPr sz="3600" dirty="0"/>
              <a:t>CAN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12140" y="1394205"/>
            <a:ext cx="7355205" cy="383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104775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Peptidoglycan ,also </a:t>
            </a:r>
            <a:r>
              <a:rPr sz="2400" spc="-5" dirty="0">
                <a:latin typeface="Times New Roman"/>
                <a:cs typeface="Times New Roman"/>
              </a:rPr>
              <a:t>known as murein, is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polymer  </a:t>
            </a:r>
            <a:r>
              <a:rPr sz="2400" dirty="0">
                <a:latin typeface="Times New Roman"/>
                <a:cs typeface="Times New Roman"/>
              </a:rPr>
              <a:t>consisting of sugars and </a:t>
            </a:r>
            <a:r>
              <a:rPr sz="2400" spc="-5" dirty="0">
                <a:latin typeface="Times New Roman"/>
                <a:cs typeface="Times New Roman"/>
              </a:rPr>
              <a:t>amino </a:t>
            </a:r>
            <a:r>
              <a:rPr sz="2400" dirty="0">
                <a:latin typeface="Times New Roman"/>
                <a:cs typeface="Times New Roman"/>
              </a:rPr>
              <a:t>acids that </a:t>
            </a:r>
            <a:r>
              <a:rPr sz="2400" spc="-5" dirty="0">
                <a:latin typeface="Times New Roman"/>
                <a:cs typeface="Times New Roman"/>
              </a:rPr>
              <a:t>forms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mesh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 like layer outside the cell </a:t>
            </a:r>
            <a:r>
              <a:rPr sz="2400" spc="-5" dirty="0">
                <a:latin typeface="Times New Roman"/>
                <a:cs typeface="Times New Roman"/>
              </a:rPr>
              <a:t>membrane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10" dirty="0">
                <a:latin typeface="Times New Roman"/>
                <a:cs typeface="Times New Roman"/>
              </a:rPr>
              <a:t>most </a:t>
            </a:r>
            <a:r>
              <a:rPr sz="2400" dirty="0">
                <a:latin typeface="Times New Roman"/>
                <a:cs typeface="Times New Roman"/>
              </a:rPr>
              <a:t>bacteria  </a:t>
            </a:r>
            <a:r>
              <a:rPr sz="2400" spc="-5" dirty="0">
                <a:latin typeface="Times New Roman"/>
                <a:cs typeface="Times New Roman"/>
              </a:rPr>
              <a:t>forming </a:t>
            </a:r>
            <a:r>
              <a:rPr sz="2400" dirty="0">
                <a:latin typeface="Times New Roman"/>
                <a:cs typeface="Times New Roman"/>
              </a:rPr>
              <a:t>cell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wall.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The sugars </a:t>
            </a:r>
            <a:r>
              <a:rPr sz="2400" spc="-5" dirty="0">
                <a:latin typeface="Times New Roman"/>
                <a:cs typeface="Times New Roman"/>
              </a:rPr>
              <a:t>component </a:t>
            </a:r>
            <a:r>
              <a:rPr sz="2400" dirty="0">
                <a:latin typeface="Times New Roman"/>
                <a:cs typeface="Times New Roman"/>
              </a:rPr>
              <a:t>consist of alternating residues of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865" dirty="0">
                <a:latin typeface="Times New Roman"/>
                <a:cs typeface="Times New Roman"/>
              </a:rPr>
              <a:t>ᵦ-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(1,4) linked </a:t>
            </a:r>
            <a:r>
              <a:rPr sz="2400" spc="-10" dirty="0">
                <a:latin typeface="Times New Roman"/>
                <a:cs typeface="Times New Roman"/>
              </a:rPr>
              <a:t>N- </a:t>
            </a:r>
            <a:r>
              <a:rPr sz="2400" spc="-5" dirty="0">
                <a:latin typeface="Times New Roman"/>
                <a:cs typeface="Times New Roman"/>
              </a:rPr>
              <a:t>acetylglucosamine </a:t>
            </a:r>
            <a:r>
              <a:rPr sz="2400" dirty="0">
                <a:latin typeface="Times New Roman"/>
                <a:cs typeface="Times New Roman"/>
              </a:rPr>
              <a:t>and N- </a:t>
            </a:r>
            <a:r>
              <a:rPr sz="2400" spc="-5" dirty="0">
                <a:latin typeface="Times New Roman"/>
                <a:cs typeface="Times New Roman"/>
              </a:rPr>
              <a:t>acetylmuramic  </a:t>
            </a:r>
            <a:r>
              <a:rPr sz="2400" dirty="0">
                <a:latin typeface="Times New Roman"/>
                <a:cs typeface="Times New Roman"/>
              </a:rPr>
              <a:t>acid.</a:t>
            </a:r>
            <a:endParaRPr sz="2400">
              <a:latin typeface="Times New Roman"/>
              <a:cs typeface="Times New Roman"/>
            </a:endParaRPr>
          </a:p>
          <a:p>
            <a:pPr marL="286385" marR="564515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These subunits </a:t>
            </a:r>
            <a:r>
              <a:rPr sz="2400" spc="-5" dirty="0">
                <a:latin typeface="Times New Roman"/>
                <a:cs typeface="Times New Roman"/>
              </a:rPr>
              <a:t>which </a:t>
            </a:r>
            <a:r>
              <a:rPr sz="2400" dirty="0">
                <a:latin typeface="Times New Roman"/>
                <a:cs typeface="Times New Roman"/>
              </a:rPr>
              <a:t>are related to glucose in their  structure are covalently joined to one another to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form  glycan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chains.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1997" y="421894"/>
            <a:ext cx="38576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5" dirty="0"/>
              <a:t>PEPTIDOGLYCAN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241805"/>
            <a:ext cx="722058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Attached to the </a:t>
            </a:r>
            <a:r>
              <a:rPr sz="2400" spc="-5" dirty="0">
                <a:latin typeface="Times New Roman"/>
                <a:cs typeface="Times New Roman"/>
              </a:rPr>
              <a:t>N- acetylmuramic </a:t>
            </a:r>
            <a:r>
              <a:rPr sz="2400" dirty="0">
                <a:latin typeface="Times New Roman"/>
                <a:cs typeface="Times New Roman"/>
              </a:rPr>
              <a:t>acid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 peptide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chain  of three to five </a:t>
            </a:r>
            <a:r>
              <a:rPr sz="2400" spc="-5" dirty="0">
                <a:latin typeface="Times New Roman"/>
                <a:cs typeface="Times New Roman"/>
              </a:rPr>
              <a:t>amino </a:t>
            </a:r>
            <a:r>
              <a:rPr sz="2400" dirty="0">
                <a:latin typeface="Times New Roman"/>
                <a:cs typeface="Times New Roman"/>
              </a:rPr>
              <a:t>acids. The peptide chain can be  cross- linked to the peptide chain of another strand  </a:t>
            </a:r>
            <a:r>
              <a:rPr sz="2400" spc="-5" dirty="0">
                <a:latin typeface="Times New Roman"/>
                <a:cs typeface="Times New Roman"/>
              </a:rPr>
              <a:t>forming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peptidoglycan.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6400" y="3048000"/>
            <a:ext cx="4495800" cy="2784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83332" y="5973267"/>
            <a:ext cx="3662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Peptidoglycan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structure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5590" marR="5080" indent="-280035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TYPES OF </a:t>
            </a:r>
            <a:r>
              <a:rPr sz="3600" spc="-20" dirty="0"/>
              <a:t>BACTERIAL </a:t>
            </a:r>
            <a:r>
              <a:rPr sz="3600" dirty="0"/>
              <a:t>CELL </a:t>
            </a:r>
            <a:r>
              <a:rPr sz="3600" u="none" dirty="0"/>
              <a:t> </a:t>
            </a:r>
            <a:r>
              <a:rPr sz="3600" dirty="0"/>
              <a:t>WALL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22805"/>
            <a:ext cx="7051675" cy="200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On </a:t>
            </a:r>
            <a:r>
              <a:rPr sz="2400" dirty="0">
                <a:latin typeface="Times New Roman"/>
                <a:cs typeface="Times New Roman"/>
              </a:rPr>
              <a:t>the based structure of the cell wall and to their  response to stain, bacteria have been classified into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two  </a:t>
            </a:r>
            <a:r>
              <a:rPr sz="2400" dirty="0">
                <a:latin typeface="Times New Roman"/>
                <a:cs typeface="Times New Roman"/>
              </a:rPr>
              <a:t>types:</a:t>
            </a:r>
            <a:endParaRPr sz="2400">
              <a:latin typeface="Times New Roman"/>
              <a:cs typeface="Times New Roman"/>
            </a:endParaRPr>
          </a:p>
          <a:p>
            <a:pPr marL="495934" lvl="1" indent="-179070">
              <a:lnSpc>
                <a:spcPct val="100000"/>
              </a:lnSpc>
              <a:spcBef>
                <a:spcPts val="600"/>
              </a:spcBef>
              <a:buChar char="-"/>
              <a:tabLst>
                <a:tab pos="496570" algn="l"/>
              </a:tabLst>
            </a:pPr>
            <a:r>
              <a:rPr sz="2400" dirty="0">
                <a:latin typeface="Times New Roman"/>
                <a:cs typeface="Times New Roman"/>
              </a:rPr>
              <a:t>Gram Positive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Bacteria</a:t>
            </a:r>
            <a:endParaRPr sz="2400">
              <a:latin typeface="Times New Roman"/>
              <a:cs typeface="Times New Roman"/>
            </a:endParaRPr>
          </a:p>
          <a:p>
            <a:pPr marL="495934" lvl="1" indent="-179070">
              <a:lnSpc>
                <a:spcPct val="100000"/>
              </a:lnSpc>
              <a:spcBef>
                <a:spcPts val="600"/>
              </a:spcBef>
              <a:buChar char="-"/>
              <a:tabLst>
                <a:tab pos="496570" algn="l"/>
              </a:tabLst>
            </a:pPr>
            <a:r>
              <a:rPr sz="2400" dirty="0">
                <a:latin typeface="Times New Roman"/>
                <a:cs typeface="Times New Roman"/>
              </a:rPr>
              <a:t>Gram Negative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Bacteria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1893" y="583438"/>
            <a:ext cx="71412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GRAM </a:t>
            </a:r>
            <a:r>
              <a:rPr sz="3600" dirty="0"/>
              <a:t>POSITIVE CELL</a:t>
            </a:r>
            <a:r>
              <a:rPr sz="3600" spc="-105" dirty="0"/>
              <a:t> </a:t>
            </a:r>
            <a:r>
              <a:rPr sz="3600" dirty="0"/>
              <a:t>WALL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468881"/>
            <a:ext cx="3862070" cy="3592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Usually thick,  homogenous, composed  mainly of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peptidoglycan.</a:t>
            </a:r>
            <a:endParaRPr sz="2800">
              <a:latin typeface="Times New Roman"/>
              <a:cs typeface="Times New Roman"/>
            </a:endParaRPr>
          </a:p>
          <a:p>
            <a:pPr marL="286385" marR="6985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It accounts </a:t>
            </a:r>
            <a:r>
              <a:rPr sz="2800" dirty="0">
                <a:latin typeface="Times New Roman"/>
                <a:cs typeface="Times New Roman"/>
              </a:rPr>
              <a:t>50- </a:t>
            </a:r>
            <a:r>
              <a:rPr sz="2800" spc="-5" dirty="0">
                <a:latin typeface="Times New Roman"/>
                <a:cs typeface="Times New Roman"/>
              </a:rPr>
              <a:t>90% of  the dry weight of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cell  wall.</a:t>
            </a:r>
            <a:endParaRPr sz="2800">
              <a:latin typeface="Times New Roman"/>
              <a:cs typeface="Times New Roman"/>
            </a:endParaRPr>
          </a:p>
          <a:p>
            <a:pPr marL="286385" marR="112395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Contain </a:t>
            </a:r>
            <a:r>
              <a:rPr sz="2800" spc="-15" dirty="0">
                <a:latin typeface="Times New Roman"/>
                <a:cs typeface="Times New Roman"/>
              </a:rPr>
              <a:t>large </a:t>
            </a:r>
            <a:r>
              <a:rPr sz="2800" spc="-5" dirty="0">
                <a:latin typeface="Times New Roman"/>
                <a:cs typeface="Times New Roman"/>
              </a:rPr>
              <a:t>amount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  teichoic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acids</a:t>
            </a:r>
            <a:r>
              <a:rPr sz="2400" spc="-5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600" y="1752600"/>
            <a:ext cx="43434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2214</Words>
  <Application>Microsoft Office PowerPoint</Application>
  <PresentationFormat>On-screen Show (4:3)</PresentationFormat>
  <Paragraphs>205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CELL WALL:  STRUCTURE AND  DYNAMICS</vt:lpstr>
      <vt:lpstr>INTRODUCTION</vt:lpstr>
      <vt:lpstr>INTRODUCTION</vt:lpstr>
      <vt:lpstr>BACTERIA</vt:lpstr>
      <vt:lpstr>BACTERIAL CLASSIFICATION</vt:lpstr>
      <vt:lpstr>PEPTIDOGLYCAN</vt:lpstr>
      <vt:lpstr>PEPTIDOGLYCAN</vt:lpstr>
      <vt:lpstr>TYPES OF BACTERIAL CELL  WALL</vt:lpstr>
      <vt:lpstr>GRAM POSITIVE CELL WALL</vt:lpstr>
      <vt:lpstr>GRAM NEGATIVE CELL WALL</vt:lpstr>
      <vt:lpstr>GRAM STAINING</vt:lpstr>
      <vt:lpstr>FUNCTIONS OF BACTERIAL CELL  WALL</vt:lpstr>
      <vt:lpstr>FUNGI</vt:lpstr>
      <vt:lpstr>FUNGAL CELL WALL</vt:lpstr>
      <vt:lpstr>BASIC COMPONENT OF  FUNGAL CELL WALL</vt:lpstr>
      <vt:lpstr>FUNCTION OF FUNGAL  CELL WALL</vt:lpstr>
      <vt:lpstr>PLANT CELL WALL</vt:lpstr>
      <vt:lpstr>COMPONENTS OF PLANT  CELL WALL</vt:lpstr>
      <vt:lpstr>A typical cell wall is composed of 3-4 layers that are formed sequentially from outside  to inwards as follows :</vt:lpstr>
      <vt:lpstr>PLANT CELL WALL STRUCTURE</vt:lpstr>
      <vt:lpstr>Slide 21</vt:lpstr>
      <vt:lpstr>Slide 22</vt:lpstr>
      <vt:lpstr>Slide 23</vt:lpstr>
      <vt:lpstr>STRUCTURE OF PRIMARY  CELL WALL</vt:lpstr>
      <vt:lpstr>Secondary wall</vt:lpstr>
      <vt:lpstr>Slide 26</vt:lpstr>
      <vt:lpstr>Slide 27</vt:lpstr>
      <vt:lpstr>The secondary plant cell wall, which is  often deposited inside the primary cell  wall as a cell matures, sometimes has  a composition nearly identical to that of  the earlier-developed wall.</vt:lpstr>
      <vt:lpstr>Slide 29</vt:lpstr>
      <vt:lpstr>cell  walls  commonly are  classified into two major types: primary walls and  secondary walls</vt:lpstr>
      <vt:lpstr>Slide 31</vt:lpstr>
      <vt:lpstr>Ultra-structure of plant cell wall</vt:lpstr>
      <vt:lpstr>Slide 33</vt:lpstr>
      <vt:lpstr>Slide 34</vt:lpstr>
      <vt:lpstr>Functions of cell wall</vt:lpstr>
      <vt:lpstr>Slide 36</vt:lpstr>
      <vt:lpstr>Slide 37</vt:lpstr>
      <vt:lpstr>COMPOSITION OF CELL  WALL</vt:lpstr>
      <vt:lpstr>Slide 39</vt:lpstr>
      <vt:lpstr>DIFFERENCE BETWEEN THE  PRIMARY AND SECONDARY CELL  WALL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WALL:  STRUCTURE AND  DYNAMICS</dc:title>
  <dc:creator>sharad jain</dc:creator>
  <cp:lastModifiedBy>sharad jain</cp:lastModifiedBy>
  <cp:revision>7</cp:revision>
  <dcterms:created xsi:type="dcterms:W3CDTF">2020-09-09T17:42:40Z</dcterms:created>
  <dcterms:modified xsi:type="dcterms:W3CDTF">2020-09-10T18:57:31Z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2020-09-09T00:00:00Z</vt:filetime>
  </property>
</Properties>
</file>