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771F8B-AD27-4C4E-8844-DC488AC8EDD5}">
          <p14:sldIdLst>
            <p14:sldId id="256"/>
            <p14:sldId id="257"/>
            <p14:sldId id="258"/>
            <p14:sldId id="259"/>
            <p14:sldId id="260"/>
            <p14:sldId id="261"/>
            <p14:sldId id="262"/>
            <p14:sldId id="263"/>
            <p14:sldId id="264"/>
            <p14:sldId id="265"/>
            <p14:sldId id="266"/>
          </p14:sldIdLst>
        </p14:section>
        <p14:section name="Untitled Section" id="{BCBE3B0D-4706-42A6-847C-53ED009BF4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9C007B-A3CC-428F-A10F-0C6CF5089103}"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DBC85-66A7-420A-9E77-0336F952102D}" type="slidenum">
              <a:rPr lang="en-US" smtClean="0"/>
              <a:t>‹#›</a:t>
            </a:fld>
            <a:endParaRPr lang="en-US"/>
          </a:p>
        </p:txBody>
      </p:sp>
    </p:spTree>
    <p:extLst>
      <p:ext uri="{BB962C8B-B14F-4D97-AF65-F5344CB8AC3E}">
        <p14:creationId xmlns:p14="http://schemas.microsoft.com/office/powerpoint/2010/main" val="3075155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9C007B-A3CC-428F-A10F-0C6CF5089103}"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DBC85-66A7-420A-9E77-0336F952102D}" type="slidenum">
              <a:rPr lang="en-US" smtClean="0"/>
              <a:t>‹#›</a:t>
            </a:fld>
            <a:endParaRPr lang="en-US"/>
          </a:p>
        </p:txBody>
      </p:sp>
    </p:spTree>
    <p:extLst>
      <p:ext uri="{BB962C8B-B14F-4D97-AF65-F5344CB8AC3E}">
        <p14:creationId xmlns:p14="http://schemas.microsoft.com/office/powerpoint/2010/main" val="3898529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9C007B-A3CC-428F-A10F-0C6CF5089103}"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DBC85-66A7-420A-9E77-0336F952102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6922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9C007B-A3CC-428F-A10F-0C6CF5089103}"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DBC85-66A7-420A-9E77-0336F952102D}" type="slidenum">
              <a:rPr lang="en-US" smtClean="0"/>
              <a:t>‹#›</a:t>
            </a:fld>
            <a:endParaRPr lang="en-US"/>
          </a:p>
        </p:txBody>
      </p:sp>
    </p:spTree>
    <p:extLst>
      <p:ext uri="{BB962C8B-B14F-4D97-AF65-F5344CB8AC3E}">
        <p14:creationId xmlns:p14="http://schemas.microsoft.com/office/powerpoint/2010/main" val="2166231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9C007B-A3CC-428F-A10F-0C6CF5089103}"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DBC85-66A7-420A-9E77-0336F952102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29298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9C007B-A3CC-428F-A10F-0C6CF5089103}"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DBC85-66A7-420A-9E77-0336F952102D}" type="slidenum">
              <a:rPr lang="en-US" smtClean="0"/>
              <a:t>‹#›</a:t>
            </a:fld>
            <a:endParaRPr lang="en-US"/>
          </a:p>
        </p:txBody>
      </p:sp>
    </p:spTree>
    <p:extLst>
      <p:ext uri="{BB962C8B-B14F-4D97-AF65-F5344CB8AC3E}">
        <p14:creationId xmlns:p14="http://schemas.microsoft.com/office/powerpoint/2010/main" val="2114827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9C007B-A3CC-428F-A10F-0C6CF5089103}"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DBC85-66A7-420A-9E77-0336F952102D}" type="slidenum">
              <a:rPr lang="en-US" smtClean="0"/>
              <a:t>‹#›</a:t>
            </a:fld>
            <a:endParaRPr lang="en-US"/>
          </a:p>
        </p:txBody>
      </p:sp>
    </p:spTree>
    <p:extLst>
      <p:ext uri="{BB962C8B-B14F-4D97-AF65-F5344CB8AC3E}">
        <p14:creationId xmlns:p14="http://schemas.microsoft.com/office/powerpoint/2010/main" val="2643045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9C007B-A3CC-428F-A10F-0C6CF5089103}"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DBC85-66A7-420A-9E77-0336F952102D}" type="slidenum">
              <a:rPr lang="en-US" smtClean="0"/>
              <a:t>‹#›</a:t>
            </a:fld>
            <a:endParaRPr lang="en-US"/>
          </a:p>
        </p:txBody>
      </p:sp>
    </p:spTree>
    <p:extLst>
      <p:ext uri="{BB962C8B-B14F-4D97-AF65-F5344CB8AC3E}">
        <p14:creationId xmlns:p14="http://schemas.microsoft.com/office/powerpoint/2010/main" val="207085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9C007B-A3CC-428F-A10F-0C6CF5089103}"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DBC85-66A7-420A-9E77-0336F952102D}" type="slidenum">
              <a:rPr lang="en-US" smtClean="0"/>
              <a:t>‹#›</a:t>
            </a:fld>
            <a:endParaRPr lang="en-US"/>
          </a:p>
        </p:txBody>
      </p:sp>
    </p:spTree>
    <p:extLst>
      <p:ext uri="{BB962C8B-B14F-4D97-AF65-F5344CB8AC3E}">
        <p14:creationId xmlns:p14="http://schemas.microsoft.com/office/powerpoint/2010/main" val="395298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9C007B-A3CC-428F-A10F-0C6CF5089103}"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DBC85-66A7-420A-9E77-0336F952102D}" type="slidenum">
              <a:rPr lang="en-US" smtClean="0"/>
              <a:t>‹#›</a:t>
            </a:fld>
            <a:endParaRPr lang="en-US"/>
          </a:p>
        </p:txBody>
      </p:sp>
    </p:spTree>
    <p:extLst>
      <p:ext uri="{BB962C8B-B14F-4D97-AF65-F5344CB8AC3E}">
        <p14:creationId xmlns:p14="http://schemas.microsoft.com/office/powerpoint/2010/main" val="4072424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9C007B-A3CC-428F-A10F-0C6CF5089103}"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DBC85-66A7-420A-9E77-0336F952102D}" type="slidenum">
              <a:rPr lang="en-US" smtClean="0"/>
              <a:t>‹#›</a:t>
            </a:fld>
            <a:endParaRPr lang="en-US"/>
          </a:p>
        </p:txBody>
      </p:sp>
    </p:spTree>
    <p:extLst>
      <p:ext uri="{BB962C8B-B14F-4D97-AF65-F5344CB8AC3E}">
        <p14:creationId xmlns:p14="http://schemas.microsoft.com/office/powerpoint/2010/main" val="2132063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9C007B-A3CC-428F-A10F-0C6CF5089103}" type="datetimeFigureOut">
              <a:rPr lang="en-US" smtClean="0"/>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CDBC85-66A7-420A-9E77-0336F952102D}" type="slidenum">
              <a:rPr lang="en-US" smtClean="0"/>
              <a:t>‹#›</a:t>
            </a:fld>
            <a:endParaRPr lang="en-US"/>
          </a:p>
        </p:txBody>
      </p:sp>
    </p:spTree>
    <p:extLst>
      <p:ext uri="{BB962C8B-B14F-4D97-AF65-F5344CB8AC3E}">
        <p14:creationId xmlns:p14="http://schemas.microsoft.com/office/powerpoint/2010/main" val="17289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9C007B-A3CC-428F-A10F-0C6CF5089103}" type="datetimeFigureOut">
              <a:rPr lang="en-US" smtClean="0"/>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CDBC85-66A7-420A-9E77-0336F952102D}" type="slidenum">
              <a:rPr lang="en-US" smtClean="0"/>
              <a:t>‹#›</a:t>
            </a:fld>
            <a:endParaRPr lang="en-US"/>
          </a:p>
        </p:txBody>
      </p:sp>
    </p:spTree>
    <p:extLst>
      <p:ext uri="{BB962C8B-B14F-4D97-AF65-F5344CB8AC3E}">
        <p14:creationId xmlns:p14="http://schemas.microsoft.com/office/powerpoint/2010/main" val="70048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9C007B-A3CC-428F-A10F-0C6CF5089103}" type="datetimeFigureOut">
              <a:rPr lang="en-US" smtClean="0"/>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CDBC85-66A7-420A-9E77-0336F952102D}" type="slidenum">
              <a:rPr lang="en-US" smtClean="0"/>
              <a:t>‹#›</a:t>
            </a:fld>
            <a:endParaRPr lang="en-US"/>
          </a:p>
        </p:txBody>
      </p:sp>
    </p:spTree>
    <p:extLst>
      <p:ext uri="{BB962C8B-B14F-4D97-AF65-F5344CB8AC3E}">
        <p14:creationId xmlns:p14="http://schemas.microsoft.com/office/powerpoint/2010/main" val="145479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9C007B-A3CC-428F-A10F-0C6CF5089103}"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DBC85-66A7-420A-9E77-0336F952102D}" type="slidenum">
              <a:rPr lang="en-US" smtClean="0"/>
              <a:t>‹#›</a:t>
            </a:fld>
            <a:endParaRPr lang="en-US"/>
          </a:p>
        </p:txBody>
      </p:sp>
    </p:spTree>
    <p:extLst>
      <p:ext uri="{BB962C8B-B14F-4D97-AF65-F5344CB8AC3E}">
        <p14:creationId xmlns:p14="http://schemas.microsoft.com/office/powerpoint/2010/main" val="1203380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09C007B-A3CC-428F-A10F-0C6CF5089103}"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DBC85-66A7-420A-9E77-0336F952102D}" type="slidenum">
              <a:rPr lang="en-US" smtClean="0"/>
              <a:t>‹#›</a:t>
            </a:fld>
            <a:endParaRPr lang="en-US"/>
          </a:p>
        </p:txBody>
      </p:sp>
    </p:spTree>
    <p:extLst>
      <p:ext uri="{BB962C8B-B14F-4D97-AF65-F5344CB8AC3E}">
        <p14:creationId xmlns:p14="http://schemas.microsoft.com/office/powerpoint/2010/main" val="3111427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9C007B-A3CC-428F-A10F-0C6CF5089103}" type="datetimeFigureOut">
              <a:rPr lang="en-US" smtClean="0"/>
              <a:t>10/19/2020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7CDBC85-66A7-420A-9E77-0336F952102D}" type="slidenum">
              <a:rPr lang="en-US" smtClean="0"/>
              <a:t>‹#›</a:t>
            </a:fld>
            <a:endParaRPr lang="en-US"/>
          </a:p>
        </p:txBody>
      </p:sp>
    </p:spTree>
    <p:extLst>
      <p:ext uri="{BB962C8B-B14F-4D97-AF65-F5344CB8AC3E}">
        <p14:creationId xmlns:p14="http://schemas.microsoft.com/office/powerpoint/2010/main" val="3109928644"/>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26948" y="719805"/>
            <a:ext cx="7766936" cy="4871098"/>
          </a:xfrm>
        </p:spPr>
        <p:txBody>
          <a:bodyPr>
            <a:normAutofit/>
          </a:bodyPr>
          <a:lstStyle/>
          <a:p>
            <a:r>
              <a:rPr lang="en-US" sz="4800" u="sng" dirty="0" smtClean="0">
                <a:solidFill>
                  <a:schemeClr val="accent3"/>
                </a:solidFill>
              </a:rPr>
              <a:t>Subphylum </a:t>
            </a:r>
            <a:r>
              <a:rPr lang="en-US" sz="4800" u="sng" dirty="0" err="1" smtClean="0">
                <a:solidFill>
                  <a:schemeClr val="accent3"/>
                </a:solidFill>
              </a:rPr>
              <a:t>Cehalochordata</a:t>
            </a:r>
            <a:endParaRPr lang="en-US" sz="4800" u="sng" dirty="0">
              <a:solidFill>
                <a:schemeClr val="accent3"/>
              </a:solidFill>
            </a:endParaRPr>
          </a:p>
        </p:txBody>
      </p:sp>
      <p:sp>
        <p:nvSpPr>
          <p:cNvPr id="4" name="Title 3"/>
          <p:cNvSpPr>
            <a:spLocks noGrp="1" noChangeArrowheads="1"/>
          </p:cNvSpPr>
          <p:nvPr>
            <p:ph type="ctrTitle"/>
          </p:nvPr>
        </p:nvSpPr>
        <p:spPr bwMode="auto">
          <a:xfrm>
            <a:off x="1362650" y="3254964"/>
            <a:ext cx="7863214" cy="40483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0" indent="0" eaLnBrk="1" hangingPunct="1">
              <a:lnSpc>
                <a:spcPct val="90000"/>
              </a:lnSpc>
              <a:buNone/>
              <a:defRPr/>
            </a:pPr>
            <a:r>
              <a:rPr lang="en-US" sz="2800" dirty="0" smtClean="0"/>
              <a:t>          By : Dr. Nilofer Syed </a:t>
            </a:r>
            <a:endParaRPr lang="en-US" sz="2800" dirty="0" smtClean="0"/>
          </a:p>
        </p:txBody>
      </p:sp>
    </p:spTree>
    <p:extLst>
      <p:ext uri="{BB962C8B-B14F-4D97-AF65-F5344CB8AC3E}">
        <p14:creationId xmlns:p14="http://schemas.microsoft.com/office/powerpoint/2010/main" val="1308366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810" y="609600"/>
            <a:ext cx="5172893" cy="1320800"/>
          </a:xfrm>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2037806" y="-10319"/>
            <a:ext cx="6557553" cy="6868319"/>
          </a:xfrm>
          <a:prstGeom prst="rect">
            <a:avLst/>
          </a:prstGeom>
        </p:spPr>
      </p:pic>
    </p:spTree>
    <p:extLst>
      <p:ext uri="{BB962C8B-B14F-4D97-AF65-F5344CB8AC3E}">
        <p14:creationId xmlns:p14="http://schemas.microsoft.com/office/powerpoint/2010/main" val="592456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60588"/>
            <a:ext cx="8596668" cy="2137091"/>
          </a:xfrm>
        </p:spPr>
        <p:txBody>
          <a:bodyPr>
            <a:noAutofit/>
          </a:bodyPr>
          <a:lstStyle/>
          <a:p>
            <a:pPr algn="ctr"/>
            <a:r>
              <a:rPr lang="en-US" sz="9600" dirty="0" smtClean="0"/>
              <a:t>Thanks</a:t>
            </a:r>
            <a:endParaRPr lang="en-US" sz="9600" dirty="0"/>
          </a:p>
        </p:txBody>
      </p:sp>
      <p:sp>
        <p:nvSpPr>
          <p:cNvPr id="3" name="Content Placeholder 2"/>
          <p:cNvSpPr>
            <a:spLocks noGrp="1"/>
          </p:cNvSpPr>
          <p:nvPr>
            <p:ph idx="1"/>
          </p:nvPr>
        </p:nvSpPr>
        <p:spPr>
          <a:xfrm>
            <a:off x="677334" y="5995642"/>
            <a:ext cx="8596668" cy="45719"/>
          </a:xfrm>
        </p:spPr>
        <p:txBody>
          <a:bodyPr>
            <a:normAutofit fontScale="25000" lnSpcReduction="20000"/>
          </a:bodyPr>
          <a:lstStyle/>
          <a:p>
            <a:endParaRPr lang="en-US" dirty="0"/>
          </a:p>
        </p:txBody>
      </p:sp>
    </p:spTree>
    <p:extLst>
      <p:ext uri="{BB962C8B-B14F-4D97-AF65-F5344CB8AC3E}">
        <p14:creationId xmlns:p14="http://schemas.microsoft.com/office/powerpoint/2010/main" val="4220813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123407"/>
            <a:ext cx="8596668" cy="4917956"/>
          </a:xfrm>
        </p:spPr>
        <p:txBody>
          <a:bodyPr>
            <a:normAutofit/>
          </a:bodyPr>
          <a:lstStyle/>
          <a:p>
            <a:pPr>
              <a:lnSpc>
                <a:spcPct val="90000"/>
              </a:lnSpc>
              <a:defRPr/>
            </a:pPr>
            <a:r>
              <a:rPr lang="en-US" sz="2400" dirty="0"/>
              <a:t>The cephalochordates are the lancelets, which are small (3-7 cm long) laterally compressed fishlike animals that inhabit sandy sediments of coastal waters.  They lack a distinct head and have no cranium.</a:t>
            </a:r>
          </a:p>
          <a:p>
            <a:pPr>
              <a:lnSpc>
                <a:spcPct val="90000"/>
              </a:lnSpc>
              <a:defRPr/>
            </a:pPr>
            <a:endParaRPr lang="en-US" sz="2400" dirty="0" smtClean="0"/>
          </a:p>
          <a:p>
            <a:pPr>
              <a:lnSpc>
                <a:spcPct val="90000"/>
              </a:lnSpc>
              <a:defRPr/>
            </a:pPr>
            <a:r>
              <a:rPr lang="en-US" sz="2400" dirty="0"/>
              <a:t>They are commonly referred to as Amphioxus as this was the original genus name.  There are 29 species, five of which occur in North American coastal waters.</a:t>
            </a:r>
          </a:p>
        </p:txBody>
      </p:sp>
    </p:spTree>
    <p:extLst>
      <p:ext uri="{BB962C8B-B14F-4D97-AF65-F5344CB8AC3E}">
        <p14:creationId xmlns:p14="http://schemas.microsoft.com/office/powerpoint/2010/main" val="3199239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77334" y="0"/>
            <a:ext cx="9145935" cy="6858000"/>
          </a:xfrm>
          <a:prstGeom prst="rect">
            <a:avLst/>
          </a:prstGeom>
        </p:spPr>
      </p:pic>
    </p:spTree>
    <p:extLst>
      <p:ext uri="{BB962C8B-B14F-4D97-AF65-F5344CB8AC3E}">
        <p14:creationId xmlns:p14="http://schemas.microsoft.com/office/powerpoint/2010/main" val="6159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defRPr/>
            </a:pPr>
            <a:r>
              <a:rPr lang="en-US" sz="2800" dirty="0"/>
              <a:t>Amphioxus is a filter feeder</a:t>
            </a:r>
            <a:r>
              <a:rPr lang="en-US" sz="2800" dirty="0" smtClean="0"/>
              <a:t>.</a:t>
            </a:r>
            <a:endParaRPr lang="en-US" sz="2800" dirty="0"/>
          </a:p>
          <a:p>
            <a:pPr>
              <a:defRPr/>
            </a:pPr>
            <a:r>
              <a:rPr lang="en-US" sz="2800" dirty="0"/>
              <a:t>Water enters the mouth and then passes through the pharyngeal slits, where food is trapped in mucus.  Cilia then move the food to the gut. </a:t>
            </a:r>
          </a:p>
          <a:p>
            <a:endParaRPr lang="en-US" sz="2800" dirty="0"/>
          </a:p>
        </p:txBody>
      </p:sp>
    </p:spTree>
    <p:extLst>
      <p:ext uri="{BB962C8B-B14F-4D97-AF65-F5344CB8AC3E}">
        <p14:creationId xmlns:p14="http://schemas.microsoft.com/office/powerpoint/2010/main" val="1145092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0332720" cy="6858000"/>
          </a:xfrm>
          <a:prstGeom prst="rect">
            <a:avLst/>
          </a:prstGeom>
        </p:spPr>
      </p:pic>
    </p:spTree>
    <p:extLst>
      <p:ext uri="{BB962C8B-B14F-4D97-AF65-F5344CB8AC3E}">
        <p14:creationId xmlns:p14="http://schemas.microsoft.com/office/powerpoint/2010/main" val="189108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noChangeArrowheads="1"/>
          </p:cNvSpPr>
          <p:nvPr>
            <p:ph idx="1"/>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sz="2800" smtClean="0"/>
              <a:t>Amphioxus is interesting because it displays the basic chordate characteristics in a simple and obvious form because of its transparency.</a:t>
            </a:r>
          </a:p>
          <a:p>
            <a:pPr eaLnBrk="1" hangingPunct="1">
              <a:defRPr/>
            </a:pPr>
            <a:endParaRPr lang="en-US" sz="2800" smtClean="0"/>
          </a:p>
          <a:p>
            <a:pPr eaLnBrk="1" hangingPunct="1">
              <a:defRPr/>
            </a:pPr>
            <a:r>
              <a:rPr lang="en-US" sz="2800" smtClean="0"/>
              <a:t>Amphioxus is considered to be the closest living relative of the vertebrates because it shares several characteristics with vertebrates that Urochordates do not possess.</a:t>
            </a:r>
          </a:p>
          <a:p>
            <a:pPr eaLnBrk="1" hangingPunct="1">
              <a:defRPr/>
            </a:pPr>
            <a:endParaRPr lang="en-US" sz="2800" smtClean="0"/>
          </a:p>
          <a:p>
            <a:pPr eaLnBrk="1" hangingPunct="1">
              <a:defRPr/>
            </a:pPr>
            <a:endParaRPr lang="en-US" sz="2800" smtClean="0"/>
          </a:p>
        </p:txBody>
      </p:sp>
    </p:spTree>
    <p:extLst>
      <p:ext uri="{BB962C8B-B14F-4D97-AF65-F5344CB8AC3E}">
        <p14:creationId xmlns:p14="http://schemas.microsoft.com/office/powerpoint/2010/main" val="397139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noChangeArrowheads="1"/>
          </p:cNvSpPr>
          <p:nvPr>
            <p:ph idx="1"/>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dirty="0" smtClean="0"/>
              <a:t>As well as possessing the chordate characteristics, amphioxus shares a number of traits with vertebrates including: </a:t>
            </a:r>
          </a:p>
          <a:p>
            <a:pPr lvl="1" eaLnBrk="1" hangingPunct="1">
              <a:defRPr/>
            </a:pPr>
            <a:r>
              <a:rPr lang="en-US" dirty="0" smtClean="0"/>
              <a:t>Segmented </a:t>
            </a:r>
            <a:r>
              <a:rPr lang="en-US" dirty="0" err="1" smtClean="0"/>
              <a:t>myomeres</a:t>
            </a:r>
            <a:r>
              <a:rPr lang="en-US" dirty="0" smtClean="0"/>
              <a:t> (muscle blocks)</a:t>
            </a:r>
          </a:p>
          <a:p>
            <a:pPr lvl="1" eaLnBrk="1" hangingPunct="1">
              <a:defRPr/>
            </a:pPr>
            <a:r>
              <a:rPr lang="en-US" dirty="0" smtClean="0"/>
              <a:t>Dorsal and ventral aortas</a:t>
            </a:r>
          </a:p>
          <a:p>
            <a:pPr lvl="1" eaLnBrk="1" hangingPunct="1">
              <a:defRPr/>
            </a:pPr>
            <a:r>
              <a:rPr lang="en-US" dirty="0" err="1" smtClean="0"/>
              <a:t>Branchial</a:t>
            </a:r>
            <a:r>
              <a:rPr lang="en-US" dirty="0" smtClean="0"/>
              <a:t> (gill) arches (blood vessels running over the gills).</a:t>
            </a:r>
          </a:p>
        </p:txBody>
      </p:sp>
    </p:spTree>
    <p:extLst>
      <p:ext uri="{BB962C8B-B14F-4D97-AF65-F5344CB8AC3E}">
        <p14:creationId xmlns:p14="http://schemas.microsoft.com/office/powerpoint/2010/main" val="393978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noChangeArrowheads="1"/>
          </p:cNvSpPr>
          <p:nvPr>
            <p:ph idx="1"/>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defRPr/>
            </a:pPr>
            <a:r>
              <a:rPr lang="en-US" smtClean="0"/>
              <a:t>Amphioxus however lacks several characteristics that biologists think the ancestor of vertebrates possessed.  These include:</a:t>
            </a:r>
          </a:p>
          <a:p>
            <a:pPr lvl="1" eaLnBrk="1" hangingPunct="1">
              <a:defRPr/>
            </a:pPr>
            <a:r>
              <a:rPr lang="en-US" b="1" smtClean="0"/>
              <a:t>Tripartite brain</a:t>
            </a:r>
            <a:r>
              <a:rPr lang="en-US" smtClean="0"/>
              <a:t> (with forebrain, midbrain and hindbrain) protected by a </a:t>
            </a:r>
            <a:r>
              <a:rPr lang="en-US" b="1" smtClean="0"/>
              <a:t>cranium</a:t>
            </a:r>
          </a:p>
          <a:p>
            <a:pPr lvl="1" eaLnBrk="1" hangingPunct="1">
              <a:defRPr/>
            </a:pPr>
            <a:r>
              <a:rPr lang="en-US" b="1" smtClean="0"/>
              <a:t>Chambered heart</a:t>
            </a:r>
          </a:p>
          <a:p>
            <a:pPr lvl="1" eaLnBrk="1" hangingPunct="1">
              <a:defRPr/>
            </a:pPr>
            <a:r>
              <a:rPr lang="en-US" b="1" smtClean="0"/>
              <a:t>Muscular gut and pharynx</a:t>
            </a:r>
          </a:p>
          <a:p>
            <a:pPr lvl="1" eaLnBrk="1" hangingPunct="1">
              <a:defRPr/>
            </a:pPr>
            <a:r>
              <a:rPr lang="en-US" i="1" smtClean="0"/>
              <a:t>List continues on next slide</a:t>
            </a:r>
          </a:p>
        </p:txBody>
      </p:sp>
    </p:spTree>
    <p:extLst>
      <p:ext uri="{BB962C8B-B14F-4D97-AF65-F5344CB8AC3E}">
        <p14:creationId xmlns:p14="http://schemas.microsoft.com/office/powerpoint/2010/main" val="2559696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noChangeArrowheads="1"/>
          </p:cNvSpPr>
          <p:nvPr>
            <p:ph idx="1"/>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lvl="1" eaLnBrk="1" hangingPunct="1">
              <a:defRPr/>
            </a:pPr>
            <a:r>
              <a:rPr lang="en-US" b="1" dirty="0" smtClean="0"/>
              <a:t>Various special sensory organs</a:t>
            </a:r>
            <a:r>
              <a:rPr lang="en-US" dirty="0" smtClean="0"/>
              <a:t> (eyes, chemical and pressure receptors)</a:t>
            </a:r>
          </a:p>
          <a:p>
            <a:pPr lvl="1" eaLnBrk="1" hangingPunct="1">
              <a:defRPr/>
            </a:pPr>
            <a:r>
              <a:rPr lang="en-US" b="1" dirty="0" smtClean="0"/>
              <a:t>Neural crest</a:t>
            </a:r>
            <a:r>
              <a:rPr lang="en-US" dirty="0" smtClean="0"/>
              <a:t> (</a:t>
            </a:r>
            <a:r>
              <a:rPr lang="en-US" dirty="0" err="1" smtClean="0"/>
              <a:t>ectodermal</a:t>
            </a:r>
            <a:r>
              <a:rPr lang="en-US" dirty="0" smtClean="0"/>
              <a:t> cells that are found on the embryonic neural tube and are engaged in the formation of the cranium, tooth dentine, some endocrine glands and Schwann cells, which provide myelin insulation to nerve cells). </a:t>
            </a:r>
          </a:p>
          <a:p>
            <a:pPr eaLnBrk="1" hangingPunct="1">
              <a:defRPr/>
            </a:pPr>
            <a:endParaRPr lang="en-US" dirty="0" smtClean="0"/>
          </a:p>
        </p:txBody>
      </p:sp>
    </p:spTree>
    <p:extLst>
      <p:ext uri="{BB962C8B-B14F-4D97-AF65-F5344CB8AC3E}">
        <p14:creationId xmlns:p14="http://schemas.microsoft.com/office/powerpoint/2010/main" val="1712928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23</TotalTime>
  <Words>292</Words>
  <Application>Microsoft Office PowerPoint</Application>
  <PresentationFormat>Widescreen</PresentationFormat>
  <Paragraphs>22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Trebuchet MS</vt:lpstr>
      <vt:lpstr>Wingdings</vt:lpstr>
      <vt:lpstr>Wingdings 3</vt:lpstr>
      <vt:lpstr>Facet</vt:lpstr>
      <vt:lpstr>          By : Dr. Nilofer Syed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cephalochordates are the lancelets, which are small (3-7 cm long) laterally compressed fishlike animals that inhabit sandy sediments of coastal waters.  They lack a distinct head and have no cranium.  They are commonly referred to as Amphioxus as this was the original genus name.  There are 29 species, five of which occur in North American coastal waters.</dc:title>
  <dc:creator>USER</dc:creator>
  <cp:lastModifiedBy>USER</cp:lastModifiedBy>
  <cp:revision>3</cp:revision>
  <dcterms:created xsi:type="dcterms:W3CDTF">2020-10-19T08:15:57Z</dcterms:created>
  <dcterms:modified xsi:type="dcterms:W3CDTF">2020-10-19T08:39:39Z</dcterms:modified>
</cp:coreProperties>
</file>