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3" r:id="rId3"/>
    <p:sldId id="271" r:id="rId4"/>
    <p:sldId id="257" r:id="rId5"/>
    <p:sldId id="258" r:id="rId6"/>
    <p:sldId id="259" r:id="rId7"/>
    <p:sldId id="260" r:id="rId8"/>
    <p:sldId id="261" r:id="rId9"/>
    <p:sldId id="264" r:id="rId10"/>
    <p:sldId id="270" r:id="rId11"/>
    <p:sldId id="265" r:id="rId12"/>
    <p:sldId id="269" r:id="rId13"/>
    <p:sldId id="262" r:id="rId14"/>
    <p:sldId id="266"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FA4F225-BB80-4E14-9023-C8394D60681C}" type="datetimeFigureOut">
              <a:rPr lang="en-US" smtClean="0"/>
              <a:pPr/>
              <a:t>9/10/2020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76F5634-D2E7-4CB6-9A68-A7325535D9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A4F225-BB80-4E14-9023-C8394D60681C}"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F5634-D2E7-4CB6-9A68-A7325535D9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A4F225-BB80-4E14-9023-C8394D60681C}"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F5634-D2E7-4CB6-9A68-A7325535D9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A4F225-BB80-4E14-9023-C8394D60681C}"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F5634-D2E7-4CB6-9A68-A7325535D9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A4F225-BB80-4E14-9023-C8394D60681C}"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F5634-D2E7-4CB6-9A68-A7325535D9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A4F225-BB80-4E14-9023-C8394D60681C}"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F5634-D2E7-4CB6-9A68-A7325535D9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FA4F225-BB80-4E14-9023-C8394D60681C}" type="datetimeFigureOut">
              <a:rPr lang="en-US" smtClean="0"/>
              <a:pPr/>
              <a:t>9/10/2020</a:t>
            </a:fld>
            <a:endParaRPr lang="en-US"/>
          </a:p>
        </p:txBody>
      </p:sp>
      <p:sp>
        <p:nvSpPr>
          <p:cNvPr id="27" name="Slide Number Placeholder 26"/>
          <p:cNvSpPr>
            <a:spLocks noGrp="1"/>
          </p:cNvSpPr>
          <p:nvPr>
            <p:ph type="sldNum" sz="quarter" idx="11"/>
          </p:nvPr>
        </p:nvSpPr>
        <p:spPr/>
        <p:txBody>
          <a:bodyPr rtlCol="0"/>
          <a:lstStyle/>
          <a:p>
            <a:fld id="{476F5634-D2E7-4CB6-9A68-A7325535D922}"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FA4F225-BB80-4E14-9023-C8394D60681C}" type="datetimeFigureOut">
              <a:rPr lang="en-US" smtClean="0"/>
              <a:pPr/>
              <a:t>9/10/2020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76F5634-D2E7-4CB6-9A68-A7325535D9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4F225-BB80-4E14-9023-C8394D60681C}" type="datetimeFigureOut">
              <a:rPr lang="en-US" smtClean="0"/>
              <a:pPr/>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6F5634-D2E7-4CB6-9A68-A7325535D9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A4F225-BB80-4E14-9023-C8394D60681C}"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F5634-D2E7-4CB6-9A68-A7325535D9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A4F225-BB80-4E14-9023-C8394D60681C}"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F5634-D2E7-4CB6-9A68-A7325535D9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FA4F225-BB80-4E14-9023-C8394D60681C}" type="datetimeFigureOut">
              <a:rPr lang="en-US" smtClean="0"/>
              <a:pPr/>
              <a:t>9/10/2020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76F5634-D2E7-4CB6-9A68-A7325535D9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24400" y="2590800"/>
            <a:ext cx="4419600" cy="1066800"/>
          </a:xfrm>
        </p:spPr>
        <p:txBody>
          <a:bodyPr>
            <a:normAutofit/>
          </a:bodyPr>
          <a:lstStyle/>
          <a:p>
            <a:r>
              <a:rPr lang="en-US" sz="1800" dirty="0" smtClean="0">
                <a:solidFill>
                  <a:schemeClr val="bg1"/>
                </a:solidFill>
              </a:rPr>
              <a:t>PROF. MADAN SINGH RATHORE</a:t>
            </a:r>
          </a:p>
          <a:p>
            <a:r>
              <a:rPr lang="en-US" sz="1800" dirty="0" smtClean="0">
                <a:solidFill>
                  <a:schemeClr val="bg1"/>
                </a:solidFill>
              </a:rPr>
              <a:t>HEAD, DEPT. OF VISUAL ARTS</a:t>
            </a:r>
          </a:p>
          <a:p>
            <a:r>
              <a:rPr lang="en-US" sz="1800" dirty="0" smtClean="0">
                <a:solidFill>
                  <a:schemeClr val="bg1"/>
                </a:solidFill>
              </a:rPr>
              <a:t>MOHANLAL SUKHADIA UNIVERSITY</a:t>
            </a:r>
            <a:endParaRPr lang="en-US" sz="1800" dirty="0">
              <a:solidFill>
                <a:schemeClr val="bg1"/>
              </a:solidFill>
            </a:endParaRPr>
          </a:p>
        </p:txBody>
      </p:sp>
      <p:sp>
        <p:nvSpPr>
          <p:cNvPr id="4" name="Rectangle 3"/>
          <p:cNvSpPr/>
          <p:nvPr/>
        </p:nvSpPr>
        <p:spPr>
          <a:xfrm>
            <a:off x="0" y="0"/>
            <a:ext cx="9144000" cy="258532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5400" b="1" cap="none" spc="150" dirty="0" smtClean="0">
                <a:ln w="11430"/>
                <a:solidFill>
                  <a:srgbClr val="F8F8F8"/>
                </a:solidFill>
                <a:effectLst>
                  <a:outerShdw blurRad="25400" algn="tl" rotWithShape="0">
                    <a:srgbClr val="000000">
                      <a:alpha val="43000"/>
                    </a:srgbClr>
                  </a:outerShdw>
                </a:effectLst>
              </a:rPr>
              <a:t>PRINTMAKING</a:t>
            </a:r>
          </a:p>
          <a:p>
            <a:r>
              <a:rPr lang="en-US" sz="5400" b="1" spc="150" dirty="0" smtClean="0">
                <a:ln w="11430"/>
                <a:solidFill>
                  <a:srgbClr val="F8F8F8"/>
                </a:solidFill>
                <a:effectLst>
                  <a:outerShdw blurRad="25400" algn="tl" rotWithShape="0">
                    <a:srgbClr val="000000">
                      <a:alpha val="43000"/>
                    </a:srgbClr>
                  </a:outerShdw>
                </a:effectLst>
              </a:rPr>
              <a:t>WITH</a:t>
            </a:r>
          </a:p>
          <a:p>
            <a:r>
              <a:rPr lang="en-US" sz="5400" b="1" cap="none" spc="150" dirty="0" smtClean="0">
                <a:ln w="11430"/>
                <a:solidFill>
                  <a:srgbClr val="F8F8F8"/>
                </a:solidFill>
                <a:effectLst>
                  <a:outerShdw blurRad="25400" algn="tl" rotWithShape="0">
                    <a:srgbClr val="000000">
                      <a:alpha val="43000"/>
                    </a:srgbClr>
                  </a:outerShdw>
                </a:effectLst>
              </a:rPr>
              <a:t>TECHNIQUES</a:t>
            </a:r>
            <a:endParaRPr lang="en-US" sz="5400" b="1" cap="none" spc="150" dirty="0">
              <a:ln w="11430"/>
              <a:solidFill>
                <a:srgbClr val="F8F8F8"/>
              </a:solidFill>
              <a:effectLst>
                <a:outerShdw blurRad="25400" algn="tl" rotWithShape="0">
                  <a:srgbClr val="000000">
                    <a:alpha val="43000"/>
                  </a:srgbClr>
                </a:outerShdw>
              </a:effectLst>
            </a:endParaRPr>
          </a:p>
        </p:txBody>
      </p:sp>
      <p:pic>
        <p:nvPicPr>
          <p:cNvPr id="3074" name="Picture 2" descr="C:\Users\DELL\Desktop\WhatsApp Image 2020-08-31 at 22.52.50.jpeg"/>
          <p:cNvPicPr>
            <a:picLocks noChangeAspect="1" noChangeArrowheads="1"/>
          </p:cNvPicPr>
          <p:nvPr/>
        </p:nvPicPr>
        <p:blipFill>
          <a:blip r:embed="rId2" cstate="print"/>
          <a:srcRect/>
          <a:stretch>
            <a:fillRect/>
          </a:stretch>
        </p:blipFill>
        <p:spPr bwMode="auto">
          <a:xfrm>
            <a:off x="0" y="2667000"/>
            <a:ext cx="3733800" cy="4191000"/>
          </a:xfrm>
          <a:prstGeom prst="rect">
            <a:avLst/>
          </a:prstGeom>
          <a:noFill/>
        </p:spPr>
      </p:pic>
      <p:pic>
        <p:nvPicPr>
          <p:cNvPr id="3075" name="Picture 3" descr="C:\Users\DELL\Desktop\WhatsApp Image 2020-08-31 at 22.52.50 (1).jpeg"/>
          <p:cNvPicPr>
            <a:picLocks noChangeAspect="1" noChangeArrowheads="1"/>
          </p:cNvPicPr>
          <p:nvPr/>
        </p:nvPicPr>
        <p:blipFill>
          <a:blip r:embed="rId3" cstate="print"/>
          <a:srcRect/>
          <a:stretch>
            <a:fillRect/>
          </a:stretch>
        </p:blipFill>
        <p:spPr bwMode="auto">
          <a:xfrm rot="5400000">
            <a:off x="4952997" y="2667002"/>
            <a:ext cx="2971805" cy="5410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38200" y="838200"/>
            <a:ext cx="5029200" cy="5724525"/>
          </a:xfrm>
          <a:prstGeom prst="rect">
            <a:avLst/>
          </a:prstGeom>
          <a:noFill/>
          <a:ln w="9525">
            <a:noFill/>
            <a:miter lim="800000"/>
            <a:headEnd/>
            <a:tailEnd/>
          </a:ln>
        </p:spPr>
      </p:pic>
      <p:sp>
        <p:nvSpPr>
          <p:cNvPr id="5" name="Rectangle 4"/>
          <p:cNvSpPr/>
          <p:nvPr/>
        </p:nvSpPr>
        <p:spPr>
          <a:xfrm>
            <a:off x="6172200" y="3048000"/>
            <a:ext cx="2514600" cy="1200329"/>
          </a:xfrm>
          <a:prstGeom prst="rect">
            <a:avLst/>
          </a:prstGeom>
        </p:spPr>
        <p:txBody>
          <a:bodyPr wrap="square">
            <a:spAutoFit/>
          </a:bodyPr>
          <a:lstStyle/>
          <a:p>
            <a:r>
              <a:rPr lang="en-IN" dirty="0" smtClean="0"/>
              <a:t>Meg Dutton, 2007. Etching on zinc with hand-colouring,</a:t>
            </a:r>
          </a:p>
          <a:p>
            <a:r>
              <a:rPr lang="en-IN" dirty="0" smtClean="0"/>
              <a:t>40 x 60 cm</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a:bodyPr>
          <a:lstStyle/>
          <a:p>
            <a:pPr algn="ctr"/>
            <a:r>
              <a:rPr lang="en-IN" sz="2800" b="1" dirty="0" smtClean="0">
                <a:latin typeface="+mn-lt"/>
              </a:rPr>
              <a:t>AQUATINT</a:t>
            </a:r>
            <a:endParaRPr lang="en-IN" sz="2800" b="1" dirty="0">
              <a:latin typeface="+mn-lt"/>
            </a:endParaRPr>
          </a:p>
        </p:txBody>
      </p:sp>
      <p:sp>
        <p:nvSpPr>
          <p:cNvPr id="3" name="Content Placeholder 2"/>
          <p:cNvSpPr>
            <a:spLocks noGrp="1"/>
          </p:cNvSpPr>
          <p:nvPr>
            <p:ph idx="1"/>
          </p:nvPr>
        </p:nvSpPr>
        <p:spPr>
          <a:xfrm>
            <a:off x="457200" y="1219200"/>
            <a:ext cx="8229600" cy="457200"/>
          </a:xfrm>
        </p:spPr>
        <p:txBody>
          <a:bodyPr>
            <a:normAutofit/>
          </a:bodyPr>
          <a:lstStyle/>
          <a:p>
            <a:r>
              <a:rPr lang="en-IN" sz="1800" dirty="0" smtClean="0"/>
              <a:t>Aquatint is a process used to etch tonal areas on the plate. </a:t>
            </a:r>
            <a:endParaRPr lang="en-IN" sz="1800" dirty="0"/>
          </a:p>
        </p:txBody>
      </p:sp>
      <p:pic>
        <p:nvPicPr>
          <p:cNvPr id="1026" name="Picture 2" descr="C:\Users\DELL\Desktop\Aquatint Box.jpg"/>
          <p:cNvPicPr>
            <a:picLocks noChangeAspect="1" noChangeArrowheads="1"/>
          </p:cNvPicPr>
          <p:nvPr/>
        </p:nvPicPr>
        <p:blipFill>
          <a:blip r:embed="rId2" cstate="print"/>
          <a:srcRect/>
          <a:stretch>
            <a:fillRect/>
          </a:stretch>
        </p:blipFill>
        <p:spPr bwMode="auto">
          <a:xfrm>
            <a:off x="990600" y="1676400"/>
            <a:ext cx="2794000" cy="4419600"/>
          </a:xfrm>
          <a:prstGeom prst="rect">
            <a:avLst/>
          </a:prstGeom>
          <a:noFill/>
        </p:spPr>
      </p:pic>
      <p:pic>
        <p:nvPicPr>
          <p:cNvPr id="5122" name="Picture 2" descr="1.png"/>
          <p:cNvPicPr>
            <a:picLocks noChangeAspect="1" noChangeArrowheads="1"/>
          </p:cNvPicPr>
          <p:nvPr/>
        </p:nvPicPr>
        <p:blipFill>
          <a:blip r:embed="rId3" cstate="print"/>
          <a:srcRect/>
          <a:stretch>
            <a:fillRect/>
          </a:stretch>
        </p:blipFill>
        <p:spPr bwMode="auto">
          <a:xfrm>
            <a:off x="4114800" y="1676400"/>
            <a:ext cx="4191000" cy="4419600"/>
          </a:xfrm>
          <a:prstGeom prst="rect">
            <a:avLst/>
          </a:prstGeom>
          <a:noFill/>
        </p:spPr>
      </p:pic>
      <p:sp>
        <p:nvSpPr>
          <p:cNvPr id="6" name="Rectangle 5"/>
          <p:cNvSpPr/>
          <p:nvPr/>
        </p:nvSpPr>
        <p:spPr>
          <a:xfrm>
            <a:off x="1371600" y="6172200"/>
            <a:ext cx="1229824" cy="307777"/>
          </a:xfrm>
          <a:prstGeom prst="rect">
            <a:avLst/>
          </a:prstGeom>
        </p:spPr>
        <p:txBody>
          <a:bodyPr wrap="none">
            <a:spAutoFit/>
          </a:bodyPr>
          <a:lstStyle/>
          <a:p>
            <a:r>
              <a:rPr lang="en-IN" sz="1400" dirty="0" smtClean="0"/>
              <a:t>Aquatint Box</a:t>
            </a:r>
            <a:endParaRPr lang="en-IN" sz="1400" dirty="0"/>
          </a:p>
        </p:txBody>
      </p:sp>
      <p:sp>
        <p:nvSpPr>
          <p:cNvPr id="7" name="Rectangle 6"/>
          <p:cNvSpPr/>
          <p:nvPr/>
        </p:nvSpPr>
        <p:spPr>
          <a:xfrm>
            <a:off x="4876800" y="6172200"/>
            <a:ext cx="2505814" cy="307777"/>
          </a:xfrm>
          <a:prstGeom prst="rect">
            <a:avLst/>
          </a:prstGeom>
        </p:spPr>
        <p:txBody>
          <a:bodyPr wrap="none">
            <a:spAutoFit/>
          </a:bodyPr>
          <a:lstStyle/>
          <a:p>
            <a:r>
              <a:rPr lang="en-IN" sz="1400" dirty="0" smtClean="0"/>
              <a:t>Aquatint by Joseph P. </a:t>
            </a:r>
            <a:r>
              <a:rPr lang="en-IN" sz="1400" dirty="0" err="1" smtClean="0"/>
              <a:t>Gerges</a:t>
            </a:r>
            <a:endParaRPr lang="en-IN"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Autofit/>
          </a:bodyPr>
          <a:lstStyle/>
          <a:p>
            <a:r>
              <a:rPr lang="en-IN" sz="1800" dirty="0" smtClean="0"/>
              <a:t>Aquatint is an etching process used to achieve subtle shifts between light and dark. Aquatinting is the application of fine particles of resin onto all or part of a plate. The basic concept behind an aquatint is to stop out the areas you don’t want the acid to etch. In order to stop out an area, you cover that area of the plate with a barrier so that the acid can’t touch the surface of the metal.</a:t>
            </a:r>
          </a:p>
          <a:p>
            <a:r>
              <a:rPr lang="en-IN" sz="1800" dirty="0" smtClean="0"/>
              <a:t>The plate is heated to melt the resin and is then exposed to acid. The acid eats into the metal around the particles, creating a granular pattern. Tonal gradations depend on the strength of the acidic bath and the length of time the plate is submerged. Aquatint produces areas of tone ranging from deep black to light gray, and can give the appearance of ink washes, but upon close inspection it is made up of a network of fine grains much like a pixelated image.</a:t>
            </a:r>
          </a:p>
          <a:p>
            <a:r>
              <a:rPr lang="en-IN" sz="1800" dirty="0" smtClean="0"/>
              <a:t>Variations on the aquatint process include sugar-lift, spit biting, and soap- grounding. The processes rely on alternate materials applied to the plate's surface. These techniques can heighten tonal gradations and produce printed marks that resemble brushstrokes.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a:bodyPr>
          <a:lstStyle/>
          <a:p>
            <a:pPr algn="ctr"/>
            <a:r>
              <a:rPr lang="en-IN" sz="2800" b="1" dirty="0" smtClean="0">
                <a:latin typeface="+mn-lt"/>
              </a:rPr>
              <a:t>DRYPOINT</a:t>
            </a:r>
            <a:endParaRPr lang="en-IN" sz="2800" dirty="0">
              <a:latin typeface="+mn-lt"/>
            </a:endParaRPr>
          </a:p>
        </p:txBody>
      </p:sp>
      <p:sp>
        <p:nvSpPr>
          <p:cNvPr id="3" name="Content Placeholder 2"/>
          <p:cNvSpPr>
            <a:spLocks noGrp="1"/>
          </p:cNvSpPr>
          <p:nvPr>
            <p:ph idx="1"/>
          </p:nvPr>
        </p:nvSpPr>
        <p:spPr>
          <a:xfrm>
            <a:off x="457200" y="1600200"/>
            <a:ext cx="8229600" cy="1752600"/>
          </a:xfrm>
        </p:spPr>
        <p:txBody>
          <a:bodyPr>
            <a:normAutofit fontScale="92500"/>
          </a:bodyPr>
          <a:lstStyle/>
          <a:p>
            <a:r>
              <a:rPr lang="en-IN" sz="1800" dirty="0" err="1" smtClean="0"/>
              <a:t>Drypoint</a:t>
            </a:r>
            <a:r>
              <a:rPr lang="en-IN" sz="1800" dirty="0" smtClean="0"/>
              <a:t> is a non-acid intaglio technique. To make a </a:t>
            </a:r>
            <a:r>
              <a:rPr lang="en-IN" sz="1800" dirty="0" err="1" smtClean="0"/>
              <a:t>drypoint</a:t>
            </a:r>
            <a:r>
              <a:rPr lang="en-IN" sz="1800" dirty="0" smtClean="0"/>
              <a:t>, marks are scratched directly into the surface of a plate made of card, plastic or metal. A sharp metal tool referred to as a </a:t>
            </a:r>
            <a:r>
              <a:rPr lang="en-IN" sz="1800" dirty="0" err="1" smtClean="0"/>
              <a:t>drypoint</a:t>
            </a:r>
            <a:r>
              <a:rPr lang="en-IN" sz="1800" dirty="0" smtClean="0"/>
              <a:t> needle is used. As the marks are incised into the plate’s surface a burr is displaced. When the plate is inked, ink is held not only in the groove created below the surface but also by the burr that is pushed up. The resulting printed mark has a characteristic velvety look.</a:t>
            </a:r>
            <a:endParaRPr lang="en-IN" sz="1800" dirty="0"/>
          </a:p>
        </p:txBody>
      </p:sp>
      <p:pic>
        <p:nvPicPr>
          <p:cNvPr id="1026" name="Picture 2"/>
          <p:cNvPicPr>
            <a:picLocks noChangeAspect="1" noChangeArrowheads="1"/>
          </p:cNvPicPr>
          <p:nvPr/>
        </p:nvPicPr>
        <p:blipFill>
          <a:blip r:embed="rId2" cstate="print"/>
          <a:srcRect/>
          <a:stretch>
            <a:fillRect/>
          </a:stretch>
        </p:blipFill>
        <p:spPr bwMode="auto">
          <a:xfrm>
            <a:off x="152400" y="3657600"/>
            <a:ext cx="4953000" cy="2819400"/>
          </a:xfrm>
          <a:prstGeom prst="rect">
            <a:avLst/>
          </a:prstGeom>
          <a:noFill/>
          <a:ln w="9525">
            <a:noFill/>
            <a:miter lim="800000"/>
            <a:headEnd/>
            <a:tailEnd/>
          </a:ln>
        </p:spPr>
      </p:pic>
      <p:sp>
        <p:nvSpPr>
          <p:cNvPr id="5" name="Rectangle 4"/>
          <p:cNvSpPr/>
          <p:nvPr/>
        </p:nvSpPr>
        <p:spPr>
          <a:xfrm>
            <a:off x="6019800" y="3810000"/>
            <a:ext cx="1905000" cy="2585323"/>
          </a:xfrm>
          <a:prstGeom prst="rect">
            <a:avLst/>
          </a:prstGeom>
        </p:spPr>
        <p:txBody>
          <a:bodyPr wrap="square">
            <a:spAutoFit/>
          </a:bodyPr>
          <a:lstStyle/>
          <a:p>
            <a:r>
              <a:rPr lang="en-IN" sz="1400" dirty="0" smtClean="0"/>
              <a:t>Scraper, </a:t>
            </a:r>
            <a:r>
              <a:rPr lang="en-IN" sz="1400" dirty="0" err="1" smtClean="0"/>
              <a:t>drypoint</a:t>
            </a:r>
            <a:r>
              <a:rPr lang="en-IN" sz="1400" dirty="0" smtClean="0"/>
              <a:t> needle, sharpened nail,</a:t>
            </a:r>
          </a:p>
          <a:p>
            <a:r>
              <a:rPr lang="nn-NO" sz="1400" dirty="0" smtClean="0"/>
              <a:t>irregular roulette, fine roulette, medium</a:t>
            </a:r>
          </a:p>
          <a:p>
            <a:r>
              <a:rPr lang="en-IN" sz="1400" dirty="0" smtClean="0"/>
              <a:t>drum roulette, line roulette, halftone rake,</a:t>
            </a:r>
          </a:p>
          <a:p>
            <a:r>
              <a:rPr lang="en-IN" sz="1400" dirty="0" smtClean="0"/>
              <a:t>mezzotint rocker</a:t>
            </a:r>
            <a:r>
              <a:rPr lang="en-IN" dirty="0" smtClean="0"/>
              <a:t>. </a:t>
            </a:r>
            <a:r>
              <a:rPr lang="en-IN" sz="1400" dirty="0" smtClean="0"/>
              <a:t>[from left to right]</a:t>
            </a:r>
          </a:p>
          <a:p>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a:bodyPr>
          <a:lstStyle/>
          <a:p>
            <a:pPr algn="ctr"/>
            <a:r>
              <a:rPr lang="en-IN" sz="1800" dirty="0" smtClean="0">
                <a:latin typeface="+mn-lt"/>
              </a:rPr>
              <a:t>Different  marks using </a:t>
            </a:r>
            <a:r>
              <a:rPr lang="en-IN" sz="1800" dirty="0" err="1" smtClean="0">
                <a:latin typeface="+mn-lt"/>
              </a:rPr>
              <a:t>drypoint</a:t>
            </a:r>
            <a:r>
              <a:rPr lang="en-IN" sz="1800" dirty="0" smtClean="0">
                <a:latin typeface="+mn-lt"/>
              </a:rPr>
              <a:t> tools</a:t>
            </a:r>
            <a:endParaRPr lang="en-IN" sz="1800" dirty="0">
              <a:latin typeface="+mn-lt"/>
            </a:endParaRPr>
          </a:p>
        </p:txBody>
      </p:sp>
      <p:pic>
        <p:nvPicPr>
          <p:cNvPr id="2052" name="Picture 4"/>
          <p:cNvPicPr>
            <a:picLocks noGrp="1" noChangeAspect="1" noChangeArrowheads="1"/>
          </p:cNvPicPr>
          <p:nvPr>
            <p:ph idx="1"/>
          </p:nvPr>
        </p:nvPicPr>
        <p:blipFill>
          <a:blip r:embed="rId2" cstate="print"/>
          <a:srcRect/>
          <a:stretch>
            <a:fillRect/>
          </a:stretch>
        </p:blipFill>
        <p:spPr bwMode="auto">
          <a:xfrm>
            <a:off x="762000" y="1752600"/>
            <a:ext cx="7620000" cy="46069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895600" y="1066800"/>
            <a:ext cx="3597247" cy="4648200"/>
          </a:xfrm>
          <a:prstGeom prst="rect">
            <a:avLst/>
          </a:prstGeom>
          <a:noFill/>
          <a:ln w="9525">
            <a:noFill/>
            <a:miter lim="800000"/>
            <a:headEnd/>
            <a:tailEnd/>
          </a:ln>
        </p:spPr>
      </p:pic>
      <p:sp>
        <p:nvSpPr>
          <p:cNvPr id="5" name="Rectangle 4"/>
          <p:cNvSpPr/>
          <p:nvPr/>
        </p:nvSpPr>
        <p:spPr>
          <a:xfrm>
            <a:off x="2362200" y="5638800"/>
            <a:ext cx="4572000" cy="307777"/>
          </a:xfrm>
          <a:prstGeom prst="rect">
            <a:avLst/>
          </a:prstGeom>
        </p:spPr>
        <p:txBody>
          <a:bodyPr>
            <a:spAutoFit/>
          </a:bodyPr>
          <a:lstStyle/>
          <a:p>
            <a:r>
              <a:rPr lang="fi-FI" sz="1400" dirty="0" smtClean="0"/>
              <a:t>Melvyn Petterson, 2008. Drypoint on aluminium,</a:t>
            </a:r>
            <a:endParaRPr lang="en-IN" sz="1400" dirty="0"/>
          </a:p>
        </p:txBody>
      </p:sp>
      <p:sp>
        <p:nvSpPr>
          <p:cNvPr id="7" name="Rectangle 6"/>
          <p:cNvSpPr/>
          <p:nvPr/>
        </p:nvSpPr>
        <p:spPr>
          <a:xfrm>
            <a:off x="6248400" y="5638800"/>
            <a:ext cx="1178528" cy="307777"/>
          </a:xfrm>
          <a:prstGeom prst="rect">
            <a:avLst/>
          </a:prstGeom>
        </p:spPr>
        <p:txBody>
          <a:bodyPr wrap="none">
            <a:spAutoFit/>
          </a:bodyPr>
          <a:lstStyle/>
          <a:p>
            <a:r>
              <a:rPr lang="en-IN" sz="1400" dirty="0" smtClean="0"/>
              <a:t>  76 x 90 cm</a:t>
            </a:r>
            <a:endParaRPr lang="en-IN"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1752600"/>
          </a:xfrm>
        </p:spPr>
        <p:txBody>
          <a:bodyPr>
            <a:normAutofit fontScale="77500" lnSpcReduction="20000"/>
          </a:bodyPr>
          <a:lstStyle/>
          <a:p>
            <a:pPr algn="ctr">
              <a:buNone/>
            </a:pPr>
            <a:r>
              <a:rPr lang="en-IN" b="1" dirty="0" smtClean="0"/>
              <a:t>Collagraph</a:t>
            </a:r>
            <a:endParaRPr lang="en-IN" dirty="0" smtClean="0"/>
          </a:p>
          <a:p>
            <a:pPr>
              <a:buFont typeface="Arial" pitchFamily="34" charset="0"/>
              <a:buChar char="•"/>
            </a:pPr>
            <a:endParaRPr lang="en-IN" sz="1800" dirty="0" smtClean="0"/>
          </a:p>
          <a:p>
            <a:pPr>
              <a:buFont typeface="Arial" pitchFamily="34" charset="0"/>
              <a:buChar char="•"/>
            </a:pPr>
            <a:r>
              <a:rPr lang="en-IN" sz="1800" dirty="0" smtClean="0"/>
              <a:t>Collagraph is a technique allowing printmaking from a plate made of collaged textures and materials. A wide range of materials such as glues, varnishes, acrylics and textiles can be used to form a contoured surface on a flat base plate of card or metal.</a:t>
            </a:r>
          </a:p>
          <a:p>
            <a:r>
              <a:rPr lang="en-IN" sz="1800" dirty="0" smtClean="0"/>
              <a:t>This technique is well suited to artists who love an experimental mixed media approach. Collagraph can incorporate both intaglio and relief on a single plate. The technique produces heavily embossed, bold, vibrant images.</a:t>
            </a:r>
            <a:endParaRPr lang="en-IN" sz="1800" dirty="0"/>
          </a:p>
        </p:txBody>
      </p:sp>
      <p:pic>
        <p:nvPicPr>
          <p:cNvPr id="1027" name="Picture 3" descr="C:\Users\DELL\Desktop\collagraph edit4.jpeg"/>
          <p:cNvPicPr>
            <a:picLocks noChangeAspect="1" noChangeArrowheads="1"/>
          </p:cNvPicPr>
          <p:nvPr/>
        </p:nvPicPr>
        <p:blipFill>
          <a:blip r:embed="rId2" cstate="print"/>
          <a:srcRect/>
          <a:stretch>
            <a:fillRect/>
          </a:stretch>
        </p:blipFill>
        <p:spPr bwMode="auto">
          <a:xfrm>
            <a:off x="381000" y="2438400"/>
            <a:ext cx="2438400" cy="1973006"/>
          </a:xfrm>
          <a:prstGeom prst="rect">
            <a:avLst/>
          </a:prstGeom>
          <a:noFill/>
        </p:spPr>
      </p:pic>
      <p:pic>
        <p:nvPicPr>
          <p:cNvPr id="1028" name="Picture 4" descr="C:\Users\DELL\Desktop\collagraph edit5.jpeg"/>
          <p:cNvPicPr>
            <a:picLocks noChangeAspect="1" noChangeArrowheads="1"/>
          </p:cNvPicPr>
          <p:nvPr/>
        </p:nvPicPr>
        <p:blipFill>
          <a:blip r:embed="rId3" cstate="print"/>
          <a:srcRect/>
          <a:stretch>
            <a:fillRect/>
          </a:stretch>
        </p:blipFill>
        <p:spPr bwMode="auto">
          <a:xfrm>
            <a:off x="3276600" y="2438400"/>
            <a:ext cx="2438400" cy="1981199"/>
          </a:xfrm>
          <a:prstGeom prst="rect">
            <a:avLst/>
          </a:prstGeom>
          <a:noFill/>
        </p:spPr>
      </p:pic>
      <p:pic>
        <p:nvPicPr>
          <p:cNvPr id="1029" name="Picture 5" descr="C:\Users\DELL\Desktop\collagraph edit2.jpeg"/>
          <p:cNvPicPr>
            <a:picLocks noChangeAspect="1" noChangeArrowheads="1"/>
          </p:cNvPicPr>
          <p:nvPr/>
        </p:nvPicPr>
        <p:blipFill>
          <a:blip r:embed="rId4" cstate="print"/>
          <a:srcRect/>
          <a:stretch>
            <a:fillRect/>
          </a:stretch>
        </p:blipFill>
        <p:spPr bwMode="auto">
          <a:xfrm>
            <a:off x="6172200" y="2438400"/>
            <a:ext cx="2617761" cy="1981200"/>
          </a:xfrm>
          <a:prstGeom prst="rect">
            <a:avLst/>
          </a:prstGeom>
          <a:noFill/>
        </p:spPr>
      </p:pic>
      <p:pic>
        <p:nvPicPr>
          <p:cNvPr id="1030" name="Picture 6" descr="C:\Users\DELL\Desktop\collagraph edit3.jpeg"/>
          <p:cNvPicPr>
            <a:picLocks noChangeAspect="1" noChangeArrowheads="1"/>
          </p:cNvPicPr>
          <p:nvPr/>
        </p:nvPicPr>
        <p:blipFill>
          <a:blip r:embed="rId5" cstate="print"/>
          <a:srcRect/>
          <a:stretch>
            <a:fillRect/>
          </a:stretch>
        </p:blipFill>
        <p:spPr bwMode="auto">
          <a:xfrm rot="16200000">
            <a:off x="3200400" y="3505200"/>
            <a:ext cx="2133600" cy="4267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What Is Printmaking?</a:t>
            </a:r>
            <a:br>
              <a:rPr lang="en-IN" dirty="0" smtClean="0"/>
            </a:br>
            <a:endParaRPr lang="en-IN" dirty="0"/>
          </a:p>
        </p:txBody>
      </p:sp>
      <p:sp>
        <p:nvSpPr>
          <p:cNvPr id="3" name="Content Placeholder 2"/>
          <p:cNvSpPr>
            <a:spLocks noGrp="1"/>
          </p:cNvSpPr>
          <p:nvPr>
            <p:ph idx="1"/>
          </p:nvPr>
        </p:nvSpPr>
        <p:spPr>
          <a:xfrm>
            <a:off x="457200" y="1981200"/>
            <a:ext cx="8229600" cy="3886200"/>
          </a:xfrm>
          <a:solidFill>
            <a:schemeClr val="bg1"/>
          </a:solidFill>
        </p:spPr>
        <p:txBody>
          <a:bodyPr>
            <a:normAutofit/>
          </a:bodyPr>
          <a:lstStyle/>
          <a:p>
            <a:r>
              <a:rPr lang="en-IN" sz="2000" dirty="0" smtClean="0"/>
              <a:t>Printmaking is the process of transferring an image from a matrix to a substrate with the possibility of identical repetition (called editions). This means that once you create your design or image you can print it (several times in most cases) onto paper, fabric, wood, etc., using ink and a few additional tools. The number of different looks you can achieve using the different techniques and materials is infinite, and all you need to start is an idea, some paper, and ink.</a:t>
            </a:r>
          </a:p>
          <a:p>
            <a:r>
              <a:rPr lang="en-IN" sz="2000" dirty="0" smtClean="0"/>
              <a:t>Printmaking has been around since the invention of paper in China, almost 2,000 years ago. At its inception, it was a means of communication as it allowed for the mass production and dissemination of social, political, and historical ideas. Today, it is widely used as an artistic process.</a:t>
            </a:r>
            <a:endParaRPr lang="en-IN"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pPr algn="ctr"/>
            <a:r>
              <a:rPr lang="en-US" dirty="0" smtClean="0"/>
              <a:t>Printmaking </a:t>
            </a:r>
            <a:r>
              <a:rPr lang="en-US" dirty="0" smtClean="0"/>
              <a:t>Began </a:t>
            </a:r>
            <a:r>
              <a:rPr lang="en-US" dirty="0" smtClean="0"/>
              <a:t>in China</a:t>
            </a:r>
            <a:endParaRPr lang="en-IN" dirty="0"/>
          </a:p>
        </p:txBody>
      </p:sp>
      <p:pic>
        <p:nvPicPr>
          <p:cNvPr id="4" name="Content Placeholder 6" descr="chinese woodcut 2.jpg"/>
          <p:cNvPicPr>
            <a:picLocks noGrp="1" noChangeAspect="1"/>
          </p:cNvPicPr>
          <p:nvPr>
            <p:ph sz="quarter" idx="1"/>
          </p:nvPr>
        </p:nvPicPr>
        <p:blipFill>
          <a:blip r:embed="rId2" cstate="print"/>
          <a:stretch>
            <a:fillRect/>
          </a:stretch>
        </p:blipFill>
        <p:spPr>
          <a:xfrm>
            <a:off x="2819400" y="1676400"/>
            <a:ext cx="5943600" cy="4419600"/>
          </a:xfrm>
        </p:spPr>
      </p:pic>
      <p:sp>
        <p:nvSpPr>
          <p:cNvPr id="6" name="Text Placeholder 5"/>
          <p:cNvSpPr txBox="1">
            <a:spLocks/>
          </p:cNvSpPr>
          <p:nvPr/>
        </p:nvSpPr>
        <p:spPr>
          <a:xfrm>
            <a:off x="609600" y="1752600"/>
            <a:ext cx="1752600" cy="4267200"/>
          </a:xfrm>
          <a:prstGeom prst="rect">
            <a:avLst/>
          </a:prstGeom>
          <a:solidFill>
            <a:schemeClr val="bg1"/>
          </a:solidFill>
        </p:spPr>
        <p:txBody>
          <a:bodyPr>
            <a:normAutofit fontScale="92500" lnSpcReduction="1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000" b="0" i="0" u="none" strike="noStrike" kern="1200" cap="none" spc="0" normalizeH="0" baseline="0" noProof="0" dirty="0" smtClean="0">
                <a:ln>
                  <a:noFill/>
                </a:ln>
                <a:solidFill>
                  <a:schemeClr val="tx2">
                    <a:lumMod val="50000"/>
                  </a:schemeClr>
                </a:solidFill>
                <a:effectLst/>
                <a:uLnTx/>
                <a:uFillTx/>
                <a:latin typeface="+mn-lt"/>
                <a:ea typeface="+mn-ea"/>
                <a:cs typeface="+mn-cs"/>
              </a:rPr>
              <a:t>The Chinese developed a printing technique called “woodcut” to print books of Chinese characters and images, around 100 AD.</a:t>
            </a:r>
            <a:endParaRPr kumimoji="0" lang="en-US" sz="20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533400"/>
          </a:xfrm>
        </p:spPr>
        <p:txBody>
          <a:bodyPr>
            <a:normAutofit fontScale="90000"/>
          </a:bodyPr>
          <a:lstStyle/>
          <a:p>
            <a:pPr algn="ctr"/>
            <a:r>
              <a:rPr lang="en-IN" sz="3600" b="1" dirty="0" smtClean="0"/>
              <a:t>Equipment, Tools, Materials</a:t>
            </a:r>
            <a:r>
              <a:rPr lang="en-IN" b="1" dirty="0" smtClean="0"/>
              <a:t/>
            </a:r>
            <a:br>
              <a:rPr lang="en-IN" b="1" dirty="0" smtClean="0"/>
            </a:br>
            <a:r>
              <a:rPr lang="en-IN" b="1" dirty="0" smtClean="0"/>
              <a:t/>
            </a:r>
            <a:br>
              <a:rPr lang="en-IN" b="1" dirty="0" smtClean="0"/>
            </a:br>
            <a:r>
              <a:rPr lang="en-IN" sz="2700" b="1" dirty="0" smtClean="0"/>
              <a:t>GENERAL EQUIPMENTS</a:t>
            </a:r>
            <a:r>
              <a:rPr lang="en-IN" b="1" dirty="0" smtClean="0"/>
              <a:t/>
            </a:r>
            <a:br>
              <a:rPr lang="en-IN" b="1" dirty="0" smtClean="0"/>
            </a:br>
            <a:endParaRPr lang="en-US" dirty="0"/>
          </a:p>
        </p:txBody>
      </p:sp>
      <p:sp>
        <p:nvSpPr>
          <p:cNvPr id="3" name="Content Placeholder 2"/>
          <p:cNvSpPr>
            <a:spLocks noGrp="1"/>
          </p:cNvSpPr>
          <p:nvPr>
            <p:ph idx="1"/>
          </p:nvPr>
        </p:nvSpPr>
        <p:spPr>
          <a:xfrm>
            <a:off x="457200" y="2286000"/>
            <a:ext cx="1981200" cy="3886200"/>
          </a:xfrm>
          <a:solidFill>
            <a:schemeClr val="bg1"/>
          </a:solidFill>
        </p:spPr>
        <p:txBody>
          <a:bodyPr/>
          <a:lstStyle/>
          <a:p>
            <a:r>
              <a:rPr lang="en-IN" sz="1800" b="1" dirty="0" smtClean="0"/>
              <a:t>ROLLERS</a:t>
            </a:r>
          </a:p>
          <a:p>
            <a:r>
              <a:rPr lang="en-IN" sz="1800" dirty="0" smtClean="0"/>
              <a:t>An assortment of rollers is needed for inking plates and blocks, and rolling on grounds.</a:t>
            </a:r>
          </a:p>
          <a:p>
            <a:endParaRPr lang="en-US" sz="1800" dirty="0"/>
          </a:p>
        </p:txBody>
      </p:sp>
      <p:pic>
        <p:nvPicPr>
          <p:cNvPr id="1027" name="Picture 3"/>
          <p:cNvPicPr>
            <a:picLocks noChangeAspect="1" noChangeArrowheads="1"/>
          </p:cNvPicPr>
          <p:nvPr/>
        </p:nvPicPr>
        <p:blipFill>
          <a:blip r:embed="rId2" cstate="print"/>
          <a:srcRect/>
          <a:stretch>
            <a:fillRect/>
          </a:stretch>
        </p:blipFill>
        <p:spPr bwMode="auto">
          <a:xfrm>
            <a:off x="5410200" y="2286000"/>
            <a:ext cx="2958617" cy="38100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2895600" y="2286000"/>
            <a:ext cx="2214562"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953000"/>
          </a:xfrm>
        </p:spPr>
        <p:txBody>
          <a:bodyPr>
            <a:normAutofit/>
          </a:bodyPr>
          <a:lstStyle/>
          <a:p>
            <a:r>
              <a:rPr lang="en-US" dirty="0" smtClean="0"/>
              <a:t/>
            </a:r>
            <a:br>
              <a:rPr lang="en-US" dirty="0" smtClean="0"/>
            </a:br>
            <a:endParaRPr lang="en-US" dirty="0"/>
          </a:p>
        </p:txBody>
      </p:sp>
      <p:sp>
        <p:nvSpPr>
          <p:cNvPr id="4" name="Rectangle 3"/>
          <p:cNvSpPr/>
          <p:nvPr/>
        </p:nvSpPr>
        <p:spPr>
          <a:xfrm>
            <a:off x="1676400" y="914400"/>
            <a:ext cx="6172200" cy="523220"/>
          </a:xfrm>
          <a:prstGeom prst="rect">
            <a:avLst/>
          </a:prstGeom>
        </p:spPr>
        <p:txBody>
          <a:bodyPr wrap="square">
            <a:spAutoFit/>
          </a:bodyPr>
          <a:lstStyle/>
          <a:p>
            <a:pPr algn="ctr"/>
            <a:r>
              <a:rPr lang="en-IN" sz="2800" b="1" dirty="0" smtClean="0"/>
              <a:t>PALETTE </a:t>
            </a:r>
            <a:r>
              <a:rPr lang="en-IN" sz="2800" b="1" dirty="0" smtClean="0"/>
              <a:t>KNIVES</a:t>
            </a:r>
            <a:endParaRPr lang="en-IN" sz="2800" b="1" dirty="0" smtClean="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981200"/>
            <a:ext cx="3219450" cy="36576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114800" y="1981200"/>
            <a:ext cx="4724400" cy="3657600"/>
          </a:xfrm>
          <a:prstGeom prst="rect">
            <a:avLst/>
          </a:prstGeom>
          <a:noFill/>
          <a:ln w="9525">
            <a:noFill/>
            <a:miter lim="800000"/>
            <a:headEnd/>
            <a:tailEnd/>
          </a:ln>
        </p:spPr>
      </p:pic>
      <p:sp>
        <p:nvSpPr>
          <p:cNvPr id="6" name="TextBox 5"/>
          <p:cNvSpPr txBox="1"/>
          <p:nvPr/>
        </p:nvSpPr>
        <p:spPr>
          <a:xfrm>
            <a:off x="1676400" y="6096000"/>
            <a:ext cx="5638800" cy="369332"/>
          </a:xfrm>
          <a:prstGeom prst="rect">
            <a:avLst/>
          </a:prstGeom>
          <a:solidFill>
            <a:schemeClr val="bg1"/>
          </a:solidFill>
        </p:spPr>
        <p:txBody>
          <a:bodyPr wrap="square" rtlCol="0">
            <a:spAutoFit/>
          </a:bodyPr>
          <a:lstStyle/>
          <a:p>
            <a:pPr algn="ctr"/>
            <a:r>
              <a:rPr lang="en-IN" dirty="0" smtClean="0"/>
              <a:t>Palette knives are used </a:t>
            </a:r>
            <a:r>
              <a:rPr lang="en-IN" dirty="0" smtClean="0"/>
              <a:t>for mixing and spreading inks</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447800"/>
          </a:xfrm>
          <a:solidFill>
            <a:schemeClr val="bg1"/>
          </a:solidFill>
        </p:spPr>
        <p:txBody>
          <a:bodyPr>
            <a:normAutofit fontScale="90000"/>
          </a:bodyPr>
          <a:lstStyle/>
          <a:p>
            <a:pPr algn="ctr"/>
            <a:r>
              <a:rPr lang="en-IN" sz="3600" dirty="0" smtClean="0">
                <a:solidFill>
                  <a:schemeClr val="tx2">
                    <a:lumMod val="50000"/>
                  </a:schemeClr>
                </a:solidFill>
                <a:latin typeface="+mn-lt"/>
              </a:rPr>
              <a:t> </a:t>
            </a:r>
            <a:r>
              <a:rPr lang="en-IN" sz="2000" dirty="0" smtClean="0">
                <a:solidFill>
                  <a:schemeClr val="tx2">
                    <a:lumMod val="50000"/>
                  </a:schemeClr>
                </a:solidFill>
                <a:latin typeface="+mn-lt"/>
              </a:rPr>
              <a:t>As it is only relief prints that can be successfully hand-printed, the</a:t>
            </a:r>
            <a:br>
              <a:rPr lang="en-IN" sz="2000" dirty="0" smtClean="0">
                <a:solidFill>
                  <a:schemeClr val="tx2">
                    <a:lumMod val="50000"/>
                  </a:schemeClr>
                </a:solidFill>
                <a:latin typeface="+mn-lt"/>
              </a:rPr>
            </a:br>
            <a:r>
              <a:rPr lang="en-IN" sz="2000" dirty="0" smtClean="0">
                <a:solidFill>
                  <a:schemeClr val="tx2">
                    <a:lumMod val="50000"/>
                  </a:schemeClr>
                </a:solidFill>
                <a:latin typeface="+mn-lt"/>
              </a:rPr>
              <a:t>use of a printing press is paramount for most printmakers. A printing</a:t>
            </a:r>
            <a:br>
              <a:rPr lang="en-IN" sz="2000" dirty="0" smtClean="0">
                <a:solidFill>
                  <a:schemeClr val="tx2">
                    <a:lumMod val="50000"/>
                  </a:schemeClr>
                </a:solidFill>
                <a:latin typeface="+mn-lt"/>
              </a:rPr>
            </a:br>
            <a:r>
              <a:rPr lang="en-IN" sz="2000" dirty="0" smtClean="0">
                <a:solidFill>
                  <a:schemeClr val="tx2">
                    <a:lumMod val="50000"/>
                  </a:schemeClr>
                </a:solidFill>
                <a:latin typeface="+mn-lt"/>
              </a:rPr>
              <a:t>press is the most expensive single item in a printmaking studio. However, once purchased a good press should </a:t>
            </a:r>
            <a:r>
              <a:rPr lang="en-IN" sz="2200" dirty="0" smtClean="0">
                <a:solidFill>
                  <a:schemeClr val="tx2">
                    <a:lumMod val="50000"/>
                  </a:schemeClr>
                </a:solidFill>
                <a:latin typeface="+mn-lt"/>
              </a:rPr>
              <a:t>last a lifetime</a:t>
            </a:r>
            <a:endParaRPr lang="en-US" sz="2200" dirty="0">
              <a:solidFill>
                <a:schemeClr val="tx2">
                  <a:lumMod val="50000"/>
                </a:schemeClr>
              </a:solidFill>
              <a:latin typeface="+mn-lt"/>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228600" y="2895600"/>
            <a:ext cx="3047999" cy="323740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505200" y="2895600"/>
            <a:ext cx="2209800" cy="3276600"/>
          </a:xfrm>
          <a:prstGeom prst="rect">
            <a:avLst/>
          </a:prstGeom>
          <a:noFill/>
          <a:ln w="9525">
            <a:noFill/>
            <a:miter lim="800000"/>
            <a:headEnd/>
            <a:tailEnd/>
          </a:ln>
        </p:spPr>
      </p:pic>
      <p:pic>
        <p:nvPicPr>
          <p:cNvPr id="5" name="Picture 4" descr="C:\Documents and Settings\Micheldo\Desktop\Mixing Up Online Lessons\slides4\3.jpg"/>
          <p:cNvPicPr>
            <a:picLocks noChangeAspect="1" noChangeArrowheads="1"/>
          </p:cNvPicPr>
          <p:nvPr/>
        </p:nvPicPr>
        <p:blipFill>
          <a:blip r:embed="rId4" cstate="print"/>
          <a:srcRect/>
          <a:stretch>
            <a:fillRect/>
          </a:stretch>
        </p:blipFill>
        <p:spPr bwMode="auto">
          <a:xfrm>
            <a:off x="5943600" y="2895600"/>
            <a:ext cx="3017838" cy="3276600"/>
          </a:xfrm>
          <a:prstGeom prst="rect">
            <a:avLst/>
          </a:prstGeom>
          <a:noFill/>
          <a:ln w="9525">
            <a:noFill/>
            <a:miter lim="800000"/>
            <a:headEnd/>
            <a:tailEnd/>
          </a:ln>
        </p:spPr>
      </p:pic>
      <p:sp>
        <p:nvSpPr>
          <p:cNvPr id="8" name="TextBox 7"/>
          <p:cNvSpPr txBox="1"/>
          <p:nvPr/>
        </p:nvSpPr>
        <p:spPr>
          <a:xfrm>
            <a:off x="1447800" y="762000"/>
            <a:ext cx="5867400" cy="461665"/>
          </a:xfrm>
          <a:prstGeom prst="rect">
            <a:avLst/>
          </a:prstGeom>
          <a:noFill/>
        </p:spPr>
        <p:txBody>
          <a:bodyPr wrap="square" rtlCol="0">
            <a:spAutoFit/>
          </a:bodyPr>
          <a:lstStyle/>
          <a:p>
            <a:pPr algn="ctr"/>
            <a:r>
              <a:rPr lang="en-IN" sz="2400" b="1" dirty="0" smtClean="0">
                <a:latin typeface="+mj-lt"/>
              </a:rPr>
              <a:t>PRINTING PRESSES</a:t>
            </a:r>
            <a:endParaRPr lang="en-IN" sz="2400"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a:bodyPr>
          <a:lstStyle/>
          <a:p>
            <a:pPr algn="ctr"/>
            <a:r>
              <a:rPr lang="en-IN" sz="3200" b="1" dirty="0" smtClean="0"/>
              <a:t>INK</a:t>
            </a:r>
            <a:endParaRPr lang="en-IN" sz="3200" b="1" dirty="0"/>
          </a:p>
        </p:txBody>
      </p:sp>
      <p:sp>
        <p:nvSpPr>
          <p:cNvPr id="3" name="Content Placeholder 2"/>
          <p:cNvSpPr>
            <a:spLocks noGrp="1"/>
          </p:cNvSpPr>
          <p:nvPr>
            <p:ph idx="1"/>
          </p:nvPr>
        </p:nvSpPr>
        <p:spPr>
          <a:xfrm>
            <a:off x="381000" y="1371600"/>
            <a:ext cx="8305800" cy="685800"/>
          </a:xfrm>
          <a:solidFill>
            <a:schemeClr val="bg1"/>
          </a:solidFill>
        </p:spPr>
        <p:txBody>
          <a:bodyPr>
            <a:normAutofit/>
          </a:bodyPr>
          <a:lstStyle/>
          <a:p>
            <a:r>
              <a:rPr lang="en-IN" sz="1800" dirty="0" smtClean="0"/>
              <a:t>When purchasing inks it is wise to consult a colour chart, as colour names can be unfamiliar compared to those of artists’ paints.</a:t>
            </a:r>
            <a:endParaRPr lang="en-IN" sz="1800" dirty="0"/>
          </a:p>
        </p:txBody>
      </p:sp>
      <p:pic>
        <p:nvPicPr>
          <p:cNvPr id="4098" name="Picture 2"/>
          <p:cNvPicPr>
            <a:picLocks noChangeAspect="1" noChangeArrowheads="1"/>
          </p:cNvPicPr>
          <p:nvPr/>
        </p:nvPicPr>
        <p:blipFill>
          <a:blip r:embed="rId2" cstate="print"/>
          <a:srcRect/>
          <a:stretch>
            <a:fillRect/>
          </a:stretch>
        </p:blipFill>
        <p:spPr bwMode="auto">
          <a:xfrm>
            <a:off x="381000" y="2362200"/>
            <a:ext cx="4495800" cy="3886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334000" y="2362200"/>
            <a:ext cx="35052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066800"/>
          </a:xfrm>
        </p:spPr>
        <p:txBody>
          <a:bodyPr>
            <a:normAutofit/>
          </a:bodyPr>
          <a:lstStyle/>
          <a:p>
            <a:pPr algn="ctr"/>
            <a:r>
              <a:rPr lang="en-IN" sz="2000" dirty="0" smtClean="0">
                <a:latin typeface="+mn-lt"/>
              </a:rPr>
              <a:t>.</a:t>
            </a:r>
            <a:endParaRPr lang="en-IN" sz="2000" dirty="0">
              <a:latin typeface="+mn-lt"/>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1447800" y="1219200"/>
            <a:ext cx="5943600" cy="3810000"/>
          </a:xfrm>
          <a:prstGeom prst="rect">
            <a:avLst/>
          </a:prstGeom>
          <a:noFill/>
          <a:ln w="9525">
            <a:noFill/>
            <a:miter lim="800000"/>
            <a:headEnd/>
            <a:tailEnd/>
          </a:ln>
        </p:spPr>
      </p:pic>
      <p:sp>
        <p:nvSpPr>
          <p:cNvPr id="4" name="TextBox 3"/>
          <p:cNvSpPr txBox="1"/>
          <p:nvPr/>
        </p:nvSpPr>
        <p:spPr>
          <a:xfrm>
            <a:off x="3124200" y="609600"/>
            <a:ext cx="2590800" cy="584775"/>
          </a:xfrm>
          <a:prstGeom prst="rect">
            <a:avLst/>
          </a:prstGeom>
          <a:noFill/>
        </p:spPr>
        <p:txBody>
          <a:bodyPr wrap="square" rtlCol="0">
            <a:spAutoFit/>
          </a:bodyPr>
          <a:lstStyle/>
          <a:p>
            <a:pPr algn="ctr"/>
            <a:r>
              <a:rPr lang="en-IN" sz="3200" b="1" dirty="0" smtClean="0">
                <a:solidFill>
                  <a:schemeClr val="accent6">
                    <a:lumMod val="50000"/>
                  </a:schemeClr>
                </a:solidFill>
                <a:latin typeface="+mj-lt"/>
              </a:rPr>
              <a:t>PAPERS</a:t>
            </a:r>
            <a:endParaRPr lang="en-IN" sz="3200" dirty="0">
              <a:solidFill>
                <a:schemeClr val="accent6">
                  <a:lumMod val="50000"/>
                </a:schemeClr>
              </a:solidFill>
              <a:latin typeface="+mj-lt"/>
            </a:endParaRPr>
          </a:p>
        </p:txBody>
      </p:sp>
      <p:sp>
        <p:nvSpPr>
          <p:cNvPr id="7" name="TextBox 6"/>
          <p:cNvSpPr txBox="1"/>
          <p:nvPr/>
        </p:nvSpPr>
        <p:spPr>
          <a:xfrm>
            <a:off x="228600" y="5103674"/>
            <a:ext cx="8686800" cy="1754326"/>
          </a:xfrm>
          <a:prstGeom prst="rect">
            <a:avLst/>
          </a:prstGeom>
          <a:solidFill>
            <a:schemeClr val="bg1"/>
          </a:solidFill>
        </p:spPr>
        <p:txBody>
          <a:bodyPr wrap="square" rtlCol="0">
            <a:spAutoFit/>
          </a:bodyPr>
          <a:lstStyle/>
          <a:p>
            <a:pPr algn="ctr"/>
            <a:r>
              <a:rPr lang="en-IN" dirty="0" smtClean="0"/>
              <a:t/>
            </a:r>
            <a:br>
              <a:rPr lang="en-IN" dirty="0" smtClean="0"/>
            </a:br>
            <a:r>
              <a:rPr lang="en-IN" dirty="0" smtClean="0"/>
              <a:t>The choice of papers available to printmakers is wide. Papers vary in</a:t>
            </a:r>
            <a:br>
              <a:rPr lang="en-IN" dirty="0" smtClean="0"/>
            </a:br>
            <a:r>
              <a:rPr lang="en-IN" dirty="0" smtClean="0"/>
              <a:t>texture, colour and weight. The paper choice, particularly in respect to</a:t>
            </a:r>
            <a:br>
              <a:rPr lang="en-IN" dirty="0" smtClean="0"/>
            </a:br>
            <a:r>
              <a:rPr lang="en-IN" dirty="0" smtClean="0"/>
              <a:t>colour (there are many shades from white through off-white to cream) is</a:t>
            </a:r>
            <a:br>
              <a:rPr lang="en-IN" dirty="0" smtClean="0"/>
            </a:br>
            <a:r>
              <a:rPr lang="en-IN" dirty="0" smtClean="0"/>
              <a:t>important and can really affect the printed image. For this reason it always</a:t>
            </a:r>
            <a:br>
              <a:rPr lang="en-IN" dirty="0" smtClean="0"/>
            </a:br>
            <a:r>
              <a:rPr lang="en-IN" dirty="0" smtClean="0"/>
              <a:t>worth experimenting by printing an image on different papers</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a:bodyPr>
          <a:lstStyle/>
          <a:p>
            <a:pPr algn="ctr"/>
            <a:r>
              <a:rPr lang="en-IN" sz="2800" b="1" dirty="0" smtClean="0">
                <a:latin typeface="+mn-lt"/>
              </a:rPr>
              <a:t>TECHNIQUES</a:t>
            </a:r>
            <a:endParaRPr lang="en-IN" sz="2800" b="1" dirty="0">
              <a:latin typeface="+mn-lt"/>
            </a:endParaRPr>
          </a:p>
        </p:txBody>
      </p:sp>
      <p:sp>
        <p:nvSpPr>
          <p:cNvPr id="3" name="Content Placeholder 2"/>
          <p:cNvSpPr>
            <a:spLocks noGrp="1"/>
          </p:cNvSpPr>
          <p:nvPr>
            <p:ph idx="1"/>
          </p:nvPr>
        </p:nvSpPr>
        <p:spPr>
          <a:xfrm>
            <a:off x="457200" y="1219200"/>
            <a:ext cx="8229600" cy="2209800"/>
          </a:xfrm>
        </p:spPr>
        <p:txBody>
          <a:bodyPr>
            <a:normAutofit/>
          </a:bodyPr>
          <a:lstStyle/>
          <a:p>
            <a:pPr algn="ctr">
              <a:buNone/>
            </a:pPr>
            <a:r>
              <a:rPr lang="en-IN" b="1" dirty="0" smtClean="0"/>
              <a:t>ETCHING</a:t>
            </a:r>
          </a:p>
          <a:p>
            <a:pPr>
              <a:buNone/>
            </a:pPr>
            <a:r>
              <a:rPr lang="en-IN" sz="1800" dirty="0" smtClean="0"/>
              <a:t>    Etching is a process in which lines or textures are bitten (etched) into a metal plate with a variety of mordants (acids). The metal plate is first covered with an acid-resistant coating (ground). The design is then scratched or pressed into the ground, exposing the metal in these areas. Finally, the plate is submerged in an acid solution until the desired depth and width in the exposed areas is reached.</a:t>
            </a:r>
          </a:p>
          <a:p>
            <a:pPr>
              <a:buNone/>
            </a:pPr>
            <a:endParaRPr lang="en-IN" dirty="0" smtClean="0"/>
          </a:p>
          <a:p>
            <a:pPr algn="ctr">
              <a:buNone/>
            </a:pPr>
            <a:endParaRPr lang="en-IN" dirty="0" smtClean="0"/>
          </a:p>
          <a:p>
            <a:pPr algn="ctr">
              <a:buNone/>
            </a:pPr>
            <a:endParaRPr lang="en-IN" dirty="0" smtClean="0"/>
          </a:p>
          <a:p>
            <a:pPr algn="ctr">
              <a:buNone/>
            </a:pPr>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152400" y="3886200"/>
            <a:ext cx="2667000" cy="2667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48000" y="3886200"/>
            <a:ext cx="2666999" cy="2667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943600" y="3886200"/>
            <a:ext cx="2847975"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761</TotalTime>
  <Words>791</Words>
  <Application>Microsoft Office PowerPoint</Application>
  <PresentationFormat>On-screen Show (4:3)</PresentationFormat>
  <Paragraphs>51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Urban</vt:lpstr>
      <vt:lpstr>Slide 1</vt:lpstr>
      <vt:lpstr>What Is Printmaking? </vt:lpstr>
      <vt:lpstr>Printmaking Began in China</vt:lpstr>
      <vt:lpstr>Equipment, Tools, Materials  GENERAL EQUIPMENTS </vt:lpstr>
      <vt:lpstr> </vt:lpstr>
      <vt:lpstr> As it is only relief prints that can be successfully hand-printed, the use of a printing press is paramount for most printmakers. A printing press is the most expensive single item in a printmaking studio. However, once purchased a good press should last a lifetime</vt:lpstr>
      <vt:lpstr>INK</vt:lpstr>
      <vt:lpstr>.</vt:lpstr>
      <vt:lpstr>TECHNIQUES</vt:lpstr>
      <vt:lpstr>Slide 10</vt:lpstr>
      <vt:lpstr>AQUATINT</vt:lpstr>
      <vt:lpstr>Slide 12</vt:lpstr>
      <vt:lpstr>DRYPOINT</vt:lpstr>
      <vt:lpstr>Different  marks using drypoint tools</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DELL</cp:lastModifiedBy>
  <cp:revision>116</cp:revision>
  <dcterms:created xsi:type="dcterms:W3CDTF">2020-02-10T13:48:04Z</dcterms:created>
  <dcterms:modified xsi:type="dcterms:W3CDTF">2020-09-10T06:13:25Z</dcterms:modified>
</cp:coreProperties>
</file>