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1"/>
  </p:sldMasterIdLst>
  <p:notesMasterIdLst>
    <p:notesMasterId r:id="rId13"/>
  </p:notesMasterIdLst>
  <p:sldIdLst>
    <p:sldId id="256" r:id="rId2"/>
    <p:sldId id="257" r:id="rId3"/>
    <p:sldId id="276" r:id="rId4"/>
    <p:sldId id="277" r:id="rId5"/>
    <p:sldId id="278" r:id="rId6"/>
    <p:sldId id="279" r:id="rId7"/>
    <p:sldId id="280" r:id="rId8"/>
    <p:sldId id="281" r:id="rId9"/>
    <p:sldId id="282" r:id="rId10"/>
    <p:sldId id="283" r:id="rId11"/>
    <p:sldId id="28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928"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E70E4EA-2864-8042-83B0-10541E2B65C5}" type="doc">
      <dgm:prSet loTypeId="urn:microsoft.com/office/officeart/2005/8/layout/hierarchy2" loCatId="" qsTypeId="urn:microsoft.com/office/officeart/2005/8/quickstyle/simple4" qsCatId="simple" csTypeId="urn:microsoft.com/office/officeart/2005/8/colors/colorful1" csCatId="colorful" phldr="1"/>
      <dgm:spPr/>
      <dgm:t>
        <a:bodyPr/>
        <a:lstStyle/>
        <a:p>
          <a:endParaRPr lang="en-US"/>
        </a:p>
      </dgm:t>
    </dgm:pt>
    <dgm:pt modelId="{F6684C80-973C-2C44-A271-4AA381C86667}">
      <dgm:prSet phldrT="[Text]"/>
      <dgm:spPr/>
      <dgm:t>
        <a:bodyPr/>
        <a:lstStyle/>
        <a:p>
          <a:r>
            <a:rPr lang="en-US" dirty="0" smtClean="0"/>
            <a:t>Sources of Law (</a:t>
          </a:r>
          <a:r>
            <a:rPr lang="en-US" dirty="0" err="1" smtClean="0"/>
            <a:t>Salmond</a:t>
          </a:r>
          <a:r>
            <a:rPr lang="en-US" dirty="0" smtClean="0"/>
            <a:t>)</a:t>
          </a:r>
          <a:endParaRPr lang="en-US" dirty="0"/>
        </a:p>
      </dgm:t>
    </dgm:pt>
    <dgm:pt modelId="{A85081C1-B7BC-2440-95C9-134177009107}" type="parTrans" cxnId="{6489A1B1-75BB-AF4C-9A2A-CB01895D1A57}">
      <dgm:prSet/>
      <dgm:spPr/>
      <dgm:t>
        <a:bodyPr/>
        <a:lstStyle/>
        <a:p>
          <a:endParaRPr lang="en-US"/>
        </a:p>
      </dgm:t>
    </dgm:pt>
    <dgm:pt modelId="{9CEC5673-9B7B-5F46-918D-9D1C37AE21CC}" type="sibTrans" cxnId="{6489A1B1-75BB-AF4C-9A2A-CB01895D1A57}">
      <dgm:prSet/>
      <dgm:spPr/>
      <dgm:t>
        <a:bodyPr/>
        <a:lstStyle/>
        <a:p>
          <a:endParaRPr lang="en-US"/>
        </a:p>
      </dgm:t>
    </dgm:pt>
    <dgm:pt modelId="{08C00948-4319-8846-BA94-5D5C48C795D7}" type="asst">
      <dgm:prSet phldrT="[Text]"/>
      <dgm:spPr/>
      <dgm:t>
        <a:bodyPr/>
        <a:lstStyle/>
        <a:p>
          <a:r>
            <a:rPr lang="en-US" dirty="0" smtClean="0"/>
            <a:t>Formal</a:t>
          </a:r>
          <a:endParaRPr lang="en-US" dirty="0"/>
        </a:p>
      </dgm:t>
    </dgm:pt>
    <dgm:pt modelId="{2ED9FBAD-B98A-4948-A941-4ED0805E5231}" type="parTrans" cxnId="{FC6E6BDF-21AE-7240-9534-095DB009180B}">
      <dgm:prSet/>
      <dgm:spPr/>
      <dgm:t>
        <a:bodyPr/>
        <a:lstStyle/>
        <a:p>
          <a:endParaRPr lang="en-US"/>
        </a:p>
      </dgm:t>
    </dgm:pt>
    <dgm:pt modelId="{DB14FB1D-69E1-6246-B137-FA6A97D8621B}" type="sibTrans" cxnId="{FC6E6BDF-21AE-7240-9534-095DB009180B}">
      <dgm:prSet/>
      <dgm:spPr/>
      <dgm:t>
        <a:bodyPr/>
        <a:lstStyle/>
        <a:p>
          <a:endParaRPr lang="en-US"/>
        </a:p>
      </dgm:t>
    </dgm:pt>
    <dgm:pt modelId="{B323627C-B439-D346-AD08-FB58C7D91EC6}">
      <dgm:prSet phldrT="[Text]"/>
      <dgm:spPr/>
      <dgm:t>
        <a:bodyPr/>
        <a:lstStyle/>
        <a:p>
          <a:r>
            <a:rPr lang="en-US" dirty="0" smtClean="0"/>
            <a:t>Precedents</a:t>
          </a:r>
          <a:endParaRPr lang="en-US" dirty="0"/>
        </a:p>
      </dgm:t>
    </dgm:pt>
    <dgm:pt modelId="{A3FA2D51-80BB-7844-AA00-05E63600ADAC}" type="parTrans" cxnId="{C95BA117-E6EC-AE49-A948-77E36EAC5D99}">
      <dgm:prSet/>
      <dgm:spPr/>
      <dgm:t>
        <a:bodyPr/>
        <a:lstStyle/>
        <a:p>
          <a:endParaRPr lang="en-US"/>
        </a:p>
      </dgm:t>
    </dgm:pt>
    <dgm:pt modelId="{5F02D47C-498D-C04F-B3CC-7CAFBD493BB9}" type="sibTrans" cxnId="{C95BA117-E6EC-AE49-A948-77E36EAC5D99}">
      <dgm:prSet/>
      <dgm:spPr/>
      <dgm:t>
        <a:bodyPr/>
        <a:lstStyle/>
        <a:p>
          <a:endParaRPr lang="en-US"/>
        </a:p>
      </dgm:t>
    </dgm:pt>
    <dgm:pt modelId="{9B67D3E6-6B70-4943-B114-1BEEA4AAB5BE}">
      <dgm:prSet phldrT="[Text]"/>
      <dgm:spPr/>
      <dgm:t>
        <a:bodyPr/>
        <a:lstStyle/>
        <a:p>
          <a:r>
            <a:rPr lang="en-US" dirty="0" smtClean="0"/>
            <a:t>Legislations</a:t>
          </a:r>
          <a:endParaRPr lang="en-US" dirty="0"/>
        </a:p>
      </dgm:t>
    </dgm:pt>
    <dgm:pt modelId="{DA04B382-5CBE-5342-99A6-759C8AC4CDF0}" type="parTrans" cxnId="{8AF4BEC3-DC84-9145-8354-412257438A25}">
      <dgm:prSet/>
      <dgm:spPr/>
      <dgm:t>
        <a:bodyPr/>
        <a:lstStyle/>
        <a:p>
          <a:endParaRPr lang="en-US"/>
        </a:p>
      </dgm:t>
    </dgm:pt>
    <dgm:pt modelId="{FA632226-EF48-694F-9E8B-FA65A88B9B79}" type="sibTrans" cxnId="{8AF4BEC3-DC84-9145-8354-412257438A25}">
      <dgm:prSet/>
      <dgm:spPr/>
      <dgm:t>
        <a:bodyPr/>
        <a:lstStyle/>
        <a:p>
          <a:endParaRPr lang="en-US"/>
        </a:p>
      </dgm:t>
    </dgm:pt>
    <dgm:pt modelId="{690BF3EC-7FF7-C142-A740-33BDF436833D}">
      <dgm:prSet phldrT="[Text]"/>
      <dgm:spPr/>
      <dgm:t>
        <a:bodyPr/>
        <a:lstStyle/>
        <a:p>
          <a:r>
            <a:rPr lang="en-US" dirty="0" smtClean="0"/>
            <a:t>Customs</a:t>
          </a:r>
          <a:endParaRPr lang="en-US" dirty="0"/>
        </a:p>
      </dgm:t>
    </dgm:pt>
    <dgm:pt modelId="{4CE234F4-0A95-C44F-995F-AAAF0DB42B58}" type="parTrans" cxnId="{C8ADEDBC-9838-AF4F-BDEA-89863ABD23DF}">
      <dgm:prSet/>
      <dgm:spPr/>
      <dgm:t>
        <a:bodyPr/>
        <a:lstStyle/>
        <a:p>
          <a:endParaRPr lang="en-US"/>
        </a:p>
      </dgm:t>
    </dgm:pt>
    <dgm:pt modelId="{8AEC31BE-EFD8-DB41-B66A-976C41304A9B}" type="sibTrans" cxnId="{C8ADEDBC-9838-AF4F-BDEA-89863ABD23DF}">
      <dgm:prSet/>
      <dgm:spPr/>
      <dgm:t>
        <a:bodyPr/>
        <a:lstStyle/>
        <a:p>
          <a:endParaRPr lang="en-US"/>
        </a:p>
      </dgm:t>
    </dgm:pt>
    <dgm:pt modelId="{23AE4B0D-42CD-A943-8236-4489D1E7BED6}" type="asst">
      <dgm:prSet/>
      <dgm:spPr/>
      <dgm:t>
        <a:bodyPr/>
        <a:lstStyle/>
        <a:p>
          <a:r>
            <a:rPr lang="en-US" dirty="0" smtClean="0"/>
            <a:t>Material</a:t>
          </a:r>
          <a:endParaRPr lang="en-US" dirty="0"/>
        </a:p>
      </dgm:t>
    </dgm:pt>
    <dgm:pt modelId="{C0CA2590-81EF-844E-AADB-9D32F4104A3B}" type="parTrans" cxnId="{915571AA-5E7A-F344-8D4F-2EF5A8DFA995}">
      <dgm:prSet/>
      <dgm:spPr/>
      <dgm:t>
        <a:bodyPr/>
        <a:lstStyle/>
        <a:p>
          <a:endParaRPr lang="en-US"/>
        </a:p>
      </dgm:t>
    </dgm:pt>
    <dgm:pt modelId="{8509B95D-F2BD-DB49-9CCA-4160C6271CE1}" type="sibTrans" cxnId="{915571AA-5E7A-F344-8D4F-2EF5A8DFA995}">
      <dgm:prSet/>
      <dgm:spPr/>
      <dgm:t>
        <a:bodyPr/>
        <a:lstStyle/>
        <a:p>
          <a:endParaRPr lang="en-US"/>
        </a:p>
      </dgm:t>
    </dgm:pt>
    <dgm:pt modelId="{346224C5-794F-DA44-969E-8DB84A90F569}">
      <dgm:prSet/>
      <dgm:spPr/>
      <dgm:t>
        <a:bodyPr/>
        <a:lstStyle/>
        <a:p>
          <a:r>
            <a:rPr lang="en-US" dirty="0" smtClean="0"/>
            <a:t>Conventional Law</a:t>
          </a:r>
          <a:endParaRPr lang="en-US" dirty="0"/>
        </a:p>
      </dgm:t>
    </dgm:pt>
    <dgm:pt modelId="{80DDC641-792D-D447-924E-5C8F30CC38BB}" type="parTrans" cxnId="{A2BC731D-DD0B-3C42-8102-A549C9384EBA}">
      <dgm:prSet/>
      <dgm:spPr/>
      <dgm:t>
        <a:bodyPr/>
        <a:lstStyle/>
        <a:p>
          <a:endParaRPr lang="en-US"/>
        </a:p>
      </dgm:t>
    </dgm:pt>
    <dgm:pt modelId="{E5B57D30-837D-2A47-8350-CE00870D652C}" type="sibTrans" cxnId="{A2BC731D-DD0B-3C42-8102-A549C9384EBA}">
      <dgm:prSet/>
      <dgm:spPr/>
      <dgm:t>
        <a:bodyPr/>
        <a:lstStyle/>
        <a:p>
          <a:endParaRPr lang="en-US"/>
        </a:p>
      </dgm:t>
    </dgm:pt>
    <dgm:pt modelId="{5C81EFE6-3DA5-204C-82D5-A493B301C95C}" type="pres">
      <dgm:prSet presAssocID="{5E70E4EA-2864-8042-83B0-10541E2B65C5}" presName="diagram" presStyleCnt="0">
        <dgm:presLayoutVars>
          <dgm:chPref val="1"/>
          <dgm:dir/>
          <dgm:animOne val="branch"/>
          <dgm:animLvl val="lvl"/>
          <dgm:resizeHandles val="exact"/>
        </dgm:presLayoutVars>
      </dgm:prSet>
      <dgm:spPr/>
      <dgm:t>
        <a:bodyPr/>
        <a:lstStyle/>
        <a:p>
          <a:endParaRPr lang="en-US"/>
        </a:p>
      </dgm:t>
    </dgm:pt>
    <dgm:pt modelId="{8415E037-D063-164C-9FDE-C009837EFFF9}" type="pres">
      <dgm:prSet presAssocID="{F6684C80-973C-2C44-A271-4AA381C86667}" presName="root1" presStyleCnt="0"/>
      <dgm:spPr/>
    </dgm:pt>
    <dgm:pt modelId="{BE30A13E-9D7A-8543-8201-1AD945D4F8F7}" type="pres">
      <dgm:prSet presAssocID="{F6684C80-973C-2C44-A271-4AA381C86667}" presName="LevelOneTextNode" presStyleLbl="node0" presStyleIdx="0" presStyleCnt="1">
        <dgm:presLayoutVars>
          <dgm:chPref val="3"/>
        </dgm:presLayoutVars>
      </dgm:prSet>
      <dgm:spPr/>
      <dgm:t>
        <a:bodyPr/>
        <a:lstStyle/>
        <a:p>
          <a:endParaRPr lang="en-US"/>
        </a:p>
      </dgm:t>
    </dgm:pt>
    <dgm:pt modelId="{D0DB2B0F-3B8C-9F4E-80C9-AA203BFD1D2E}" type="pres">
      <dgm:prSet presAssocID="{F6684C80-973C-2C44-A271-4AA381C86667}" presName="level2hierChild" presStyleCnt="0"/>
      <dgm:spPr/>
    </dgm:pt>
    <dgm:pt modelId="{7B22E65D-E0DB-CE40-9C31-3BB845504500}" type="pres">
      <dgm:prSet presAssocID="{2ED9FBAD-B98A-4948-A941-4ED0805E5231}" presName="conn2-1" presStyleLbl="parChTrans1D2" presStyleIdx="0" presStyleCnt="2"/>
      <dgm:spPr/>
      <dgm:t>
        <a:bodyPr/>
        <a:lstStyle/>
        <a:p>
          <a:endParaRPr lang="en-US"/>
        </a:p>
      </dgm:t>
    </dgm:pt>
    <dgm:pt modelId="{EC16EB8F-0226-8D4C-898C-6EF0ED5FF4CA}" type="pres">
      <dgm:prSet presAssocID="{2ED9FBAD-B98A-4948-A941-4ED0805E5231}" presName="connTx" presStyleLbl="parChTrans1D2" presStyleIdx="0" presStyleCnt="2"/>
      <dgm:spPr/>
      <dgm:t>
        <a:bodyPr/>
        <a:lstStyle/>
        <a:p>
          <a:endParaRPr lang="en-US"/>
        </a:p>
      </dgm:t>
    </dgm:pt>
    <dgm:pt modelId="{F5E9D87F-B676-D04A-806D-DFF26A13EA9E}" type="pres">
      <dgm:prSet presAssocID="{08C00948-4319-8846-BA94-5D5C48C795D7}" presName="root2" presStyleCnt="0"/>
      <dgm:spPr/>
    </dgm:pt>
    <dgm:pt modelId="{06F2BF90-99F7-A145-A288-3579D0D32078}" type="pres">
      <dgm:prSet presAssocID="{08C00948-4319-8846-BA94-5D5C48C795D7}" presName="LevelTwoTextNode" presStyleLbl="asst1" presStyleIdx="0" presStyleCnt="2">
        <dgm:presLayoutVars>
          <dgm:chPref val="3"/>
        </dgm:presLayoutVars>
      </dgm:prSet>
      <dgm:spPr/>
      <dgm:t>
        <a:bodyPr/>
        <a:lstStyle/>
        <a:p>
          <a:endParaRPr lang="en-US"/>
        </a:p>
      </dgm:t>
    </dgm:pt>
    <dgm:pt modelId="{AA976113-87B8-C14F-A039-5CFBE54A406A}" type="pres">
      <dgm:prSet presAssocID="{08C00948-4319-8846-BA94-5D5C48C795D7}" presName="level3hierChild" presStyleCnt="0"/>
      <dgm:spPr/>
    </dgm:pt>
    <dgm:pt modelId="{E84ABC76-D70C-C34E-8938-9F8DB3ED9730}" type="pres">
      <dgm:prSet presAssocID="{C0CA2590-81EF-844E-AADB-9D32F4104A3B}" presName="conn2-1" presStyleLbl="parChTrans1D2" presStyleIdx="1" presStyleCnt="2"/>
      <dgm:spPr/>
      <dgm:t>
        <a:bodyPr/>
        <a:lstStyle/>
        <a:p>
          <a:endParaRPr lang="en-US"/>
        </a:p>
      </dgm:t>
    </dgm:pt>
    <dgm:pt modelId="{B0DC57A0-3D3F-A340-83AB-3D3F61EA100E}" type="pres">
      <dgm:prSet presAssocID="{C0CA2590-81EF-844E-AADB-9D32F4104A3B}" presName="connTx" presStyleLbl="parChTrans1D2" presStyleIdx="1" presStyleCnt="2"/>
      <dgm:spPr/>
      <dgm:t>
        <a:bodyPr/>
        <a:lstStyle/>
        <a:p>
          <a:endParaRPr lang="en-US"/>
        </a:p>
      </dgm:t>
    </dgm:pt>
    <dgm:pt modelId="{248CAC26-0656-9F4E-A465-5ACE660EB707}" type="pres">
      <dgm:prSet presAssocID="{23AE4B0D-42CD-A943-8236-4489D1E7BED6}" presName="root2" presStyleCnt="0"/>
      <dgm:spPr/>
    </dgm:pt>
    <dgm:pt modelId="{C990360B-6567-E549-8D59-C3E30CC3D1A2}" type="pres">
      <dgm:prSet presAssocID="{23AE4B0D-42CD-A943-8236-4489D1E7BED6}" presName="LevelTwoTextNode" presStyleLbl="asst1" presStyleIdx="1" presStyleCnt="2">
        <dgm:presLayoutVars>
          <dgm:chPref val="3"/>
        </dgm:presLayoutVars>
      </dgm:prSet>
      <dgm:spPr/>
      <dgm:t>
        <a:bodyPr/>
        <a:lstStyle/>
        <a:p>
          <a:endParaRPr lang="en-US"/>
        </a:p>
      </dgm:t>
    </dgm:pt>
    <dgm:pt modelId="{930A94C5-094C-4C47-8A14-536287FD2607}" type="pres">
      <dgm:prSet presAssocID="{23AE4B0D-42CD-A943-8236-4489D1E7BED6}" presName="level3hierChild" presStyleCnt="0"/>
      <dgm:spPr/>
    </dgm:pt>
    <dgm:pt modelId="{42463CBF-8F42-504C-A873-8BEE8C2B553D}" type="pres">
      <dgm:prSet presAssocID="{DA04B382-5CBE-5342-99A6-759C8AC4CDF0}" presName="conn2-1" presStyleLbl="parChTrans1D3" presStyleIdx="0" presStyleCnt="4"/>
      <dgm:spPr/>
      <dgm:t>
        <a:bodyPr/>
        <a:lstStyle/>
        <a:p>
          <a:endParaRPr lang="en-US"/>
        </a:p>
      </dgm:t>
    </dgm:pt>
    <dgm:pt modelId="{31619AFA-C846-8240-B955-9456ECCD2E29}" type="pres">
      <dgm:prSet presAssocID="{DA04B382-5CBE-5342-99A6-759C8AC4CDF0}" presName="connTx" presStyleLbl="parChTrans1D3" presStyleIdx="0" presStyleCnt="4"/>
      <dgm:spPr/>
      <dgm:t>
        <a:bodyPr/>
        <a:lstStyle/>
        <a:p>
          <a:endParaRPr lang="en-US"/>
        </a:p>
      </dgm:t>
    </dgm:pt>
    <dgm:pt modelId="{FAF1EA74-F475-8141-8945-693C724B967D}" type="pres">
      <dgm:prSet presAssocID="{9B67D3E6-6B70-4943-B114-1BEEA4AAB5BE}" presName="root2" presStyleCnt="0"/>
      <dgm:spPr/>
    </dgm:pt>
    <dgm:pt modelId="{E95C7B24-2404-A141-B1FA-62D9B1516F4B}" type="pres">
      <dgm:prSet presAssocID="{9B67D3E6-6B70-4943-B114-1BEEA4AAB5BE}" presName="LevelTwoTextNode" presStyleLbl="node3" presStyleIdx="0" presStyleCnt="4">
        <dgm:presLayoutVars>
          <dgm:chPref val="3"/>
        </dgm:presLayoutVars>
      </dgm:prSet>
      <dgm:spPr/>
      <dgm:t>
        <a:bodyPr/>
        <a:lstStyle/>
        <a:p>
          <a:endParaRPr lang="en-US"/>
        </a:p>
      </dgm:t>
    </dgm:pt>
    <dgm:pt modelId="{AEE5FBF6-26D2-244D-9861-3DE4D4689159}" type="pres">
      <dgm:prSet presAssocID="{9B67D3E6-6B70-4943-B114-1BEEA4AAB5BE}" presName="level3hierChild" presStyleCnt="0"/>
      <dgm:spPr/>
    </dgm:pt>
    <dgm:pt modelId="{1EBD0D9F-821B-CE4C-B735-2BC408E5F162}" type="pres">
      <dgm:prSet presAssocID="{A3FA2D51-80BB-7844-AA00-05E63600ADAC}" presName="conn2-1" presStyleLbl="parChTrans1D3" presStyleIdx="1" presStyleCnt="4"/>
      <dgm:spPr/>
      <dgm:t>
        <a:bodyPr/>
        <a:lstStyle/>
        <a:p>
          <a:endParaRPr lang="en-US"/>
        </a:p>
      </dgm:t>
    </dgm:pt>
    <dgm:pt modelId="{B3FC16C5-5C9C-8E44-8E95-21C9243D8948}" type="pres">
      <dgm:prSet presAssocID="{A3FA2D51-80BB-7844-AA00-05E63600ADAC}" presName="connTx" presStyleLbl="parChTrans1D3" presStyleIdx="1" presStyleCnt="4"/>
      <dgm:spPr/>
      <dgm:t>
        <a:bodyPr/>
        <a:lstStyle/>
        <a:p>
          <a:endParaRPr lang="en-US"/>
        </a:p>
      </dgm:t>
    </dgm:pt>
    <dgm:pt modelId="{71AB1D44-2DCD-4149-8B56-AC852EC13872}" type="pres">
      <dgm:prSet presAssocID="{B323627C-B439-D346-AD08-FB58C7D91EC6}" presName="root2" presStyleCnt="0"/>
      <dgm:spPr/>
    </dgm:pt>
    <dgm:pt modelId="{E4EBD8D3-7E32-D048-82EA-D38F2F713154}" type="pres">
      <dgm:prSet presAssocID="{B323627C-B439-D346-AD08-FB58C7D91EC6}" presName="LevelTwoTextNode" presStyleLbl="node3" presStyleIdx="1" presStyleCnt="4">
        <dgm:presLayoutVars>
          <dgm:chPref val="3"/>
        </dgm:presLayoutVars>
      </dgm:prSet>
      <dgm:spPr/>
      <dgm:t>
        <a:bodyPr/>
        <a:lstStyle/>
        <a:p>
          <a:endParaRPr lang="en-US"/>
        </a:p>
      </dgm:t>
    </dgm:pt>
    <dgm:pt modelId="{60537383-AB00-DE4D-9E57-9428FE6FCF5A}" type="pres">
      <dgm:prSet presAssocID="{B323627C-B439-D346-AD08-FB58C7D91EC6}" presName="level3hierChild" presStyleCnt="0"/>
      <dgm:spPr/>
    </dgm:pt>
    <dgm:pt modelId="{AE15A6A0-A449-3346-9B94-141437AA036F}" type="pres">
      <dgm:prSet presAssocID="{4CE234F4-0A95-C44F-995F-AAAF0DB42B58}" presName="conn2-1" presStyleLbl="parChTrans1D3" presStyleIdx="2" presStyleCnt="4"/>
      <dgm:spPr/>
      <dgm:t>
        <a:bodyPr/>
        <a:lstStyle/>
        <a:p>
          <a:endParaRPr lang="en-US"/>
        </a:p>
      </dgm:t>
    </dgm:pt>
    <dgm:pt modelId="{201E02FA-1ADD-7849-BD10-622C52524439}" type="pres">
      <dgm:prSet presAssocID="{4CE234F4-0A95-C44F-995F-AAAF0DB42B58}" presName="connTx" presStyleLbl="parChTrans1D3" presStyleIdx="2" presStyleCnt="4"/>
      <dgm:spPr/>
      <dgm:t>
        <a:bodyPr/>
        <a:lstStyle/>
        <a:p>
          <a:endParaRPr lang="en-US"/>
        </a:p>
      </dgm:t>
    </dgm:pt>
    <dgm:pt modelId="{57C87E3F-9C72-664E-A32F-B4E668707A1D}" type="pres">
      <dgm:prSet presAssocID="{690BF3EC-7FF7-C142-A740-33BDF436833D}" presName="root2" presStyleCnt="0"/>
      <dgm:spPr/>
    </dgm:pt>
    <dgm:pt modelId="{979E925C-825F-1A46-87C1-710B5286BEF6}" type="pres">
      <dgm:prSet presAssocID="{690BF3EC-7FF7-C142-A740-33BDF436833D}" presName="LevelTwoTextNode" presStyleLbl="node3" presStyleIdx="2" presStyleCnt="4">
        <dgm:presLayoutVars>
          <dgm:chPref val="3"/>
        </dgm:presLayoutVars>
      </dgm:prSet>
      <dgm:spPr/>
      <dgm:t>
        <a:bodyPr/>
        <a:lstStyle/>
        <a:p>
          <a:endParaRPr lang="en-US"/>
        </a:p>
      </dgm:t>
    </dgm:pt>
    <dgm:pt modelId="{8696E879-2560-9145-AE8F-E5B659D85B50}" type="pres">
      <dgm:prSet presAssocID="{690BF3EC-7FF7-C142-A740-33BDF436833D}" presName="level3hierChild" presStyleCnt="0"/>
      <dgm:spPr/>
    </dgm:pt>
    <dgm:pt modelId="{DF421FF5-D6DD-964C-BE0D-808535E78045}" type="pres">
      <dgm:prSet presAssocID="{80DDC641-792D-D447-924E-5C8F30CC38BB}" presName="conn2-1" presStyleLbl="parChTrans1D3" presStyleIdx="3" presStyleCnt="4"/>
      <dgm:spPr/>
      <dgm:t>
        <a:bodyPr/>
        <a:lstStyle/>
        <a:p>
          <a:endParaRPr lang="en-US"/>
        </a:p>
      </dgm:t>
    </dgm:pt>
    <dgm:pt modelId="{B1637CF4-AB89-DC43-A809-7FB95315C776}" type="pres">
      <dgm:prSet presAssocID="{80DDC641-792D-D447-924E-5C8F30CC38BB}" presName="connTx" presStyleLbl="parChTrans1D3" presStyleIdx="3" presStyleCnt="4"/>
      <dgm:spPr/>
      <dgm:t>
        <a:bodyPr/>
        <a:lstStyle/>
        <a:p>
          <a:endParaRPr lang="en-US"/>
        </a:p>
      </dgm:t>
    </dgm:pt>
    <dgm:pt modelId="{9176DA7A-BC2C-AB4E-8E2B-A881C3C99041}" type="pres">
      <dgm:prSet presAssocID="{346224C5-794F-DA44-969E-8DB84A90F569}" presName="root2" presStyleCnt="0"/>
      <dgm:spPr/>
    </dgm:pt>
    <dgm:pt modelId="{D550398A-CF15-E144-8605-4E377828E4F6}" type="pres">
      <dgm:prSet presAssocID="{346224C5-794F-DA44-969E-8DB84A90F569}" presName="LevelTwoTextNode" presStyleLbl="node3" presStyleIdx="3" presStyleCnt="4">
        <dgm:presLayoutVars>
          <dgm:chPref val="3"/>
        </dgm:presLayoutVars>
      </dgm:prSet>
      <dgm:spPr/>
      <dgm:t>
        <a:bodyPr/>
        <a:lstStyle/>
        <a:p>
          <a:endParaRPr lang="en-US"/>
        </a:p>
      </dgm:t>
    </dgm:pt>
    <dgm:pt modelId="{D8162429-6787-B349-BDBE-C8EBBC58DB69}" type="pres">
      <dgm:prSet presAssocID="{346224C5-794F-DA44-969E-8DB84A90F569}" presName="level3hierChild" presStyleCnt="0"/>
      <dgm:spPr/>
    </dgm:pt>
  </dgm:ptLst>
  <dgm:cxnLst>
    <dgm:cxn modelId="{D760075A-35B2-3E4B-8081-31108A6337DC}" type="presOf" srcId="{4CE234F4-0A95-C44F-995F-AAAF0DB42B58}" destId="{201E02FA-1ADD-7849-BD10-622C52524439}" srcOrd="1" destOrd="0" presId="urn:microsoft.com/office/officeart/2005/8/layout/hierarchy2"/>
    <dgm:cxn modelId="{AD3F1906-E3E6-304C-B87E-367B7763AF94}" type="presOf" srcId="{9B67D3E6-6B70-4943-B114-1BEEA4AAB5BE}" destId="{E95C7B24-2404-A141-B1FA-62D9B1516F4B}" srcOrd="0" destOrd="0" presId="urn:microsoft.com/office/officeart/2005/8/layout/hierarchy2"/>
    <dgm:cxn modelId="{15CE3C03-BA7C-C347-80EF-A08DC58E93EB}" type="presOf" srcId="{C0CA2590-81EF-844E-AADB-9D32F4104A3B}" destId="{B0DC57A0-3D3F-A340-83AB-3D3F61EA100E}" srcOrd="1" destOrd="0" presId="urn:microsoft.com/office/officeart/2005/8/layout/hierarchy2"/>
    <dgm:cxn modelId="{19962AD8-ED19-9B40-9DCA-7CF01973ECB9}" type="presOf" srcId="{23AE4B0D-42CD-A943-8236-4489D1E7BED6}" destId="{C990360B-6567-E549-8D59-C3E30CC3D1A2}" srcOrd="0" destOrd="0" presId="urn:microsoft.com/office/officeart/2005/8/layout/hierarchy2"/>
    <dgm:cxn modelId="{AE995E7A-D0AC-D146-859B-65D657EED0D2}" type="presOf" srcId="{4CE234F4-0A95-C44F-995F-AAAF0DB42B58}" destId="{AE15A6A0-A449-3346-9B94-141437AA036F}" srcOrd="0" destOrd="0" presId="urn:microsoft.com/office/officeart/2005/8/layout/hierarchy2"/>
    <dgm:cxn modelId="{90B133A4-DE5D-5849-BD2A-906407E4044F}" type="presOf" srcId="{C0CA2590-81EF-844E-AADB-9D32F4104A3B}" destId="{E84ABC76-D70C-C34E-8938-9F8DB3ED9730}" srcOrd="0" destOrd="0" presId="urn:microsoft.com/office/officeart/2005/8/layout/hierarchy2"/>
    <dgm:cxn modelId="{A2BC731D-DD0B-3C42-8102-A549C9384EBA}" srcId="{23AE4B0D-42CD-A943-8236-4489D1E7BED6}" destId="{346224C5-794F-DA44-969E-8DB84A90F569}" srcOrd="3" destOrd="0" parTransId="{80DDC641-792D-D447-924E-5C8F30CC38BB}" sibTransId="{E5B57D30-837D-2A47-8350-CE00870D652C}"/>
    <dgm:cxn modelId="{FFC9AE57-E726-864C-AEED-0C54F4160F0E}" type="presOf" srcId="{80DDC641-792D-D447-924E-5C8F30CC38BB}" destId="{DF421FF5-D6DD-964C-BE0D-808535E78045}" srcOrd="0" destOrd="0" presId="urn:microsoft.com/office/officeart/2005/8/layout/hierarchy2"/>
    <dgm:cxn modelId="{424781EF-55F2-994B-A5AF-A2F4287E98D3}" type="presOf" srcId="{2ED9FBAD-B98A-4948-A941-4ED0805E5231}" destId="{7B22E65D-E0DB-CE40-9C31-3BB845504500}" srcOrd="0" destOrd="0" presId="urn:microsoft.com/office/officeart/2005/8/layout/hierarchy2"/>
    <dgm:cxn modelId="{FC6E6BDF-21AE-7240-9534-095DB009180B}" srcId="{F6684C80-973C-2C44-A271-4AA381C86667}" destId="{08C00948-4319-8846-BA94-5D5C48C795D7}" srcOrd="0" destOrd="0" parTransId="{2ED9FBAD-B98A-4948-A941-4ED0805E5231}" sibTransId="{DB14FB1D-69E1-6246-B137-FA6A97D8621B}"/>
    <dgm:cxn modelId="{6489A1B1-75BB-AF4C-9A2A-CB01895D1A57}" srcId="{5E70E4EA-2864-8042-83B0-10541E2B65C5}" destId="{F6684C80-973C-2C44-A271-4AA381C86667}" srcOrd="0" destOrd="0" parTransId="{A85081C1-B7BC-2440-95C9-134177009107}" sibTransId="{9CEC5673-9B7B-5F46-918D-9D1C37AE21CC}"/>
    <dgm:cxn modelId="{9875E76C-2371-BD49-A1B8-68A945C257B6}" type="presOf" srcId="{A3FA2D51-80BB-7844-AA00-05E63600ADAC}" destId="{1EBD0D9F-821B-CE4C-B735-2BC408E5F162}" srcOrd="0" destOrd="0" presId="urn:microsoft.com/office/officeart/2005/8/layout/hierarchy2"/>
    <dgm:cxn modelId="{CCE04722-F78F-AC4C-BA5C-C5633CC5BCE1}" type="presOf" srcId="{B323627C-B439-D346-AD08-FB58C7D91EC6}" destId="{E4EBD8D3-7E32-D048-82EA-D38F2F713154}" srcOrd="0" destOrd="0" presId="urn:microsoft.com/office/officeart/2005/8/layout/hierarchy2"/>
    <dgm:cxn modelId="{E23B78CE-97CC-744F-BC0F-D207B8E6C875}" type="presOf" srcId="{5E70E4EA-2864-8042-83B0-10541E2B65C5}" destId="{5C81EFE6-3DA5-204C-82D5-A493B301C95C}" srcOrd="0" destOrd="0" presId="urn:microsoft.com/office/officeart/2005/8/layout/hierarchy2"/>
    <dgm:cxn modelId="{201D2C30-1527-674A-816F-1E1470C73DE4}" type="presOf" srcId="{DA04B382-5CBE-5342-99A6-759C8AC4CDF0}" destId="{42463CBF-8F42-504C-A873-8BEE8C2B553D}" srcOrd="0" destOrd="0" presId="urn:microsoft.com/office/officeart/2005/8/layout/hierarchy2"/>
    <dgm:cxn modelId="{34E1812A-5817-7545-AD5D-C3D3F1725FC9}" type="presOf" srcId="{DA04B382-5CBE-5342-99A6-759C8AC4CDF0}" destId="{31619AFA-C846-8240-B955-9456ECCD2E29}" srcOrd="1" destOrd="0" presId="urn:microsoft.com/office/officeart/2005/8/layout/hierarchy2"/>
    <dgm:cxn modelId="{3E3304FA-D271-F44D-949A-2E9233FAA1EA}" type="presOf" srcId="{80DDC641-792D-D447-924E-5C8F30CC38BB}" destId="{B1637CF4-AB89-DC43-A809-7FB95315C776}" srcOrd="1" destOrd="0" presId="urn:microsoft.com/office/officeart/2005/8/layout/hierarchy2"/>
    <dgm:cxn modelId="{08511D13-8F43-D04C-95B3-236AC818E743}" type="presOf" srcId="{08C00948-4319-8846-BA94-5D5C48C795D7}" destId="{06F2BF90-99F7-A145-A288-3579D0D32078}" srcOrd="0" destOrd="0" presId="urn:microsoft.com/office/officeart/2005/8/layout/hierarchy2"/>
    <dgm:cxn modelId="{90EFE491-0D57-3942-84F5-6E9F8AD4E668}" type="presOf" srcId="{346224C5-794F-DA44-969E-8DB84A90F569}" destId="{D550398A-CF15-E144-8605-4E377828E4F6}" srcOrd="0" destOrd="0" presId="urn:microsoft.com/office/officeart/2005/8/layout/hierarchy2"/>
    <dgm:cxn modelId="{A71D507D-CBF9-0F41-A2CB-7AAD74945EC0}" type="presOf" srcId="{A3FA2D51-80BB-7844-AA00-05E63600ADAC}" destId="{B3FC16C5-5C9C-8E44-8E95-21C9243D8948}" srcOrd="1" destOrd="0" presId="urn:microsoft.com/office/officeart/2005/8/layout/hierarchy2"/>
    <dgm:cxn modelId="{8AF4BEC3-DC84-9145-8354-412257438A25}" srcId="{23AE4B0D-42CD-A943-8236-4489D1E7BED6}" destId="{9B67D3E6-6B70-4943-B114-1BEEA4AAB5BE}" srcOrd="0" destOrd="0" parTransId="{DA04B382-5CBE-5342-99A6-759C8AC4CDF0}" sibTransId="{FA632226-EF48-694F-9E8B-FA65A88B9B79}"/>
    <dgm:cxn modelId="{C95BA117-E6EC-AE49-A948-77E36EAC5D99}" srcId="{23AE4B0D-42CD-A943-8236-4489D1E7BED6}" destId="{B323627C-B439-D346-AD08-FB58C7D91EC6}" srcOrd="1" destOrd="0" parTransId="{A3FA2D51-80BB-7844-AA00-05E63600ADAC}" sibTransId="{5F02D47C-498D-C04F-B3CC-7CAFBD493BB9}"/>
    <dgm:cxn modelId="{915571AA-5E7A-F344-8D4F-2EF5A8DFA995}" srcId="{F6684C80-973C-2C44-A271-4AA381C86667}" destId="{23AE4B0D-42CD-A943-8236-4489D1E7BED6}" srcOrd="1" destOrd="0" parTransId="{C0CA2590-81EF-844E-AADB-9D32F4104A3B}" sibTransId="{8509B95D-F2BD-DB49-9CCA-4160C6271CE1}"/>
    <dgm:cxn modelId="{C8ADEDBC-9838-AF4F-BDEA-89863ABD23DF}" srcId="{23AE4B0D-42CD-A943-8236-4489D1E7BED6}" destId="{690BF3EC-7FF7-C142-A740-33BDF436833D}" srcOrd="2" destOrd="0" parTransId="{4CE234F4-0A95-C44F-995F-AAAF0DB42B58}" sibTransId="{8AEC31BE-EFD8-DB41-B66A-976C41304A9B}"/>
    <dgm:cxn modelId="{84E8C045-25C2-9C46-A783-D5F702CD491B}" type="presOf" srcId="{F6684C80-973C-2C44-A271-4AA381C86667}" destId="{BE30A13E-9D7A-8543-8201-1AD945D4F8F7}" srcOrd="0" destOrd="0" presId="urn:microsoft.com/office/officeart/2005/8/layout/hierarchy2"/>
    <dgm:cxn modelId="{C325249F-3DAC-8F41-BB53-25F27E5D1C5C}" type="presOf" srcId="{690BF3EC-7FF7-C142-A740-33BDF436833D}" destId="{979E925C-825F-1A46-87C1-710B5286BEF6}" srcOrd="0" destOrd="0" presId="urn:microsoft.com/office/officeart/2005/8/layout/hierarchy2"/>
    <dgm:cxn modelId="{10C6D63F-60F9-DC48-A9B3-2CEB3032420A}" type="presOf" srcId="{2ED9FBAD-B98A-4948-A941-4ED0805E5231}" destId="{EC16EB8F-0226-8D4C-898C-6EF0ED5FF4CA}" srcOrd="1" destOrd="0" presId="urn:microsoft.com/office/officeart/2005/8/layout/hierarchy2"/>
    <dgm:cxn modelId="{C7B49A07-EF3A-3C4C-915D-E5880DA14C02}" type="presParOf" srcId="{5C81EFE6-3DA5-204C-82D5-A493B301C95C}" destId="{8415E037-D063-164C-9FDE-C009837EFFF9}" srcOrd="0" destOrd="0" presId="urn:microsoft.com/office/officeart/2005/8/layout/hierarchy2"/>
    <dgm:cxn modelId="{ADF78130-85D1-0A4E-A653-D1E496B89A6A}" type="presParOf" srcId="{8415E037-D063-164C-9FDE-C009837EFFF9}" destId="{BE30A13E-9D7A-8543-8201-1AD945D4F8F7}" srcOrd="0" destOrd="0" presId="urn:microsoft.com/office/officeart/2005/8/layout/hierarchy2"/>
    <dgm:cxn modelId="{0F1E7393-26BF-6244-95C9-6C3D887D1450}" type="presParOf" srcId="{8415E037-D063-164C-9FDE-C009837EFFF9}" destId="{D0DB2B0F-3B8C-9F4E-80C9-AA203BFD1D2E}" srcOrd="1" destOrd="0" presId="urn:microsoft.com/office/officeart/2005/8/layout/hierarchy2"/>
    <dgm:cxn modelId="{5508B103-1326-B740-826E-8CE09CA7103D}" type="presParOf" srcId="{D0DB2B0F-3B8C-9F4E-80C9-AA203BFD1D2E}" destId="{7B22E65D-E0DB-CE40-9C31-3BB845504500}" srcOrd="0" destOrd="0" presId="urn:microsoft.com/office/officeart/2005/8/layout/hierarchy2"/>
    <dgm:cxn modelId="{CB50A767-B748-EE46-A298-01DB76157506}" type="presParOf" srcId="{7B22E65D-E0DB-CE40-9C31-3BB845504500}" destId="{EC16EB8F-0226-8D4C-898C-6EF0ED5FF4CA}" srcOrd="0" destOrd="0" presId="urn:microsoft.com/office/officeart/2005/8/layout/hierarchy2"/>
    <dgm:cxn modelId="{DD0E019F-73D0-1D4B-88FD-442BD869134B}" type="presParOf" srcId="{D0DB2B0F-3B8C-9F4E-80C9-AA203BFD1D2E}" destId="{F5E9D87F-B676-D04A-806D-DFF26A13EA9E}" srcOrd="1" destOrd="0" presId="urn:microsoft.com/office/officeart/2005/8/layout/hierarchy2"/>
    <dgm:cxn modelId="{20F7E623-5459-A94B-A99C-3352A61149D1}" type="presParOf" srcId="{F5E9D87F-B676-D04A-806D-DFF26A13EA9E}" destId="{06F2BF90-99F7-A145-A288-3579D0D32078}" srcOrd="0" destOrd="0" presId="urn:microsoft.com/office/officeart/2005/8/layout/hierarchy2"/>
    <dgm:cxn modelId="{EB5CFB49-0176-2545-B4C8-DBFA0536701C}" type="presParOf" srcId="{F5E9D87F-B676-D04A-806D-DFF26A13EA9E}" destId="{AA976113-87B8-C14F-A039-5CFBE54A406A}" srcOrd="1" destOrd="0" presId="urn:microsoft.com/office/officeart/2005/8/layout/hierarchy2"/>
    <dgm:cxn modelId="{89197F9C-3FFE-364B-A7AA-BE409B3123DE}" type="presParOf" srcId="{D0DB2B0F-3B8C-9F4E-80C9-AA203BFD1D2E}" destId="{E84ABC76-D70C-C34E-8938-9F8DB3ED9730}" srcOrd="2" destOrd="0" presId="urn:microsoft.com/office/officeart/2005/8/layout/hierarchy2"/>
    <dgm:cxn modelId="{13E51CA8-AAAE-314F-A26E-096FCEC06743}" type="presParOf" srcId="{E84ABC76-D70C-C34E-8938-9F8DB3ED9730}" destId="{B0DC57A0-3D3F-A340-83AB-3D3F61EA100E}" srcOrd="0" destOrd="0" presId="urn:microsoft.com/office/officeart/2005/8/layout/hierarchy2"/>
    <dgm:cxn modelId="{B4886D58-B52A-1646-B109-D370B43E44BA}" type="presParOf" srcId="{D0DB2B0F-3B8C-9F4E-80C9-AA203BFD1D2E}" destId="{248CAC26-0656-9F4E-A465-5ACE660EB707}" srcOrd="3" destOrd="0" presId="urn:microsoft.com/office/officeart/2005/8/layout/hierarchy2"/>
    <dgm:cxn modelId="{2ACBA523-BF12-1B43-8735-709359BB158B}" type="presParOf" srcId="{248CAC26-0656-9F4E-A465-5ACE660EB707}" destId="{C990360B-6567-E549-8D59-C3E30CC3D1A2}" srcOrd="0" destOrd="0" presId="urn:microsoft.com/office/officeart/2005/8/layout/hierarchy2"/>
    <dgm:cxn modelId="{D639D85F-F6AC-744E-9306-3FC6DD84DFBA}" type="presParOf" srcId="{248CAC26-0656-9F4E-A465-5ACE660EB707}" destId="{930A94C5-094C-4C47-8A14-536287FD2607}" srcOrd="1" destOrd="0" presId="urn:microsoft.com/office/officeart/2005/8/layout/hierarchy2"/>
    <dgm:cxn modelId="{B078C5E0-9A03-5F47-9926-BD9B004D2B36}" type="presParOf" srcId="{930A94C5-094C-4C47-8A14-536287FD2607}" destId="{42463CBF-8F42-504C-A873-8BEE8C2B553D}" srcOrd="0" destOrd="0" presId="urn:microsoft.com/office/officeart/2005/8/layout/hierarchy2"/>
    <dgm:cxn modelId="{D42310C9-1D1B-2443-9179-E53AF768EF8D}" type="presParOf" srcId="{42463CBF-8F42-504C-A873-8BEE8C2B553D}" destId="{31619AFA-C846-8240-B955-9456ECCD2E29}" srcOrd="0" destOrd="0" presId="urn:microsoft.com/office/officeart/2005/8/layout/hierarchy2"/>
    <dgm:cxn modelId="{89B68128-4F03-9147-B029-6D4FE1038F4B}" type="presParOf" srcId="{930A94C5-094C-4C47-8A14-536287FD2607}" destId="{FAF1EA74-F475-8141-8945-693C724B967D}" srcOrd="1" destOrd="0" presId="urn:microsoft.com/office/officeart/2005/8/layout/hierarchy2"/>
    <dgm:cxn modelId="{72E0DA50-D6FD-0B47-9DFA-F00CC63BA985}" type="presParOf" srcId="{FAF1EA74-F475-8141-8945-693C724B967D}" destId="{E95C7B24-2404-A141-B1FA-62D9B1516F4B}" srcOrd="0" destOrd="0" presId="urn:microsoft.com/office/officeart/2005/8/layout/hierarchy2"/>
    <dgm:cxn modelId="{41E0ABEE-AD9B-1C46-B975-118BFC645F3A}" type="presParOf" srcId="{FAF1EA74-F475-8141-8945-693C724B967D}" destId="{AEE5FBF6-26D2-244D-9861-3DE4D4689159}" srcOrd="1" destOrd="0" presId="urn:microsoft.com/office/officeart/2005/8/layout/hierarchy2"/>
    <dgm:cxn modelId="{3BE11C2C-CE5C-4648-BCC4-7AF904809BE0}" type="presParOf" srcId="{930A94C5-094C-4C47-8A14-536287FD2607}" destId="{1EBD0D9F-821B-CE4C-B735-2BC408E5F162}" srcOrd="2" destOrd="0" presId="urn:microsoft.com/office/officeart/2005/8/layout/hierarchy2"/>
    <dgm:cxn modelId="{8108BE69-3C5C-D943-9F4B-7AF8291DA698}" type="presParOf" srcId="{1EBD0D9F-821B-CE4C-B735-2BC408E5F162}" destId="{B3FC16C5-5C9C-8E44-8E95-21C9243D8948}" srcOrd="0" destOrd="0" presId="urn:microsoft.com/office/officeart/2005/8/layout/hierarchy2"/>
    <dgm:cxn modelId="{39B3AD47-6ABD-4D41-BB35-251A98BF6FF9}" type="presParOf" srcId="{930A94C5-094C-4C47-8A14-536287FD2607}" destId="{71AB1D44-2DCD-4149-8B56-AC852EC13872}" srcOrd="3" destOrd="0" presId="urn:microsoft.com/office/officeart/2005/8/layout/hierarchy2"/>
    <dgm:cxn modelId="{D1AE9D05-7C02-D041-B1A7-FB49B3049EA5}" type="presParOf" srcId="{71AB1D44-2DCD-4149-8B56-AC852EC13872}" destId="{E4EBD8D3-7E32-D048-82EA-D38F2F713154}" srcOrd="0" destOrd="0" presId="urn:microsoft.com/office/officeart/2005/8/layout/hierarchy2"/>
    <dgm:cxn modelId="{1CBB04E0-0E23-444D-89E1-556248712F1D}" type="presParOf" srcId="{71AB1D44-2DCD-4149-8B56-AC852EC13872}" destId="{60537383-AB00-DE4D-9E57-9428FE6FCF5A}" srcOrd="1" destOrd="0" presId="urn:microsoft.com/office/officeart/2005/8/layout/hierarchy2"/>
    <dgm:cxn modelId="{A08B719C-30FD-BE45-9071-4BD6EF02185B}" type="presParOf" srcId="{930A94C5-094C-4C47-8A14-536287FD2607}" destId="{AE15A6A0-A449-3346-9B94-141437AA036F}" srcOrd="4" destOrd="0" presId="urn:microsoft.com/office/officeart/2005/8/layout/hierarchy2"/>
    <dgm:cxn modelId="{0DE1557D-C538-3646-AE53-E4431F3B0F11}" type="presParOf" srcId="{AE15A6A0-A449-3346-9B94-141437AA036F}" destId="{201E02FA-1ADD-7849-BD10-622C52524439}" srcOrd="0" destOrd="0" presId="urn:microsoft.com/office/officeart/2005/8/layout/hierarchy2"/>
    <dgm:cxn modelId="{DA4DB6DD-2A18-4C48-9E0D-8450F2DB103D}" type="presParOf" srcId="{930A94C5-094C-4C47-8A14-536287FD2607}" destId="{57C87E3F-9C72-664E-A32F-B4E668707A1D}" srcOrd="5" destOrd="0" presId="urn:microsoft.com/office/officeart/2005/8/layout/hierarchy2"/>
    <dgm:cxn modelId="{E90B3D31-92CC-684A-9CB5-8C95B5FE358E}" type="presParOf" srcId="{57C87E3F-9C72-664E-A32F-B4E668707A1D}" destId="{979E925C-825F-1A46-87C1-710B5286BEF6}" srcOrd="0" destOrd="0" presId="urn:microsoft.com/office/officeart/2005/8/layout/hierarchy2"/>
    <dgm:cxn modelId="{647489CD-FC97-3042-A71C-4F79A9611A11}" type="presParOf" srcId="{57C87E3F-9C72-664E-A32F-B4E668707A1D}" destId="{8696E879-2560-9145-AE8F-E5B659D85B50}" srcOrd="1" destOrd="0" presId="urn:microsoft.com/office/officeart/2005/8/layout/hierarchy2"/>
    <dgm:cxn modelId="{F8C86587-57E5-BA43-BFCB-7CF6A9999CFA}" type="presParOf" srcId="{930A94C5-094C-4C47-8A14-536287FD2607}" destId="{DF421FF5-D6DD-964C-BE0D-808535E78045}" srcOrd="6" destOrd="0" presId="urn:microsoft.com/office/officeart/2005/8/layout/hierarchy2"/>
    <dgm:cxn modelId="{94B87621-3D55-0447-8454-3E7A759C5E7D}" type="presParOf" srcId="{DF421FF5-D6DD-964C-BE0D-808535E78045}" destId="{B1637CF4-AB89-DC43-A809-7FB95315C776}" srcOrd="0" destOrd="0" presId="urn:microsoft.com/office/officeart/2005/8/layout/hierarchy2"/>
    <dgm:cxn modelId="{F4E6852D-A023-3745-8F7B-831ECCEA99C2}" type="presParOf" srcId="{930A94C5-094C-4C47-8A14-536287FD2607}" destId="{9176DA7A-BC2C-AB4E-8E2B-A881C3C99041}" srcOrd="7" destOrd="0" presId="urn:microsoft.com/office/officeart/2005/8/layout/hierarchy2"/>
    <dgm:cxn modelId="{588870ED-4909-6748-8323-8EFB85BE7DB0}" type="presParOf" srcId="{9176DA7A-BC2C-AB4E-8E2B-A881C3C99041}" destId="{D550398A-CF15-E144-8605-4E377828E4F6}" srcOrd="0" destOrd="0" presId="urn:microsoft.com/office/officeart/2005/8/layout/hierarchy2"/>
    <dgm:cxn modelId="{5275777D-92C9-924E-AB0E-BDA51CD7CA05}" type="presParOf" srcId="{9176DA7A-BC2C-AB4E-8E2B-A881C3C99041}" destId="{D8162429-6787-B349-BDBE-C8EBBC58DB69}"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30A13E-9D7A-8543-8201-1AD945D4F8F7}">
      <dsp:nvSpPr>
        <dsp:cNvPr id="0" name=""/>
        <dsp:cNvSpPr/>
      </dsp:nvSpPr>
      <dsp:spPr>
        <a:xfrm>
          <a:off x="3322" y="1553514"/>
          <a:ext cx="2284251" cy="1142125"/>
        </a:xfrm>
        <a:prstGeom prst="roundRect">
          <a:avLst>
            <a:gd name="adj" fmla="val 10000"/>
          </a:avLst>
        </a:prstGeom>
        <a:gradFill rotWithShape="0">
          <a:gsLst>
            <a:gs pos="0">
              <a:schemeClr val="accent1">
                <a:hueOff val="0"/>
                <a:satOff val="0"/>
                <a:lumOff val="0"/>
                <a:alphaOff val="0"/>
                <a:shade val="70000"/>
                <a:satMod val="150000"/>
              </a:schemeClr>
            </a:gs>
            <a:gs pos="34000">
              <a:schemeClr val="accent1">
                <a:hueOff val="0"/>
                <a:satOff val="0"/>
                <a:lumOff val="0"/>
                <a:alphaOff val="0"/>
                <a:shade val="70000"/>
                <a:satMod val="140000"/>
              </a:schemeClr>
            </a:gs>
            <a:gs pos="70000">
              <a:schemeClr val="accent1">
                <a:hueOff val="0"/>
                <a:satOff val="0"/>
                <a:lumOff val="0"/>
                <a:alphaOff val="0"/>
                <a:tint val="100000"/>
                <a:shade val="90000"/>
                <a:satMod val="140000"/>
              </a:schemeClr>
            </a:gs>
            <a:gs pos="100000">
              <a:schemeClr val="accent1">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kern="1200" dirty="0" smtClean="0"/>
            <a:t>Sources of Law (</a:t>
          </a:r>
          <a:r>
            <a:rPr lang="en-US" sz="2500" kern="1200" dirty="0" err="1" smtClean="0"/>
            <a:t>Salmond</a:t>
          </a:r>
          <a:r>
            <a:rPr lang="en-US" sz="2500" kern="1200" dirty="0" smtClean="0"/>
            <a:t>)</a:t>
          </a:r>
          <a:endParaRPr lang="en-US" sz="2500" kern="1200" dirty="0"/>
        </a:p>
      </dsp:txBody>
      <dsp:txXfrm>
        <a:off x="36774" y="1586966"/>
        <a:ext cx="2217347" cy="1075221"/>
      </dsp:txXfrm>
    </dsp:sp>
    <dsp:sp modelId="{7B22E65D-E0DB-CE40-9C31-3BB845504500}">
      <dsp:nvSpPr>
        <dsp:cNvPr id="0" name=""/>
        <dsp:cNvSpPr/>
      </dsp:nvSpPr>
      <dsp:spPr>
        <a:xfrm rot="19457599">
          <a:off x="2181811" y="1777737"/>
          <a:ext cx="1125225" cy="36958"/>
        </a:xfrm>
        <a:custGeom>
          <a:avLst/>
          <a:gdLst/>
          <a:ahLst/>
          <a:cxnLst/>
          <a:rect l="0" t="0" r="0" b="0"/>
          <a:pathLst>
            <a:path>
              <a:moveTo>
                <a:pt x="0" y="18479"/>
              </a:moveTo>
              <a:lnTo>
                <a:pt x="1125225" y="18479"/>
              </a:lnTo>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716293" y="1768085"/>
        <a:ext cx="56261" cy="56261"/>
      </dsp:txXfrm>
    </dsp:sp>
    <dsp:sp modelId="{06F2BF90-99F7-A145-A288-3579D0D32078}">
      <dsp:nvSpPr>
        <dsp:cNvPr id="0" name=""/>
        <dsp:cNvSpPr/>
      </dsp:nvSpPr>
      <dsp:spPr>
        <a:xfrm>
          <a:off x="3201274" y="896792"/>
          <a:ext cx="2284251" cy="1142125"/>
        </a:xfrm>
        <a:prstGeom prst="roundRect">
          <a:avLst>
            <a:gd name="adj" fmla="val 10000"/>
          </a:avLst>
        </a:prstGeom>
        <a:gradFill rotWithShape="0">
          <a:gsLst>
            <a:gs pos="0">
              <a:schemeClr val="accent2">
                <a:hueOff val="0"/>
                <a:satOff val="0"/>
                <a:lumOff val="0"/>
                <a:alphaOff val="0"/>
                <a:shade val="70000"/>
                <a:satMod val="150000"/>
              </a:schemeClr>
            </a:gs>
            <a:gs pos="34000">
              <a:schemeClr val="accent2">
                <a:hueOff val="0"/>
                <a:satOff val="0"/>
                <a:lumOff val="0"/>
                <a:alphaOff val="0"/>
                <a:shade val="70000"/>
                <a:satMod val="140000"/>
              </a:schemeClr>
            </a:gs>
            <a:gs pos="70000">
              <a:schemeClr val="accent2">
                <a:hueOff val="0"/>
                <a:satOff val="0"/>
                <a:lumOff val="0"/>
                <a:alphaOff val="0"/>
                <a:tint val="100000"/>
                <a:shade val="90000"/>
                <a:satMod val="140000"/>
              </a:schemeClr>
            </a:gs>
            <a:gs pos="100000">
              <a:schemeClr val="accent2">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kern="1200" dirty="0" smtClean="0"/>
            <a:t>Formal</a:t>
          </a:r>
          <a:endParaRPr lang="en-US" sz="2500" kern="1200" dirty="0"/>
        </a:p>
      </dsp:txBody>
      <dsp:txXfrm>
        <a:off x="3234726" y="930244"/>
        <a:ext cx="2217347" cy="1075221"/>
      </dsp:txXfrm>
    </dsp:sp>
    <dsp:sp modelId="{E84ABC76-D70C-C34E-8938-9F8DB3ED9730}">
      <dsp:nvSpPr>
        <dsp:cNvPr id="0" name=""/>
        <dsp:cNvSpPr/>
      </dsp:nvSpPr>
      <dsp:spPr>
        <a:xfrm rot="2142401">
          <a:off x="2181811" y="2434459"/>
          <a:ext cx="1125225" cy="36958"/>
        </a:xfrm>
        <a:custGeom>
          <a:avLst/>
          <a:gdLst/>
          <a:ahLst/>
          <a:cxnLst/>
          <a:rect l="0" t="0" r="0" b="0"/>
          <a:pathLst>
            <a:path>
              <a:moveTo>
                <a:pt x="0" y="18479"/>
              </a:moveTo>
              <a:lnTo>
                <a:pt x="1125225" y="18479"/>
              </a:lnTo>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716293" y="2424808"/>
        <a:ext cx="56261" cy="56261"/>
      </dsp:txXfrm>
    </dsp:sp>
    <dsp:sp modelId="{C990360B-6567-E549-8D59-C3E30CC3D1A2}">
      <dsp:nvSpPr>
        <dsp:cNvPr id="0" name=""/>
        <dsp:cNvSpPr/>
      </dsp:nvSpPr>
      <dsp:spPr>
        <a:xfrm>
          <a:off x="3201274" y="2210237"/>
          <a:ext cx="2284251" cy="1142125"/>
        </a:xfrm>
        <a:prstGeom prst="roundRect">
          <a:avLst>
            <a:gd name="adj" fmla="val 10000"/>
          </a:avLst>
        </a:prstGeom>
        <a:gradFill rotWithShape="0">
          <a:gsLst>
            <a:gs pos="0">
              <a:schemeClr val="accent2">
                <a:hueOff val="0"/>
                <a:satOff val="0"/>
                <a:lumOff val="0"/>
                <a:alphaOff val="0"/>
                <a:shade val="70000"/>
                <a:satMod val="150000"/>
              </a:schemeClr>
            </a:gs>
            <a:gs pos="34000">
              <a:schemeClr val="accent2">
                <a:hueOff val="0"/>
                <a:satOff val="0"/>
                <a:lumOff val="0"/>
                <a:alphaOff val="0"/>
                <a:shade val="70000"/>
                <a:satMod val="140000"/>
              </a:schemeClr>
            </a:gs>
            <a:gs pos="70000">
              <a:schemeClr val="accent2">
                <a:hueOff val="0"/>
                <a:satOff val="0"/>
                <a:lumOff val="0"/>
                <a:alphaOff val="0"/>
                <a:tint val="100000"/>
                <a:shade val="90000"/>
                <a:satMod val="140000"/>
              </a:schemeClr>
            </a:gs>
            <a:gs pos="100000">
              <a:schemeClr val="accent2">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kern="1200" dirty="0" smtClean="0"/>
            <a:t>Material</a:t>
          </a:r>
          <a:endParaRPr lang="en-US" sz="2500" kern="1200" dirty="0"/>
        </a:p>
      </dsp:txBody>
      <dsp:txXfrm>
        <a:off x="3234726" y="2243689"/>
        <a:ext cx="2217347" cy="1075221"/>
      </dsp:txXfrm>
    </dsp:sp>
    <dsp:sp modelId="{42463CBF-8F42-504C-A873-8BEE8C2B553D}">
      <dsp:nvSpPr>
        <dsp:cNvPr id="0" name=""/>
        <dsp:cNvSpPr/>
      </dsp:nvSpPr>
      <dsp:spPr>
        <a:xfrm rot="17692822">
          <a:off x="4856511" y="1777737"/>
          <a:ext cx="2171728" cy="36958"/>
        </a:xfrm>
        <a:custGeom>
          <a:avLst/>
          <a:gdLst/>
          <a:ahLst/>
          <a:cxnLst/>
          <a:rect l="0" t="0" r="0" b="0"/>
          <a:pathLst>
            <a:path>
              <a:moveTo>
                <a:pt x="0" y="18479"/>
              </a:moveTo>
              <a:lnTo>
                <a:pt x="2171728" y="18479"/>
              </a:lnTo>
            </a:path>
          </a:pathLst>
        </a:cu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a:off x="5888082" y="1741923"/>
        <a:ext cx="108586" cy="108586"/>
      </dsp:txXfrm>
    </dsp:sp>
    <dsp:sp modelId="{E95C7B24-2404-A141-B1FA-62D9B1516F4B}">
      <dsp:nvSpPr>
        <dsp:cNvPr id="0" name=""/>
        <dsp:cNvSpPr/>
      </dsp:nvSpPr>
      <dsp:spPr>
        <a:xfrm>
          <a:off x="6399226" y="240070"/>
          <a:ext cx="2284251" cy="1142125"/>
        </a:xfrm>
        <a:prstGeom prst="roundRect">
          <a:avLst>
            <a:gd name="adj" fmla="val 10000"/>
          </a:avLst>
        </a:prstGeom>
        <a:gradFill rotWithShape="0">
          <a:gsLst>
            <a:gs pos="0">
              <a:schemeClr val="accent3">
                <a:hueOff val="0"/>
                <a:satOff val="0"/>
                <a:lumOff val="0"/>
                <a:alphaOff val="0"/>
                <a:shade val="70000"/>
                <a:satMod val="150000"/>
              </a:schemeClr>
            </a:gs>
            <a:gs pos="34000">
              <a:schemeClr val="accent3">
                <a:hueOff val="0"/>
                <a:satOff val="0"/>
                <a:lumOff val="0"/>
                <a:alphaOff val="0"/>
                <a:shade val="70000"/>
                <a:satMod val="140000"/>
              </a:schemeClr>
            </a:gs>
            <a:gs pos="70000">
              <a:schemeClr val="accent3">
                <a:hueOff val="0"/>
                <a:satOff val="0"/>
                <a:lumOff val="0"/>
                <a:alphaOff val="0"/>
                <a:tint val="100000"/>
                <a:shade val="90000"/>
                <a:satMod val="140000"/>
              </a:schemeClr>
            </a:gs>
            <a:gs pos="100000">
              <a:schemeClr val="accent3">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kern="1200" dirty="0" smtClean="0"/>
            <a:t>Legislations</a:t>
          </a:r>
          <a:endParaRPr lang="en-US" sz="2500" kern="1200" dirty="0"/>
        </a:p>
      </dsp:txBody>
      <dsp:txXfrm>
        <a:off x="6432678" y="273522"/>
        <a:ext cx="2217347" cy="1075221"/>
      </dsp:txXfrm>
    </dsp:sp>
    <dsp:sp modelId="{1EBD0D9F-821B-CE4C-B735-2BC408E5F162}">
      <dsp:nvSpPr>
        <dsp:cNvPr id="0" name=""/>
        <dsp:cNvSpPr/>
      </dsp:nvSpPr>
      <dsp:spPr>
        <a:xfrm rot="19457599">
          <a:off x="5379763" y="2434459"/>
          <a:ext cx="1125225" cy="36958"/>
        </a:xfrm>
        <a:custGeom>
          <a:avLst/>
          <a:gdLst/>
          <a:ahLst/>
          <a:cxnLst/>
          <a:rect l="0" t="0" r="0" b="0"/>
          <a:pathLst>
            <a:path>
              <a:moveTo>
                <a:pt x="0" y="18479"/>
              </a:moveTo>
              <a:lnTo>
                <a:pt x="1125225" y="18479"/>
              </a:lnTo>
            </a:path>
          </a:pathLst>
        </a:cu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914245" y="2424808"/>
        <a:ext cx="56261" cy="56261"/>
      </dsp:txXfrm>
    </dsp:sp>
    <dsp:sp modelId="{E4EBD8D3-7E32-D048-82EA-D38F2F713154}">
      <dsp:nvSpPr>
        <dsp:cNvPr id="0" name=""/>
        <dsp:cNvSpPr/>
      </dsp:nvSpPr>
      <dsp:spPr>
        <a:xfrm>
          <a:off x="6399226" y="1553514"/>
          <a:ext cx="2284251" cy="1142125"/>
        </a:xfrm>
        <a:prstGeom prst="roundRect">
          <a:avLst>
            <a:gd name="adj" fmla="val 10000"/>
          </a:avLst>
        </a:prstGeom>
        <a:gradFill rotWithShape="0">
          <a:gsLst>
            <a:gs pos="0">
              <a:schemeClr val="accent3">
                <a:hueOff val="0"/>
                <a:satOff val="0"/>
                <a:lumOff val="0"/>
                <a:alphaOff val="0"/>
                <a:shade val="70000"/>
                <a:satMod val="150000"/>
              </a:schemeClr>
            </a:gs>
            <a:gs pos="34000">
              <a:schemeClr val="accent3">
                <a:hueOff val="0"/>
                <a:satOff val="0"/>
                <a:lumOff val="0"/>
                <a:alphaOff val="0"/>
                <a:shade val="70000"/>
                <a:satMod val="140000"/>
              </a:schemeClr>
            </a:gs>
            <a:gs pos="70000">
              <a:schemeClr val="accent3">
                <a:hueOff val="0"/>
                <a:satOff val="0"/>
                <a:lumOff val="0"/>
                <a:alphaOff val="0"/>
                <a:tint val="100000"/>
                <a:shade val="90000"/>
                <a:satMod val="140000"/>
              </a:schemeClr>
            </a:gs>
            <a:gs pos="100000">
              <a:schemeClr val="accent3">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kern="1200" dirty="0" smtClean="0"/>
            <a:t>Precedents</a:t>
          </a:r>
          <a:endParaRPr lang="en-US" sz="2500" kern="1200" dirty="0"/>
        </a:p>
      </dsp:txBody>
      <dsp:txXfrm>
        <a:off x="6432678" y="1586966"/>
        <a:ext cx="2217347" cy="1075221"/>
      </dsp:txXfrm>
    </dsp:sp>
    <dsp:sp modelId="{AE15A6A0-A449-3346-9B94-141437AA036F}">
      <dsp:nvSpPr>
        <dsp:cNvPr id="0" name=""/>
        <dsp:cNvSpPr/>
      </dsp:nvSpPr>
      <dsp:spPr>
        <a:xfrm rot="2142401">
          <a:off x="5379763" y="3091182"/>
          <a:ext cx="1125225" cy="36958"/>
        </a:xfrm>
        <a:custGeom>
          <a:avLst/>
          <a:gdLst/>
          <a:ahLst/>
          <a:cxnLst/>
          <a:rect l="0" t="0" r="0" b="0"/>
          <a:pathLst>
            <a:path>
              <a:moveTo>
                <a:pt x="0" y="18479"/>
              </a:moveTo>
              <a:lnTo>
                <a:pt x="1125225" y="18479"/>
              </a:lnTo>
            </a:path>
          </a:pathLst>
        </a:cu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914245" y="3081530"/>
        <a:ext cx="56261" cy="56261"/>
      </dsp:txXfrm>
    </dsp:sp>
    <dsp:sp modelId="{979E925C-825F-1A46-87C1-710B5286BEF6}">
      <dsp:nvSpPr>
        <dsp:cNvPr id="0" name=""/>
        <dsp:cNvSpPr/>
      </dsp:nvSpPr>
      <dsp:spPr>
        <a:xfrm>
          <a:off x="6399226" y="2866959"/>
          <a:ext cx="2284251" cy="1142125"/>
        </a:xfrm>
        <a:prstGeom prst="roundRect">
          <a:avLst>
            <a:gd name="adj" fmla="val 10000"/>
          </a:avLst>
        </a:prstGeom>
        <a:gradFill rotWithShape="0">
          <a:gsLst>
            <a:gs pos="0">
              <a:schemeClr val="accent3">
                <a:hueOff val="0"/>
                <a:satOff val="0"/>
                <a:lumOff val="0"/>
                <a:alphaOff val="0"/>
                <a:shade val="70000"/>
                <a:satMod val="150000"/>
              </a:schemeClr>
            </a:gs>
            <a:gs pos="34000">
              <a:schemeClr val="accent3">
                <a:hueOff val="0"/>
                <a:satOff val="0"/>
                <a:lumOff val="0"/>
                <a:alphaOff val="0"/>
                <a:shade val="70000"/>
                <a:satMod val="140000"/>
              </a:schemeClr>
            </a:gs>
            <a:gs pos="70000">
              <a:schemeClr val="accent3">
                <a:hueOff val="0"/>
                <a:satOff val="0"/>
                <a:lumOff val="0"/>
                <a:alphaOff val="0"/>
                <a:tint val="100000"/>
                <a:shade val="90000"/>
                <a:satMod val="140000"/>
              </a:schemeClr>
            </a:gs>
            <a:gs pos="100000">
              <a:schemeClr val="accent3">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kern="1200" dirty="0" smtClean="0"/>
            <a:t>Customs</a:t>
          </a:r>
          <a:endParaRPr lang="en-US" sz="2500" kern="1200" dirty="0"/>
        </a:p>
      </dsp:txBody>
      <dsp:txXfrm>
        <a:off x="6432678" y="2900411"/>
        <a:ext cx="2217347" cy="1075221"/>
      </dsp:txXfrm>
    </dsp:sp>
    <dsp:sp modelId="{DF421FF5-D6DD-964C-BE0D-808535E78045}">
      <dsp:nvSpPr>
        <dsp:cNvPr id="0" name=""/>
        <dsp:cNvSpPr/>
      </dsp:nvSpPr>
      <dsp:spPr>
        <a:xfrm rot="3907178">
          <a:off x="4856511" y="3747904"/>
          <a:ext cx="2171728" cy="36958"/>
        </a:xfrm>
        <a:custGeom>
          <a:avLst/>
          <a:gdLst/>
          <a:ahLst/>
          <a:cxnLst/>
          <a:rect l="0" t="0" r="0" b="0"/>
          <a:pathLst>
            <a:path>
              <a:moveTo>
                <a:pt x="0" y="18479"/>
              </a:moveTo>
              <a:lnTo>
                <a:pt x="2171728" y="18479"/>
              </a:lnTo>
            </a:path>
          </a:pathLst>
        </a:cu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a:off x="5888082" y="3712090"/>
        <a:ext cx="108586" cy="108586"/>
      </dsp:txXfrm>
    </dsp:sp>
    <dsp:sp modelId="{D550398A-CF15-E144-8605-4E377828E4F6}">
      <dsp:nvSpPr>
        <dsp:cNvPr id="0" name=""/>
        <dsp:cNvSpPr/>
      </dsp:nvSpPr>
      <dsp:spPr>
        <a:xfrm>
          <a:off x="6399226" y="4180403"/>
          <a:ext cx="2284251" cy="1142125"/>
        </a:xfrm>
        <a:prstGeom prst="roundRect">
          <a:avLst>
            <a:gd name="adj" fmla="val 10000"/>
          </a:avLst>
        </a:prstGeom>
        <a:gradFill rotWithShape="0">
          <a:gsLst>
            <a:gs pos="0">
              <a:schemeClr val="accent3">
                <a:hueOff val="0"/>
                <a:satOff val="0"/>
                <a:lumOff val="0"/>
                <a:alphaOff val="0"/>
                <a:shade val="70000"/>
                <a:satMod val="150000"/>
              </a:schemeClr>
            </a:gs>
            <a:gs pos="34000">
              <a:schemeClr val="accent3">
                <a:hueOff val="0"/>
                <a:satOff val="0"/>
                <a:lumOff val="0"/>
                <a:alphaOff val="0"/>
                <a:shade val="70000"/>
                <a:satMod val="140000"/>
              </a:schemeClr>
            </a:gs>
            <a:gs pos="70000">
              <a:schemeClr val="accent3">
                <a:hueOff val="0"/>
                <a:satOff val="0"/>
                <a:lumOff val="0"/>
                <a:alphaOff val="0"/>
                <a:tint val="100000"/>
                <a:shade val="90000"/>
                <a:satMod val="140000"/>
              </a:schemeClr>
            </a:gs>
            <a:gs pos="100000">
              <a:schemeClr val="accent3">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kern="1200" dirty="0" smtClean="0"/>
            <a:t>Conventional Law</a:t>
          </a:r>
          <a:endParaRPr lang="en-US" sz="2500" kern="1200" dirty="0"/>
        </a:p>
      </dsp:txBody>
      <dsp:txXfrm>
        <a:off x="6432678" y="4213855"/>
        <a:ext cx="2217347" cy="107522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8310B4-8BDD-4FAE-BCA0-257ED39783F1}" type="datetimeFigureOut">
              <a:rPr lang="en-US" smtClean="0"/>
              <a:t>11/10/20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0FD0DA-E65B-47A1-9045-DCD28313EF8B}" type="slidenum">
              <a:rPr lang="en-US" smtClean="0"/>
              <a:t>‹#›</a:t>
            </a:fld>
            <a:endParaRPr lang="en-US"/>
          </a:p>
        </p:txBody>
      </p:sp>
    </p:spTree>
    <p:extLst>
      <p:ext uri="{BB962C8B-B14F-4D97-AF65-F5344CB8AC3E}">
        <p14:creationId xmlns:p14="http://schemas.microsoft.com/office/powerpoint/2010/main" val="12404699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BAAD3A6-2955-4304-BDAE-049FBFF3654D}" type="datetimeFigureOut">
              <a:rPr lang="en-US" smtClean="0"/>
              <a:t>11/10/20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F5788F-DE8A-48D9-898C-C8807C7F8CCA}"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AAD3A6-2955-4304-BDAE-049FBFF3654D}" type="datetimeFigureOut">
              <a:rPr lang="en-US" smtClean="0"/>
              <a:t>11/10/20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F5788F-DE8A-48D9-898C-C8807C7F8CC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AAD3A6-2955-4304-BDAE-049FBFF3654D}" type="datetimeFigureOut">
              <a:rPr lang="en-US" smtClean="0"/>
              <a:t>11/10/20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F5788F-DE8A-48D9-898C-C8807C7F8CC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AAD3A6-2955-4304-BDAE-049FBFF3654D}" type="datetimeFigureOut">
              <a:rPr lang="en-US" smtClean="0"/>
              <a:t>11/10/20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F5788F-DE8A-48D9-898C-C8807C7F8CC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AAD3A6-2955-4304-BDAE-049FBFF3654D}" type="datetimeFigureOut">
              <a:rPr lang="en-US" smtClean="0"/>
              <a:t>11/10/20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F5788F-DE8A-48D9-898C-C8807C7F8CCA}"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BAAD3A6-2955-4304-BDAE-049FBFF3654D}" type="datetimeFigureOut">
              <a:rPr lang="en-US" smtClean="0"/>
              <a:t>11/10/20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F5788F-DE8A-48D9-898C-C8807C7F8CC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BAAD3A6-2955-4304-BDAE-049FBFF3654D}" type="datetimeFigureOut">
              <a:rPr lang="en-US" smtClean="0"/>
              <a:t>11/10/20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F5788F-DE8A-48D9-898C-C8807C7F8CCA}"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BAAD3A6-2955-4304-BDAE-049FBFF3654D}" type="datetimeFigureOut">
              <a:rPr lang="en-US" smtClean="0"/>
              <a:t>11/10/20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F5788F-DE8A-48D9-898C-C8807C7F8CC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AAD3A6-2955-4304-BDAE-049FBFF3654D}" type="datetimeFigureOut">
              <a:rPr lang="en-US" smtClean="0"/>
              <a:t>11/10/20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F5788F-DE8A-48D9-898C-C8807C7F8CC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AAD3A6-2955-4304-BDAE-049FBFF3654D}" type="datetimeFigureOut">
              <a:rPr lang="en-US" smtClean="0"/>
              <a:t>11/10/20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F5788F-DE8A-48D9-898C-C8807C7F8CCA}"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AAD3A6-2955-4304-BDAE-049FBFF3654D}" type="datetimeFigureOut">
              <a:rPr lang="en-US" smtClean="0"/>
              <a:t>11/10/20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F5788F-DE8A-48D9-898C-C8807C7F8CC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BBAAD3A6-2955-4304-BDAE-049FBFF3654D}" type="datetimeFigureOut">
              <a:rPr lang="en-US" smtClean="0"/>
              <a:t>11/10/20</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D6F5788F-DE8A-48D9-898C-C8807C7F8CC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304800" y="1676400"/>
            <a:ext cx="7162800" cy="1470025"/>
          </a:xfrm>
          <a:noFill/>
        </p:spPr>
        <p:txBody>
          <a:bodyPr>
            <a:normAutofit/>
          </a:bodyPr>
          <a:lstStyle/>
          <a:p>
            <a:r>
              <a:rPr lang="en-US" sz="6000" u="sng" dirty="0" smtClean="0">
                <a:latin typeface="Times New Roman" pitchFamily="18" charset="0"/>
                <a:cs typeface="Times New Roman" pitchFamily="18" charset="0"/>
              </a:rPr>
              <a:t>Sources of law</a:t>
            </a:r>
            <a:endParaRPr lang="en-US" sz="6000" u="sng" dirty="0">
              <a:latin typeface="Times New Roman" pitchFamily="18" charset="0"/>
              <a:cs typeface="Times New Roman" pitchFamily="18" charset="0"/>
            </a:endParaRPr>
          </a:p>
        </p:txBody>
      </p:sp>
      <p:sp>
        <p:nvSpPr>
          <p:cNvPr id="2" name="TextBox 1"/>
          <p:cNvSpPr txBox="1"/>
          <p:nvPr/>
        </p:nvSpPr>
        <p:spPr>
          <a:xfrm>
            <a:off x="6845114" y="5954872"/>
            <a:ext cx="1550838" cy="369332"/>
          </a:xfrm>
          <a:prstGeom prst="rect">
            <a:avLst/>
          </a:prstGeom>
          <a:noFill/>
        </p:spPr>
        <p:txBody>
          <a:bodyPr wrap="none" rtlCol="0">
            <a:spAutoFit/>
          </a:bodyPr>
          <a:lstStyle/>
          <a:p>
            <a:r>
              <a:rPr lang="en-US" dirty="0" smtClean="0"/>
              <a:t>Sneha Singh</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1025633"/>
            <a:ext cx="8839200" cy="3046988"/>
          </a:xfrm>
          <a:prstGeom prst="rect">
            <a:avLst/>
          </a:prstGeom>
        </p:spPr>
        <p:txBody>
          <a:bodyPr wrap="square">
            <a:spAutoFit/>
          </a:bodyPr>
          <a:lstStyle/>
          <a:p>
            <a:pPr algn="just"/>
            <a:r>
              <a:rPr lang="en-US" sz="2400" b="1" dirty="0" smtClean="0"/>
              <a:t>IV. Legal Sources of English Law</a:t>
            </a:r>
            <a:r>
              <a:rPr lang="en-US" sz="2400" dirty="0" smtClean="0"/>
              <a:t>- </a:t>
            </a:r>
            <a:r>
              <a:rPr lang="en-US" sz="2400" dirty="0" smtClean="0"/>
              <a:t>So far as English Law id concerned the following have been </a:t>
            </a:r>
            <a:r>
              <a:rPr lang="en-US" sz="2400" dirty="0" err="1" smtClean="0"/>
              <a:t>recognised</a:t>
            </a:r>
            <a:r>
              <a:rPr lang="en-US" sz="2400" dirty="0" smtClean="0"/>
              <a:t> as sources of law:</a:t>
            </a:r>
          </a:p>
          <a:p>
            <a:pPr marL="1252538" indent="-338138" algn="just">
              <a:buFont typeface="+mj-lt"/>
              <a:buAutoNum type="romanLcPeriod"/>
            </a:pPr>
            <a:r>
              <a:rPr lang="en-US" sz="2400" dirty="0" smtClean="0"/>
              <a:t>Legislation: Supreme and Subordinate</a:t>
            </a:r>
          </a:p>
          <a:p>
            <a:pPr marL="1252538" indent="-338138" algn="just">
              <a:buFont typeface="+mj-lt"/>
              <a:buAutoNum type="romanLcPeriod"/>
            </a:pPr>
            <a:r>
              <a:rPr lang="en-US" sz="2400" dirty="0" smtClean="0"/>
              <a:t>Case Law or judicial precedent</a:t>
            </a:r>
          </a:p>
          <a:p>
            <a:pPr marL="1252538" indent="-338138" algn="just">
              <a:buFont typeface="+mj-lt"/>
              <a:buAutoNum type="romanLcPeriod"/>
            </a:pPr>
            <a:r>
              <a:rPr lang="en-US" sz="2400" dirty="0" smtClean="0"/>
              <a:t>Custom</a:t>
            </a:r>
          </a:p>
          <a:p>
            <a:pPr marL="1252538" indent="-338138" algn="just">
              <a:buFont typeface="+mj-lt"/>
              <a:buAutoNum type="romanLcPeriod"/>
            </a:pPr>
            <a:r>
              <a:rPr lang="en-US" sz="2400" dirty="0" smtClean="0"/>
              <a:t>Conventions based on Agreements</a:t>
            </a:r>
            <a:endParaRPr lang="en-US" sz="2400" dirty="0" smtClean="0"/>
          </a:p>
          <a:p>
            <a:pPr algn="just"/>
            <a:endParaRPr lang="en-US" sz="2400" b="1" dirty="0">
              <a:latin typeface="Times New Roman" pitchFamily="18" charset="0"/>
              <a:cs typeface="Times New Roman" pitchFamily="18" charset="0"/>
            </a:endParaRPr>
          </a:p>
        </p:txBody>
      </p:sp>
      <p:sp>
        <p:nvSpPr>
          <p:cNvPr id="2" name="Rectangle 1"/>
          <p:cNvSpPr/>
          <p:nvPr/>
        </p:nvSpPr>
        <p:spPr>
          <a:xfrm>
            <a:off x="447674" y="488147"/>
            <a:ext cx="8315326" cy="523220"/>
          </a:xfrm>
          <a:prstGeom prst="rect">
            <a:avLst/>
          </a:prstGeom>
        </p:spPr>
        <p:txBody>
          <a:bodyPr wrap="square">
            <a:spAutoFit/>
          </a:bodyPr>
          <a:lstStyle/>
          <a:p>
            <a:pPr lvl="0"/>
            <a:r>
              <a:rPr lang="en-US" sz="2800" b="1" u="sng" dirty="0" smtClean="0">
                <a:solidFill>
                  <a:prstClr val="black"/>
                </a:solidFill>
                <a:latin typeface="Times New Roman" pitchFamily="18" charset="0"/>
                <a:cs typeface="Times New Roman" pitchFamily="18" charset="0"/>
              </a:rPr>
              <a:t>CLASSIFICATION OF SOURCES OF LAW: </a:t>
            </a:r>
            <a:r>
              <a:rPr lang="en-US" sz="2800" dirty="0" smtClean="0">
                <a:solidFill>
                  <a:prstClr val="black"/>
                </a:solidFill>
                <a:latin typeface="Times New Roman" pitchFamily="18" charset="0"/>
                <a:cs typeface="Times New Roman" pitchFamily="18" charset="0"/>
              </a:rPr>
              <a:t> </a:t>
            </a:r>
            <a:endParaRPr lang="en-US" sz="28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115819764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1676399"/>
            <a:ext cx="8763000" cy="4524315"/>
          </a:xfrm>
          <a:prstGeom prst="rect">
            <a:avLst/>
          </a:prstGeom>
        </p:spPr>
        <p:txBody>
          <a:bodyPr wrap="square">
            <a:spAutoFit/>
          </a:bodyPr>
          <a:lstStyle/>
          <a:p>
            <a:pPr algn="just"/>
            <a:r>
              <a:rPr lang="en-US" sz="2400" dirty="0" smtClean="0"/>
              <a:t>It </a:t>
            </a:r>
            <a:r>
              <a:rPr lang="en-US" sz="2400" dirty="0"/>
              <a:t>is significant to note that a source of law may also serve as a source of right.  Rather what is seen is </a:t>
            </a:r>
            <a:r>
              <a:rPr lang="en-US" sz="2400" dirty="0" smtClean="0"/>
              <a:t>that </a:t>
            </a:r>
            <a:r>
              <a:rPr lang="en-US" sz="2400" dirty="0"/>
              <a:t>sources of law are  primarily legally constitutive of </a:t>
            </a:r>
            <a:r>
              <a:rPr lang="en-US" sz="2400" dirty="0" smtClean="0"/>
              <a:t>right. </a:t>
            </a:r>
            <a:r>
              <a:rPr lang="en-US" sz="2400" dirty="0"/>
              <a:t>A</a:t>
            </a:r>
            <a:r>
              <a:rPr lang="en-US" sz="2400" dirty="0" smtClean="0"/>
              <a:t>n Act of </a:t>
            </a:r>
            <a:r>
              <a:rPr lang="en-US" sz="2400" dirty="0"/>
              <a:t>P</a:t>
            </a:r>
            <a:r>
              <a:rPr lang="en-US" sz="2400" dirty="0" smtClean="0"/>
              <a:t>arliament </a:t>
            </a:r>
            <a:r>
              <a:rPr lang="en-US" sz="2400" dirty="0"/>
              <a:t>is a typical source of law and there are several </a:t>
            </a:r>
            <a:r>
              <a:rPr lang="en-US" sz="2400" dirty="0" smtClean="0"/>
              <a:t>Acts </a:t>
            </a:r>
            <a:r>
              <a:rPr lang="en-US" sz="2400" dirty="0"/>
              <a:t>which also serve as sources of </a:t>
            </a:r>
            <a:r>
              <a:rPr lang="en-US" sz="2400" dirty="0" smtClean="0"/>
              <a:t>rights, </a:t>
            </a:r>
            <a:r>
              <a:rPr lang="en-US" sz="2400" dirty="0"/>
              <a:t>for </a:t>
            </a:r>
            <a:r>
              <a:rPr lang="en-US" sz="2400" dirty="0" smtClean="0"/>
              <a:t>example, </a:t>
            </a:r>
            <a:r>
              <a:rPr lang="en-US" sz="2400" dirty="0"/>
              <a:t>Consumer Protection </a:t>
            </a:r>
            <a:r>
              <a:rPr lang="en-US" sz="2400" dirty="0" smtClean="0"/>
              <a:t>Act, </a:t>
            </a:r>
            <a:r>
              <a:rPr lang="en-US" sz="2400" dirty="0"/>
              <a:t>M</a:t>
            </a:r>
            <a:r>
              <a:rPr lang="en-US" sz="2400" dirty="0" smtClean="0"/>
              <a:t>inimum </a:t>
            </a:r>
            <a:r>
              <a:rPr lang="en-US" sz="2400" dirty="0"/>
              <a:t>W</a:t>
            </a:r>
            <a:r>
              <a:rPr lang="en-US" sz="2400" dirty="0" smtClean="0"/>
              <a:t>ages Act, </a:t>
            </a:r>
            <a:r>
              <a:rPr lang="en-US" sz="2400" dirty="0"/>
              <a:t>P</a:t>
            </a:r>
            <a:r>
              <a:rPr lang="en-US" sz="2400" dirty="0" smtClean="0"/>
              <a:t>rotection </a:t>
            </a:r>
            <a:r>
              <a:rPr lang="en-US" sz="2400" dirty="0"/>
              <a:t>of </a:t>
            </a:r>
            <a:r>
              <a:rPr lang="en-US" sz="2400" dirty="0" smtClean="0"/>
              <a:t>Human </a:t>
            </a:r>
            <a:r>
              <a:rPr lang="en-US" sz="2400" dirty="0"/>
              <a:t>R</a:t>
            </a:r>
            <a:r>
              <a:rPr lang="en-US" sz="2400" dirty="0" smtClean="0"/>
              <a:t>ights Act, etc. However, </a:t>
            </a:r>
            <a:r>
              <a:rPr lang="en-US" sz="2400" dirty="0"/>
              <a:t>all sources of law are not necessarily sources of </a:t>
            </a:r>
            <a:r>
              <a:rPr lang="en-US" sz="2400" dirty="0" smtClean="0"/>
              <a:t>right. </a:t>
            </a:r>
            <a:r>
              <a:rPr lang="en-US" sz="2400" dirty="0"/>
              <a:t>F</a:t>
            </a:r>
            <a:r>
              <a:rPr lang="en-US" sz="2400" dirty="0" smtClean="0"/>
              <a:t>or </a:t>
            </a:r>
            <a:r>
              <a:rPr lang="en-US" sz="2400" dirty="0"/>
              <a:t>example a judicial </a:t>
            </a:r>
            <a:r>
              <a:rPr lang="en-US" sz="2400" dirty="0" smtClean="0"/>
              <a:t>decision by higher judicial authority </a:t>
            </a:r>
            <a:r>
              <a:rPr lang="en-US" sz="2400" dirty="0"/>
              <a:t>is a source of law as regards the world at large but it is only a source of right as regards the successful party </a:t>
            </a:r>
            <a:r>
              <a:rPr lang="en-US" sz="2400" smtClean="0"/>
              <a:t>and alternatively </a:t>
            </a:r>
            <a:r>
              <a:rPr lang="en-US" sz="2400" dirty="0"/>
              <a:t>in case of decision of a Lower court the decision is only a source of right but not a source </a:t>
            </a:r>
            <a:r>
              <a:rPr lang="en-US" sz="2400"/>
              <a:t>of </a:t>
            </a:r>
            <a:r>
              <a:rPr lang="en-US" sz="2400" smtClean="0"/>
              <a:t>law.</a:t>
            </a:r>
            <a:endParaRPr lang="en-US" sz="2400" b="1" dirty="0">
              <a:latin typeface="Times New Roman" pitchFamily="18" charset="0"/>
              <a:cs typeface="Times New Roman" pitchFamily="18" charset="0"/>
            </a:endParaRPr>
          </a:p>
        </p:txBody>
      </p:sp>
      <p:sp>
        <p:nvSpPr>
          <p:cNvPr id="2" name="Rectangle 1"/>
          <p:cNvSpPr/>
          <p:nvPr/>
        </p:nvSpPr>
        <p:spPr>
          <a:xfrm>
            <a:off x="447674" y="488147"/>
            <a:ext cx="8315326" cy="954107"/>
          </a:xfrm>
          <a:prstGeom prst="rect">
            <a:avLst/>
          </a:prstGeom>
        </p:spPr>
        <p:txBody>
          <a:bodyPr wrap="square">
            <a:spAutoFit/>
          </a:bodyPr>
          <a:lstStyle/>
          <a:p>
            <a:pPr lvl="0"/>
            <a:r>
              <a:rPr lang="en-US" sz="2800" b="1" u="sng" dirty="0" smtClean="0">
                <a:solidFill>
                  <a:prstClr val="black"/>
                </a:solidFill>
                <a:latin typeface="Times New Roman" pitchFamily="18" charset="0"/>
                <a:cs typeface="Times New Roman" pitchFamily="18" charset="0"/>
              </a:rPr>
              <a:t>INTER-RELATION B/W SOURCES </a:t>
            </a:r>
            <a:r>
              <a:rPr lang="en-US" sz="2800" b="1" u="sng" dirty="0" smtClean="0">
                <a:solidFill>
                  <a:prstClr val="black"/>
                </a:solidFill>
                <a:latin typeface="Times New Roman" pitchFamily="18" charset="0"/>
                <a:cs typeface="Times New Roman" pitchFamily="18" charset="0"/>
              </a:rPr>
              <a:t>OF </a:t>
            </a:r>
            <a:r>
              <a:rPr lang="en-US" sz="2800" b="1" u="sng" dirty="0" smtClean="0">
                <a:solidFill>
                  <a:prstClr val="black"/>
                </a:solidFill>
                <a:latin typeface="Times New Roman" pitchFamily="18" charset="0"/>
                <a:cs typeface="Times New Roman" pitchFamily="18" charset="0"/>
              </a:rPr>
              <a:t>LAW AND SOURCES OF RIGHT:</a:t>
            </a:r>
            <a:endParaRPr lang="en-US" sz="28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115819764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1371600"/>
            <a:ext cx="7696200" cy="4893647"/>
          </a:xfrm>
          <a:prstGeom prst="rect">
            <a:avLst/>
          </a:prstGeom>
        </p:spPr>
        <p:txBody>
          <a:bodyPr wrap="square">
            <a:spAutoFit/>
          </a:bodyPr>
          <a:lstStyle/>
          <a:p>
            <a:pPr marL="230188" indent="-230188" algn="just">
              <a:buFont typeface="Arial"/>
              <a:buChar char="•"/>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meaning of the term “sources of law” differs from writer to </a:t>
            </a:r>
            <a:r>
              <a:rPr lang="en-US" sz="2400" dirty="0" smtClean="0">
                <a:latin typeface="Times New Roman" pitchFamily="18" charset="0"/>
                <a:cs typeface="Times New Roman" pitchFamily="18" charset="0"/>
              </a:rPr>
              <a:t>writer and changes as per context.</a:t>
            </a:r>
            <a:endParaRPr lang="en-US" sz="2400" dirty="0">
              <a:latin typeface="Times New Roman" pitchFamily="18" charset="0"/>
              <a:cs typeface="Times New Roman" pitchFamily="18" charset="0"/>
            </a:endParaRPr>
          </a:p>
          <a:p>
            <a:pPr marL="230188" indent="-230188" algn="just">
              <a:buFont typeface="Arial"/>
              <a:buChar char="•"/>
            </a:pPr>
            <a:r>
              <a:rPr lang="en-US" sz="2400" dirty="0" smtClean="0">
                <a:latin typeface="Times New Roman" pitchFamily="18" charset="0"/>
                <a:cs typeface="Times New Roman" pitchFamily="18" charset="0"/>
              </a:rPr>
              <a:t>Generally, Sources </a:t>
            </a:r>
            <a:r>
              <a:rPr lang="en-US" sz="2400" dirty="0">
                <a:latin typeface="Times New Roman" pitchFamily="18" charset="0"/>
                <a:cs typeface="Times New Roman" pitchFamily="18" charset="0"/>
              </a:rPr>
              <a:t>of law means the origin from which rules of human conduct come into existence and derive legal force or binding </a:t>
            </a:r>
            <a:r>
              <a:rPr lang="en-US" sz="2400" dirty="0" smtClean="0">
                <a:latin typeface="Times New Roman" pitchFamily="18" charset="0"/>
                <a:cs typeface="Times New Roman" pitchFamily="18" charset="0"/>
              </a:rPr>
              <a:t>characters. </a:t>
            </a:r>
            <a:r>
              <a:rPr lang="en-US" sz="2400" dirty="0">
                <a:latin typeface="Times New Roman" pitchFamily="18" charset="0"/>
                <a:cs typeface="Times New Roman" pitchFamily="18" charset="0"/>
              </a:rPr>
              <a:t>It also refers to the sovereign or the state from which the law derives its force or validity. </a:t>
            </a:r>
            <a:endParaRPr lang="en-US" sz="2400" dirty="0" smtClean="0">
              <a:latin typeface="Times New Roman" pitchFamily="18" charset="0"/>
              <a:cs typeface="Times New Roman" pitchFamily="18" charset="0"/>
            </a:endParaRPr>
          </a:p>
          <a:p>
            <a:pPr marL="230188" indent="-230188" algn="just">
              <a:buFont typeface="Arial"/>
              <a:buChar char="•"/>
            </a:pPr>
            <a:r>
              <a:rPr lang="en-US" sz="2400" dirty="0" smtClean="0">
                <a:latin typeface="Times New Roman" pitchFamily="18" charset="0"/>
                <a:cs typeface="Times New Roman" pitchFamily="18" charset="0"/>
              </a:rPr>
              <a:t>Alternatively, several </a:t>
            </a:r>
            <a:r>
              <a:rPr lang="en-US" sz="2400" dirty="0">
                <a:latin typeface="Times New Roman" pitchFamily="18" charset="0"/>
                <a:cs typeface="Times New Roman" pitchFamily="18" charset="0"/>
              </a:rPr>
              <a:t>factors of law have contributed to the development of law. These factors are </a:t>
            </a:r>
            <a:r>
              <a:rPr lang="en-US" sz="2400" dirty="0" smtClean="0">
                <a:latin typeface="Times New Roman" pitchFamily="18" charset="0"/>
                <a:cs typeface="Times New Roman" pitchFamily="18" charset="0"/>
              </a:rPr>
              <a:t>also regarded </a:t>
            </a:r>
            <a:r>
              <a:rPr lang="en-US" sz="2400" dirty="0">
                <a:latin typeface="Times New Roman" pitchFamily="18" charset="0"/>
                <a:cs typeface="Times New Roman" pitchFamily="18" charset="0"/>
              </a:rPr>
              <a:t>as the sources of law</a:t>
            </a:r>
            <a:r>
              <a:rPr lang="en-US" sz="2400" dirty="0" smtClean="0">
                <a:latin typeface="Times New Roman" pitchFamily="18" charset="0"/>
                <a:cs typeface="Times New Roman" pitchFamily="18" charset="0"/>
              </a:rPr>
              <a:t>.</a:t>
            </a:r>
          </a:p>
          <a:p>
            <a:pPr marL="230188" indent="-230188" algn="just">
              <a:buFont typeface="Arial"/>
              <a:buChar char="•"/>
            </a:pPr>
            <a:r>
              <a:rPr lang="en-US" sz="2400" dirty="0" smtClean="0">
                <a:latin typeface="Times New Roman" pitchFamily="18" charset="0"/>
                <a:cs typeface="Times New Roman" pitchFamily="18" charset="0"/>
              </a:rPr>
              <a:t>While there are others who include the material like statute books, treatises, case laws, reports, etc. in the term source of law.</a:t>
            </a:r>
            <a:endParaRPr lang="en-US" sz="2400" dirty="0">
              <a:latin typeface="Times New Roman" pitchFamily="18" charset="0"/>
              <a:cs typeface="Times New Roman" pitchFamily="18" charset="0"/>
            </a:endParaRPr>
          </a:p>
        </p:txBody>
      </p:sp>
      <p:sp>
        <p:nvSpPr>
          <p:cNvPr id="2" name="Rectangle 1"/>
          <p:cNvSpPr/>
          <p:nvPr/>
        </p:nvSpPr>
        <p:spPr>
          <a:xfrm>
            <a:off x="447674" y="488147"/>
            <a:ext cx="4124325" cy="523220"/>
          </a:xfrm>
          <a:prstGeom prst="rect">
            <a:avLst/>
          </a:prstGeom>
        </p:spPr>
        <p:txBody>
          <a:bodyPr wrap="square">
            <a:spAutoFit/>
          </a:bodyPr>
          <a:lstStyle/>
          <a:p>
            <a:pPr lvl="0"/>
            <a:r>
              <a:rPr lang="en-US" sz="2800" b="1" u="sng" dirty="0" smtClean="0">
                <a:solidFill>
                  <a:prstClr val="black"/>
                </a:solidFill>
                <a:latin typeface="Times New Roman" pitchFamily="18" charset="0"/>
                <a:cs typeface="Times New Roman" pitchFamily="18" charset="0"/>
              </a:rPr>
              <a:t>MEANING: </a:t>
            </a:r>
            <a:r>
              <a:rPr lang="en-US" sz="2800" dirty="0" smtClean="0">
                <a:solidFill>
                  <a:prstClr val="black"/>
                </a:solidFill>
                <a:latin typeface="Times New Roman" pitchFamily="18" charset="0"/>
                <a:cs typeface="Times New Roman" pitchFamily="18" charset="0"/>
              </a:rPr>
              <a:t> </a:t>
            </a:r>
            <a:endParaRPr lang="en-US" sz="2800" dirty="0">
              <a:solidFill>
                <a:prstClr val="black"/>
              </a:solidFill>
              <a:latin typeface="Times New Roman" pitchFamily="18" charset="0"/>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1219200"/>
            <a:ext cx="7696200" cy="4401205"/>
          </a:xfrm>
          <a:prstGeom prst="rect">
            <a:avLst/>
          </a:prstGeom>
        </p:spPr>
        <p:txBody>
          <a:bodyPr wrap="square">
            <a:spAutoFit/>
          </a:bodyPr>
          <a:lstStyle/>
          <a:p>
            <a:pPr marL="230188" indent="-230188" algn="just">
              <a:buFont typeface="Arial" pitchFamily="34" charset="0"/>
              <a:buChar char="•"/>
            </a:pPr>
            <a:r>
              <a:rPr lang="en-US" sz="2800" dirty="0" smtClean="0">
                <a:latin typeface="Times New Roman" pitchFamily="18" charset="0"/>
                <a:cs typeface="Times New Roman" pitchFamily="18" charset="0"/>
              </a:rPr>
              <a:t>In </a:t>
            </a:r>
            <a:r>
              <a:rPr lang="en-US" sz="2800" b="1" dirty="0" smtClean="0">
                <a:latin typeface="Times New Roman" pitchFamily="18" charset="0"/>
                <a:cs typeface="Times New Roman" pitchFamily="18" charset="0"/>
              </a:rPr>
              <a:t>Indian Context: </a:t>
            </a:r>
            <a:r>
              <a:rPr lang="en-US" sz="2800" dirty="0" smtClean="0">
                <a:latin typeface="Times New Roman" pitchFamily="18" charset="0"/>
                <a:cs typeface="Times New Roman" pitchFamily="18" charset="0"/>
              </a:rPr>
              <a:t>It is used in two senses:</a:t>
            </a:r>
          </a:p>
          <a:p>
            <a:pPr marL="230188" indent="-230188" algn="just">
              <a:buFont typeface="Arial" pitchFamily="34" charset="0"/>
              <a:buChar char="•"/>
            </a:pPr>
            <a:r>
              <a:rPr lang="en-US" sz="2800" dirty="0" smtClean="0">
                <a:latin typeface="Times New Roman" pitchFamily="18" charset="0"/>
                <a:cs typeface="Times New Roman" pitchFamily="18" charset="0"/>
              </a:rPr>
              <a:t>First- According to Hindu Scriptures, duty is the foundation head of all law.</a:t>
            </a:r>
          </a:p>
          <a:p>
            <a:pPr marL="230188" indent="-230188" algn="just">
              <a:buFont typeface="Arial" pitchFamily="34" charset="0"/>
              <a:buChar char="•"/>
            </a:pPr>
            <a:r>
              <a:rPr lang="en-US" sz="2800" dirty="0" smtClean="0">
                <a:latin typeface="Times New Roman" pitchFamily="18" charset="0"/>
                <a:cs typeface="Times New Roman" pitchFamily="18" charset="0"/>
              </a:rPr>
              <a:t>Second- the expression ‘sources of law’ means where one must resort to get at law, i.e. the Hindu Scriptures (Vedas, </a:t>
            </a:r>
            <a:r>
              <a:rPr lang="en-US" sz="2800" dirty="0" err="1" smtClean="0">
                <a:latin typeface="Times New Roman" pitchFamily="18" charset="0"/>
                <a:cs typeface="Times New Roman" pitchFamily="18" charset="0"/>
              </a:rPr>
              <a:t>Smiritis</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Shrutis</a:t>
            </a:r>
            <a:r>
              <a:rPr lang="en-US" sz="2800" dirty="0" smtClean="0">
                <a:latin typeface="Times New Roman" pitchFamily="18" charset="0"/>
                <a:cs typeface="Times New Roman" pitchFamily="18" charset="0"/>
              </a:rPr>
              <a:t>, Upanishads), evidence of records of land or books or reports.</a:t>
            </a:r>
          </a:p>
          <a:p>
            <a:pPr marL="230188" indent="-230188" algn="just">
              <a:buFont typeface="Arial" pitchFamily="34" charset="0"/>
              <a:buChar char="•"/>
            </a:pPr>
            <a:endParaRPr lang="en-US" sz="2800" dirty="0">
              <a:latin typeface="Times New Roman" pitchFamily="18" charset="0"/>
              <a:cs typeface="Times New Roman" pitchFamily="18" charset="0"/>
            </a:endParaRPr>
          </a:p>
          <a:p>
            <a:pPr marL="230188" indent="-230188" algn="just">
              <a:buFont typeface="Arial" pitchFamily="34" charset="0"/>
              <a:buChar char="•"/>
            </a:pPr>
            <a:r>
              <a:rPr lang="en-US" sz="2800" dirty="0" smtClean="0">
                <a:latin typeface="Times New Roman" pitchFamily="18" charset="0"/>
                <a:cs typeface="Times New Roman" pitchFamily="18" charset="0"/>
              </a:rPr>
              <a:t>Natural Law philosophers – law has divine origin; it is a gift of God contained in Holy Books </a:t>
            </a:r>
          </a:p>
        </p:txBody>
      </p:sp>
      <p:sp>
        <p:nvSpPr>
          <p:cNvPr id="2" name="Rectangle 1"/>
          <p:cNvSpPr/>
          <p:nvPr/>
        </p:nvSpPr>
        <p:spPr>
          <a:xfrm>
            <a:off x="447674" y="488147"/>
            <a:ext cx="4124325" cy="523220"/>
          </a:xfrm>
          <a:prstGeom prst="rect">
            <a:avLst/>
          </a:prstGeom>
        </p:spPr>
        <p:txBody>
          <a:bodyPr wrap="square">
            <a:spAutoFit/>
          </a:bodyPr>
          <a:lstStyle/>
          <a:p>
            <a:pPr lvl="0"/>
            <a:r>
              <a:rPr lang="en-US" sz="2800" b="1" u="sng" dirty="0" smtClean="0">
                <a:solidFill>
                  <a:prstClr val="black"/>
                </a:solidFill>
                <a:latin typeface="Times New Roman" pitchFamily="18" charset="0"/>
                <a:cs typeface="Times New Roman" pitchFamily="18" charset="0"/>
              </a:rPr>
              <a:t>DEFINITION: </a:t>
            </a:r>
            <a:r>
              <a:rPr lang="en-US" sz="2800" dirty="0" smtClean="0">
                <a:solidFill>
                  <a:prstClr val="black"/>
                </a:solidFill>
                <a:latin typeface="Times New Roman" pitchFamily="18" charset="0"/>
                <a:cs typeface="Times New Roman" pitchFamily="18" charset="0"/>
              </a:rPr>
              <a:t> </a:t>
            </a:r>
            <a:endParaRPr lang="en-US" sz="28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400421831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219200"/>
            <a:ext cx="8686800" cy="5262979"/>
          </a:xfrm>
          <a:prstGeom prst="rect">
            <a:avLst/>
          </a:prstGeom>
        </p:spPr>
        <p:txBody>
          <a:bodyPr wrap="square">
            <a:spAutoFit/>
          </a:bodyPr>
          <a:lstStyle/>
          <a:p>
            <a:pPr marL="230188" indent="-230188" algn="just">
              <a:spcBef>
                <a:spcPts val="600"/>
              </a:spcBef>
              <a:buFont typeface="Arial" pitchFamily="34" charset="0"/>
              <a:buChar char="•"/>
            </a:pPr>
            <a:r>
              <a:rPr lang="en-US" sz="2400" dirty="0">
                <a:latin typeface="Times New Roman" pitchFamily="18" charset="0"/>
                <a:cs typeface="Times New Roman" pitchFamily="18" charset="0"/>
              </a:rPr>
              <a:t>The </a:t>
            </a:r>
            <a:r>
              <a:rPr lang="en-US" sz="2400" b="1" dirty="0">
                <a:latin typeface="Times New Roman" pitchFamily="18" charset="0"/>
                <a:cs typeface="Times New Roman" pitchFamily="18" charset="0"/>
              </a:rPr>
              <a:t>positivists</a:t>
            </a:r>
            <a:r>
              <a:rPr lang="en-US" sz="2400" dirty="0">
                <a:latin typeface="Times New Roman" pitchFamily="18" charset="0"/>
                <a:cs typeface="Times New Roman" pitchFamily="18" charset="0"/>
              </a:rPr>
              <a:t> use the term to denote the sovereign or the State who makes and enforces the laws</a:t>
            </a:r>
            <a:r>
              <a:rPr lang="en-US" sz="2400" dirty="0" smtClean="0">
                <a:latin typeface="Times New Roman" pitchFamily="18" charset="0"/>
                <a:cs typeface="Times New Roman" pitchFamily="18" charset="0"/>
              </a:rPr>
              <a:t>.</a:t>
            </a:r>
          </a:p>
          <a:p>
            <a:pPr marL="342900" indent="-342900" algn="just">
              <a:spcBef>
                <a:spcPts val="600"/>
              </a:spcBef>
              <a:buFont typeface="Arial"/>
              <a:buChar char="•"/>
            </a:pPr>
            <a:r>
              <a:rPr lang="en-US" sz="2400" dirty="0">
                <a:latin typeface="Times New Roman" pitchFamily="18" charset="0"/>
                <a:cs typeface="Times New Roman" pitchFamily="18" charset="0"/>
              </a:rPr>
              <a:t>Austin said that the term ‘source of law’ has </a:t>
            </a:r>
            <a:r>
              <a:rPr lang="en-US" sz="2400" b="1" dirty="0">
                <a:latin typeface="Times New Roman" pitchFamily="18" charset="0"/>
                <a:cs typeface="Times New Roman" pitchFamily="18" charset="0"/>
              </a:rPr>
              <a:t>three</a:t>
            </a:r>
            <a:r>
              <a:rPr lang="en-US" sz="2400" dirty="0">
                <a:latin typeface="Times New Roman" pitchFamily="18" charset="0"/>
                <a:cs typeface="Times New Roman" pitchFamily="18" charset="0"/>
              </a:rPr>
              <a:t> different meanings</a:t>
            </a:r>
            <a:r>
              <a:rPr lang="en-US" sz="2400" dirty="0" smtClean="0">
                <a:latin typeface="Times New Roman" pitchFamily="18" charset="0"/>
                <a:cs typeface="Times New Roman" pitchFamily="18" charset="0"/>
              </a:rPr>
              <a:t>:</a:t>
            </a:r>
            <a:r>
              <a:rPr lang="en-US" sz="2400" dirty="0">
                <a:latin typeface="Times New Roman" pitchFamily="18" charset="0"/>
                <a:cs typeface="Times New Roman" pitchFamily="18" charset="0"/>
              </a:rPr>
              <a:t> </a:t>
            </a:r>
          </a:p>
          <a:p>
            <a:pPr marL="457200" indent="-457200" algn="just">
              <a:spcBef>
                <a:spcPts val="600"/>
              </a:spcBef>
              <a:buFont typeface="+mj-lt"/>
              <a:buAutoNum type="arabicPeriod"/>
            </a:pPr>
            <a:r>
              <a:rPr lang="en-US" sz="2400" dirty="0" smtClean="0">
                <a:latin typeface="Times New Roman" pitchFamily="18" charset="0"/>
                <a:cs typeface="Times New Roman" pitchFamily="18" charset="0"/>
              </a:rPr>
              <a:t>This </a:t>
            </a:r>
            <a:r>
              <a:rPr lang="en-US" sz="2400" dirty="0">
                <a:latin typeface="Times New Roman" pitchFamily="18" charset="0"/>
                <a:cs typeface="Times New Roman" pitchFamily="18" charset="0"/>
              </a:rPr>
              <a:t>term refers to immediate or direct author of the law </a:t>
            </a:r>
            <a:r>
              <a:rPr lang="en-US" sz="2400" dirty="0" smtClean="0">
                <a:latin typeface="Times New Roman" pitchFamily="18" charset="0"/>
                <a:cs typeface="Times New Roman" pitchFamily="18" charset="0"/>
              </a:rPr>
              <a:t>or the authority from which the law emanates which </a:t>
            </a:r>
            <a:r>
              <a:rPr lang="en-US" sz="2400" dirty="0">
                <a:latin typeface="Times New Roman" pitchFamily="18" charset="0"/>
                <a:cs typeface="Times New Roman" pitchFamily="18" charset="0"/>
              </a:rPr>
              <a:t>means the </a:t>
            </a:r>
            <a:r>
              <a:rPr lang="en-US" sz="2400" dirty="0" smtClean="0">
                <a:latin typeface="Times New Roman" pitchFamily="18" charset="0"/>
                <a:cs typeface="Times New Roman" pitchFamily="18" charset="0"/>
              </a:rPr>
              <a:t>sovereign.</a:t>
            </a:r>
            <a:endParaRPr lang="en-US" sz="2400" dirty="0">
              <a:latin typeface="Times New Roman" pitchFamily="18" charset="0"/>
              <a:cs typeface="Times New Roman" pitchFamily="18" charset="0"/>
            </a:endParaRPr>
          </a:p>
          <a:p>
            <a:pPr marL="457200" indent="-457200" algn="just">
              <a:spcBef>
                <a:spcPts val="600"/>
              </a:spcBef>
              <a:buFont typeface="+mj-lt"/>
              <a:buAutoNum type="arabicPeriod"/>
            </a:pPr>
            <a:r>
              <a:rPr lang="en-US" sz="2400" dirty="0" smtClean="0">
                <a:latin typeface="Times New Roman" pitchFamily="18" charset="0"/>
                <a:cs typeface="Times New Roman" pitchFamily="18" charset="0"/>
              </a:rPr>
              <a:t>This </a:t>
            </a:r>
            <a:r>
              <a:rPr lang="en-US" sz="2400" dirty="0">
                <a:latin typeface="Times New Roman" pitchFamily="18" charset="0"/>
                <a:cs typeface="Times New Roman" pitchFamily="18" charset="0"/>
              </a:rPr>
              <a:t>term refers to the historical </a:t>
            </a:r>
            <a:r>
              <a:rPr lang="en-US" sz="2400" dirty="0" smtClean="0">
                <a:latin typeface="Times New Roman" pitchFamily="18" charset="0"/>
                <a:cs typeface="Times New Roman" pitchFamily="18" charset="0"/>
              </a:rPr>
              <a:t>material/document</a:t>
            </a:r>
            <a:r>
              <a:rPr lang="en-US" sz="2400" dirty="0">
                <a:latin typeface="Times New Roman" pitchFamily="18" charset="0"/>
                <a:cs typeface="Times New Roman" pitchFamily="18" charset="0"/>
              </a:rPr>
              <a:t> from which the body of law </a:t>
            </a:r>
            <a:r>
              <a:rPr lang="en-US" sz="2400" dirty="0" smtClean="0">
                <a:latin typeface="Times New Roman" pitchFamily="18" charset="0"/>
                <a:cs typeface="Times New Roman" pitchFamily="18" charset="0"/>
              </a:rPr>
              <a:t>is gained can </a:t>
            </a:r>
            <a:r>
              <a:rPr lang="en-US" sz="2400" dirty="0">
                <a:latin typeface="Times New Roman" pitchFamily="18" charset="0"/>
                <a:cs typeface="Times New Roman" pitchFamily="18" charset="0"/>
              </a:rPr>
              <a:t>be </a:t>
            </a:r>
            <a:r>
              <a:rPr lang="en-US" sz="2400" dirty="0" smtClean="0">
                <a:latin typeface="Times New Roman" pitchFamily="18" charset="0"/>
                <a:cs typeface="Times New Roman" pitchFamily="18" charset="0"/>
              </a:rPr>
              <a:t>known like Code of </a:t>
            </a:r>
            <a:r>
              <a:rPr lang="en-US" sz="2400" i="1" dirty="0" smtClean="0">
                <a:latin typeface="Times New Roman" pitchFamily="18" charset="0"/>
                <a:cs typeface="Times New Roman" pitchFamily="18" charset="0"/>
              </a:rPr>
              <a:t>Manu</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marL="457200" indent="-457200" algn="just">
              <a:spcBef>
                <a:spcPts val="600"/>
              </a:spcBef>
              <a:buFont typeface="+mj-lt"/>
              <a:buAutoNum type="arabicPeriod"/>
            </a:pPr>
            <a:r>
              <a:rPr lang="en-US" sz="2400" dirty="0" smtClean="0">
                <a:latin typeface="Times New Roman" pitchFamily="18" charset="0"/>
                <a:cs typeface="Times New Roman" pitchFamily="18" charset="0"/>
              </a:rPr>
              <a:t>This </a:t>
            </a:r>
            <a:r>
              <a:rPr lang="en-US" sz="2400" dirty="0">
                <a:latin typeface="Times New Roman" pitchFamily="18" charset="0"/>
                <a:cs typeface="Times New Roman" pitchFamily="18" charset="0"/>
              </a:rPr>
              <a:t>term refers to the causes that have brought into existence the rules that later on acquire the force of law. E.g. customs</a:t>
            </a:r>
            <a:r>
              <a:rPr lang="en-US" sz="2400" dirty="0" smtClean="0">
                <a:latin typeface="Times New Roman" pitchFamily="18" charset="0"/>
                <a:cs typeface="Times New Roman" pitchFamily="18" charset="0"/>
              </a:rPr>
              <a:t>, legislations, </a:t>
            </a:r>
            <a:r>
              <a:rPr lang="en-US" sz="2400" dirty="0">
                <a:latin typeface="Times New Roman" pitchFamily="18" charset="0"/>
                <a:cs typeface="Times New Roman" pitchFamily="18" charset="0"/>
              </a:rPr>
              <a:t>judicial decision, equity etc.</a:t>
            </a:r>
          </a:p>
          <a:p>
            <a:pPr marL="230188" indent="-230188" algn="just">
              <a:buFont typeface="Arial" pitchFamily="34" charset="0"/>
              <a:buChar char="•"/>
            </a:pPr>
            <a:endParaRPr lang="en-US" sz="2800" b="1" dirty="0">
              <a:latin typeface="Times New Roman" pitchFamily="18" charset="0"/>
              <a:cs typeface="Times New Roman" pitchFamily="18" charset="0"/>
            </a:endParaRPr>
          </a:p>
        </p:txBody>
      </p:sp>
      <p:sp>
        <p:nvSpPr>
          <p:cNvPr id="2" name="Rectangle 1"/>
          <p:cNvSpPr/>
          <p:nvPr/>
        </p:nvSpPr>
        <p:spPr>
          <a:xfrm>
            <a:off x="447674" y="488147"/>
            <a:ext cx="4124325" cy="523220"/>
          </a:xfrm>
          <a:prstGeom prst="rect">
            <a:avLst/>
          </a:prstGeom>
        </p:spPr>
        <p:txBody>
          <a:bodyPr wrap="square">
            <a:spAutoFit/>
          </a:bodyPr>
          <a:lstStyle/>
          <a:p>
            <a:pPr lvl="0"/>
            <a:r>
              <a:rPr lang="en-US" sz="2800" b="1" u="sng" dirty="0" smtClean="0">
                <a:solidFill>
                  <a:prstClr val="black"/>
                </a:solidFill>
                <a:latin typeface="Times New Roman" pitchFamily="18" charset="0"/>
                <a:cs typeface="Times New Roman" pitchFamily="18" charset="0"/>
              </a:rPr>
              <a:t>DEFINITION: </a:t>
            </a:r>
            <a:r>
              <a:rPr lang="en-US" sz="2800" dirty="0" smtClean="0">
                <a:solidFill>
                  <a:prstClr val="black"/>
                </a:solidFill>
                <a:latin typeface="Times New Roman" pitchFamily="18" charset="0"/>
                <a:cs typeface="Times New Roman" pitchFamily="18" charset="0"/>
              </a:rPr>
              <a:t> </a:t>
            </a:r>
            <a:endParaRPr lang="en-US" sz="28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391619498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1048543"/>
            <a:ext cx="8839200" cy="6044732"/>
          </a:xfrm>
          <a:prstGeom prst="rect">
            <a:avLst/>
          </a:prstGeom>
        </p:spPr>
        <p:txBody>
          <a:bodyPr wrap="square">
            <a:spAutoFit/>
          </a:bodyPr>
          <a:lstStyle/>
          <a:p>
            <a:pPr marL="230188" indent="-230188" algn="just">
              <a:lnSpc>
                <a:spcPct val="120000"/>
              </a:lnSpc>
              <a:buFont typeface="Arial" pitchFamily="34" charset="0"/>
              <a:buChar char="•"/>
            </a:pPr>
            <a:r>
              <a:rPr lang="en-US" sz="2300" dirty="0">
                <a:latin typeface="Times New Roman" pitchFamily="18" charset="0"/>
                <a:cs typeface="Times New Roman" pitchFamily="18" charset="0"/>
              </a:rPr>
              <a:t>The </a:t>
            </a:r>
            <a:r>
              <a:rPr lang="en-US" sz="2300" b="1" dirty="0" smtClean="0">
                <a:latin typeface="Times New Roman" pitchFamily="18" charset="0"/>
                <a:cs typeface="Times New Roman" pitchFamily="18" charset="0"/>
              </a:rPr>
              <a:t>historical jurists </a:t>
            </a:r>
            <a:r>
              <a:rPr lang="en-US" sz="2300" dirty="0">
                <a:latin typeface="Times New Roman" pitchFamily="18" charset="0"/>
                <a:cs typeface="Times New Roman" pitchFamily="18" charset="0"/>
              </a:rPr>
              <a:t>(</a:t>
            </a:r>
            <a:r>
              <a:rPr lang="en-US" sz="2300" dirty="0" smtClean="0">
                <a:latin typeface="Times New Roman" pitchFamily="18" charset="0"/>
                <a:cs typeface="Times New Roman" pitchFamily="18" charset="0"/>
              </a:rPr>
              <a:t>Von </a:t>
            </a:r>
            <a:r>
              <a:rPr lang="en-US" sz="2300" dirty="0" err="1">
                <a:latin typeface="Times New Roman" pitchFamily="18" charset="0"/>
                <a:cs typeface="Times New Roman" pitchFamily="18" charset="0"/>
              </a:rPr>
              <a:t>Savigny</a:t>
            </a:r>
            <a:r>
              <a:rPr lang="en-US"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Henrye</a:t>
            </a:r>
            <a:r>
              <a:rPr lang="en-US" sz="2300" dirty="0">
                <a:latin typeface="Times New Roman" pitchFamily="18" charset="0"/>
                <a:cs typeface="Times New Roman" pitchFamily="18" charset="0"/>
              </a:rPr>
              <a:t> Maine, </a:t>
            </a:r>
            <a:r>
              <a:rPr lang="en-US" sz="2300" dirty="0" err="1">
                <a:latin typeface="Times New Roman" pitchFamily="18" charset="0"/>
                <a:cs typeface="Times New Roman" pitchFamily="18" charset="0"/>
              </a:rPr>
              <a:t>Puchta</a:t>
            </a:r>
            <a:r>
              <a:rPr lang="en-US" sz="2300" dirty="0">
                <a:latin typeface="Times New Roman" pitchFamily="18" charset="0"/>
                <a:cs typeface="Times New Roman" pitchFamily="18" charset="0"/>
              </a:rPr>
              <a:t> </a:t>
            </a:r>
            <a:r>
              <a:rPr lang="en-US" sz="2300" dirty="0" err="1" smtClean="0">
                <a:latin typeface="Times New Roman" pitchFamily="18" charset="0"/>
                <a:cs typeface="Times New Roman" pitchFamily="18" charset="0"/>
              </a:rPr>
              <a:t>etc</a:t>
            </a:r>
            <a:r>
              <a:rPr lang="en-US" sz="2300" dirty="0" smtClean="0">
                <a:latin typeface="Times New Roman" pitchFamily="18" charset="0"/>
                <a:cs typeface="Times New Roman" pitchFamily="18" charset="0"/>
              </a:rPr>
              <a:t>).</a:t>
            </a:r>
            <a:r>
              <a:rPr lang="en-US" sz="2300" dirty="0">
                <a:latin typeface="Times New Roman" pitchFamily="18" charset="0"/>
                <a:cs typeface="Times New Roman" pitchFamily="18" charset="0"/>
              </a:rPr>
              <a:t> – This group of scholars believed that law is not made but is formed. According to them, the foundation of law lies in the common consciousness of the people that manifests itself in the practices, usages and customs followed by the people. Therefore, for them, customs and usages are the sources of </a:t>
            </a:r>
            <a:r>
              <a:rPr lang="en-US" sz="2300" dirty="0" smtClean="0">
                <a:latin typeface="Times New Roman" pitchFamily="18" charset="0"/>
                <a:cs typeface="Times New Roman" pitchFamily="18" charset="0"/>
              </a:rPr>
              <a:t>law.</a:t>
            </a:r>
          </a:p>
          <a:p>
            <a:pPr marL="230188" indent="-230188" algn="just">
              <a:lnSpc>
                <a:spcPct val="120000"/>
              </a:lnSpc>
              <a:buFont typeface="Arial" pitchFamily="34" charset="0"/>
              <a:buChar char="•"/>
            </a:pPr>
            <a:r>
              <a:rPr lang="en-US" sz="2300" b="1" dirty="0" smtClean="0">
                <a:latin typeface="Times New Roman" pitchFamily="18" charset="0"/>
                <a:cs typeface="Times New Roman" pitchFamily="18" charset="0"/>
              </a:rPr>
              <a:t>Sociological </a:t>
            </a:r>
            <a:r>
              <a:rPr lang="en-US" sz="2300" b="1" dirty="0">
                <a:latin typeface="Times New Roman" pitchFamily="18" charset="0"/>
                <a:cs typeface="Times New Roman" pitchFamily="18" charset="0"/>
              </a:rPr>
              <a:t>Jurists- </a:t>
            </a:r>
            <a:r>
              <a:rPr lang="en-US" sz="2300" dirty="0">
                <a:latin typeface="Times New Roman" pitchFamily="18" charset="0"/>
                <a:cs typeface="Times New Roman" pitchFamily="18" charset="0"/>
              </a:rPr>
              <a:t>This group of scholars protest against the orthodox conception of law according to which, law emanates from a single authority in the state.  They believe that law is taken from many sources and not just </a:t>
            </a:r>
            <a:r>
              <a:rPr lang="en-US" sz="2300" dirty="0" smtClean="0">
                <a:latin typeface="Times New Roman" pitchFamily="18" charset="0"/>
                <a:cs typeface="Times New Roman" pitchFamily="18" charset="0"/>
              </a:rPr>
              <a:t>one. </a:t>
            </a:r>
          </a:p>
          <a:p>
            <a:pPr marL="230188" indent="-230188" algn="just">
              <a:lnSpc>
                <a:spcPct val="120000"/>
              </a:lnSpc>
              <a:buFont typeface="Arial" pitchFamily="34" charset="0"/>
              <a:buChar char="•"/>
            </a:pPr>
            <a:r>
              <a:rPr lang="en-US" sz="2300" dirty="0" err="1" smtClean="0">
                <a:latin typeface="Times New Roman" pitchFamily="18" charset="0"/>
                <a:cs typeface="Times New Roman" pitchFamily="18" charset="0"/>
              </a:rPr>
              <a:t>Ehlrich</a:t>
            </a:r>
            <a:r>
              <a:rPr lang="en-US" sz="2300" dirty="0" smtClean="0">
                <a:latin typeface="Times New Roman" pitchFamily="18" charset="0"/>
                <a:cs typeface="Times New Roman" pitchFamily="18" charset="0"/>
              </a:rPr>
              <a:t> </a:t>
            </a:r>
            <a:r>
              <a:rPr lang="en-US" sz="2300" dirty="0">
                <a:latin typeface="Times New Roman" pitchFamily="18" charset="0"/>
                <a:cs typeface="Times New Roman" pitchFamily="18" charset="0"/>
              </a:rPr>
              <a:t>said that at </a:t>
            </a:r>
            <a:r>
              <a:rPr lang="en-US" sz="2300" i="1" dirty="0">
                <a:latin typeface="Times New Roman" pitchFamily="18" charset="0"/>
                <a:cs typeface="Times New Roman" pitchFamily="18" charset="0"/>
              </a:rPr>
              <a:t>any given point of time, the </a:t>
            </a:r>
            <a:r>
              <a:rPr lang="en-US" sz="2300" i="1" dirty="0" err="1">
                <a:latin typeface="Times New Roman" pitchFamily="18" charset="0"/>
                <a:cs typeface="Times New Roman" pitchFamily="18" charset="0"/>
              </a:rPr>
              <a:t>centre</a:t>
            </a:r>
            <a:r>
              <a:rPr lang="en-US" sz="2300" i="1" dirty="0">
                <a:latin typeface="Times New Roman" pitchFamily="18" charset="0"/>
                <a:cs typeface="Times New Roman" pitchFamily="18" charset="0"/>
              </a:rPr>
              <a:t> of gravity of legal development lies not in legislation, not in science nor in judicial decisions but in the society itself.</a:t>
            </a:r>
          </a:p>
          <a:p>
            <a:pPr marL="230188" indent="-230188" algn="just">
              <a:buFont typeface="Arial" pitchFamily="34" charset="0"/>
              <a:buChar char="•"/>
            </a:pPr>
            <a:endParaRPr lang="en-US" sz="2800" b="1" dirty="0">
              <a:latin typeface="Times New Roman" pitchFamily="18" charset="0"/>
              <a:cs typeface="Times New Roman" pitchFamily="18" charset="0"/>
            </a:endParaRPr>
          </a:p>
        </p:txBody>
      </p:sp>
      <p:sp>
        <p:nvSpPr>
          <p:cNvPr id="2" name="Rectangle 1"/>
          <p:cNvSpPr/>
          <p:nvPr/>
        </p:nvSpPr>
        <p:spPr>
          <a:xfrm>
            <a:off x="447674" y="488147"/>
            <a:ext cx="4124325" cy="523220"/>
          </a:xfrm>
          <a:prstGeom prst="rect">
            <a:avLst/>
          </a:prstGeom>
        </p:spPr>
        <p:txBody>
          <a:bodyPr wrap="square">
            <a:spAutoFit/>
          </a:bodyPr>
          <a:lstStyle/>
          <a:p>
            <a:pPr lvl="0"/>
            <a:r>
              <a:rPr lang="en-US" sz="2800" b="1" u="sng" dirty="0" smtClean="0">
                <a:solidFill>
                  <a:prstClr val="black"/>
                </a:solidFill>
                <a:latin typeface="Times New Roman" pitchFamily="18" charset="0"/>
                <a:cs typeface="Times New Roman" pitchFamily="18" charset="0"/>
              </a:rPr>
              <a:t>DEFINITION: </a:t>
            </a:r>
            <a:r>
              <a:rPr lang="en-US" sz="2800" dirty="0" smtClean="0">
                <a:solidFill>
                  <a:prstClr val="black"/>
                </a:solidFill>
                <a:latin typeface="Times New Roman" pitchFamily="18" charset="0"/>
                <a:cs typeface="Times New Roman" pitchFamily="18" charset="0"/>
              </a:rPr>
              <a:t> </a:t>
            </a:r>
            <a:endParaRPr lang="en-US" sz="28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38536157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1025633"/>
            <a:ext cx="8839200" cy="5632310"/>
          </a:xfrm>
          <a:prstGeom prst="rect">
            <a:avLst/>
          </a:prstGeom>
        </p:spPr>
        <p:txBody>
          <a:bodyPr wrap="square">
            <a:spAutoFit/>
          </a:bodyPr>
          <a:lstStyle/>
          <a:p>
            <a:pPr algn="just"/>
            <a:r>
              <a:rPr lang="en-US" sz="2400" b="1" dirty="0" smtClean="0"/>
              <a:t>I. </a:t>
            </a:r>
            <a:r>
              <a:rPr lang="en-US" sz="2400" b="1" dirty="0" err="1" smtClean="0"/>
              <a:t>Salmond</a:t>
            </a:r>
            <a:r>
              <a:rPr lang="en-US" sz="2400" b="1" dirty="0" smtClean="0"/>
              <a:t> </a:t>
            </a:r>
            <a:r>
              <a:rPr lang="en-US" sz="2400" b="1" dirty="0"/>
              <a:t>on Sources of Law</a:t>
            </a:r>
            <a:r>
              <a:rPr lang="en-US" sz="2400" dirty="0"/>
              <a:t>- </a:t>
            </a:r>
            <a:r>
              <a:rPr lang="en-US" sz="2400" dirty="0" err="1"/>
              <a:t>Salmond</a:t>
            </a:r>
            <a:r>
              <a:rPr lang="en-US" sz="2400" dirty="0"/>
              <a:t> has done his own classification of sources of law:</a:t>
            </a:r>
          </a:p>
          <a:p>
            <a:pPr algn="just"/>
            <a:r>
              <a:rPr lang="en-US" sz="2400" dirty="0"/>
              <a:t> </a:t>
            </a:r>
          </a:p>
          <a:p>
            <a:pPr algn="just"/>
            <a:r>
              <a:rPr lang="en-US" sz="2400" dirty="0"/>
              <a:t>1. </a:t>
            </a:r>
            <a:r>
              <a:rPr lang="en-US" sz="2400" b="1" dirty="0"/>
              <a:t>Formal Sources</a:t>
            </a:r>
            <a:r>
              <a:rPr lang="en-US" sz="2400" dirty="0"/>
              <a:t>- </a:t>
            </a:r>
            <a:r>
              <a:rPr lang="en-US" sz="2400" b="1" dirty="0"/>
              <a:t>A Formal Source is as that from which rule of law derives its force and validity</a:t>
            </a:r>
            <a:r>
              <a:rPr lang="en-US" sz="2400" dirty="0"/>
              <a:t>. The formal source of law is the </a:t>
            </a:r>
            <a:r>
              <a:rPr lang="en-US" sz="2400" b="1" dirty="0"/>
              <a:t>will of the state</a:t>
            </a:r>
            <a:r>
              <a:rPr lang="en-US" sz="2400" dirty="0"/>
              <a:t> as manifested in statutes or decisions of the court and the authority of law proceeds from that.</a:t>
            </a:r>
          </a:p>
          <a:p>
            <a:pPr algn="just"/>
            <a:r>
              <a:rPr lang="en-US" sz="2400" dirty="0"/>
              <a:t> </a:t>
            </a:r>
          </a:p>
          <a:p>
            <a:pPr algn="just"/>
            <a:r>
              <a:rPr lang="en-US" sz="2400" dirty="0"/>
              <a:t>2. </a:t>
            </a:r>
            <a:r>
              <a:rPr lang="en-US" sz="2400" b="1" dirty="0"/>
              <a:t>Material Sources</a:t>
            </a:r>
            <a:r>
              <a:rPr lang="en-US" sz="2400" dirty="0"/>
              <a:t>- Material Sources are those from which the matter is derived though not the validity of law</a:t>
            </a:r>
            <a:r>
              <a:rPr lang="en-US" sz="2400" dirty="0" smtClean="0"/>
              <a:t>.</a:t>
            </a:r>
          </a:p>
          <a:p>
            <a:pPr algn="just"/>
            <a:endParaRPr lang="en-US" sz="2400" dirty="0"/>
          </a:p>
          <a:p>
            <a:pPr marL="230188" indent="-230188" algn="just">
              <a:buFont typeface="Arial" pitchFamily="34" charset="0"/>
              <a:buChar char="•"/>
            </a:pPr>
            <a:r>
              <a:rPr lang="en-US" sz="2400" b="1" dirty="0" smtClean="0">
                <a:latin typeface="Times New Roman" pitchFamily="18" charset="0"/>
                <a:cs typeface="Times New Roman" pitchFamily="18" charset="0"/>
              </a:rPr>
              <a:t>Material sources are further divided into two heads:</a:t>
            </a:r>
          </a:p>
          <a:p>
            <a:pPr marL="1593850" indent="-571500" algn="just">
              <a:buFont typeface="+mj-lt"/>
              <a:buAutoNum type="romanLcPeriod"/>
            </a:pPr>
            <a:r>
              <a:rPr lang="en-US" sz="2400" b="1" dirty="0" smtClean="0"/>
              <a:t>Historical </a:t>
            </a:r>
            <a:r>
              <a:rPr lang="en-US" sz="2400" b="1" dirty="0"/>
              <a:t>Sources</a:t>
            </a:r>
            <a:r>
              <a:rPr lang="en-US" sz="2400" dirty="0"/>
              <a:t> </a:t>
            </a:r>
            <a:endParaRPr lang="en-US" sz="2400" dirty="0" smtClean="0"/>
          </a:p>
          <a:p>
            <a:pPr marL="1593850" indent="-571500" algn="just">
              <a:buFont typeface="+mj-lt"/>
              <a:buAutoNum type="romanLcPeriod"/>
            </a:pPr>
            <a:r>
              <a:rPr lang="en-US" sz="2400" b="1" dirty="0" smtClean="0"/>
              <a:t>Legal </a:t>
            </a:r>
            <a:r>
              <a:rPr lang="en-US" sz="2400" b="1" dirty="0"/>
              <a:t>Sources</a:t>
            </a:r>
            <a:r>
              <a:rPr lang="en-US" sz="2400" dirty="0"/>
              <a:t> </a:t>
            </a:r>
            <a:endParaRPr lang="en-US" sz="2400" b="1" dirty="0">
              <a:latin typeface="Times New Roman" pitchFamily="18" charset="0"/>
              <a:cs typeface="Times New Roman" pitchFamily="18" charset="0"/>
            </a:endParaRPr>
          </a:p>
        </p:txBody>
      </p:sp>
      <p:sp>
        <p:nvSpPr>
          <p:cNvPr id="2" name="Rectangle 1"/>
          <p:cNvSpPr/>
          <p:nvPr/>
        </p:nvSpPr>
        <p:spPr>
          <a:xfrm>
            <a:off x="447674" y="488147"/>
            <a:ext cx="8315326" cy="523220"/>
          </a:xfrm>
          <a:prstGeom prst="rect">
            <a:avLst/>
          </a:prstGeom>
        </p:spPr>
        <p:txBody>
          <a:bodyPr wrap="square">
            <a:spAutoFit/>
          </a:bodyPr>
          <a:lstStyle/>
          <a:p>
            <a:pPr lvl="0"/>
            <a:r>
              <a:rPr lang="en-US" sz="2800" b="1" u="sng" dirty="0" smtClean="0">
                <a:solidFill>
                  <a:prstClr val="black"/>
                </a:solidFill>
                <a:latin typeface="Times New Roman" pitchFamily="18" charset="0"/>
                <a:cs typeface="Times New Roman" pitchFamily="18" charset="0"/>
              </a:rPr>
              <a:t>CLASSIFICATION OF SOURCES OF LAW: </a:t>
            </a:r>
            <a:r>
              <a:rPr lang="en-US" sz="2800" dirty="0" smtClean="0">
                <a:solidFill>
                  <a:prstClr val="black"/>
                </a:solidFill>
                <a:latin typeface="Times New Roman" pitchFamily="18" charset="0"/>
                <a:cs typeface="Times New Roman" pitchFamily="18" charset="0"/>
              </a:rPr>
              <a:t> </a:t>
            </a:r>
            <a:endParaRPr lang="en-US" sz="28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213113802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81001"/>
            <a:ext cx="8915400" cy="6924973"/>
          </a:xfrm>
          <a:prstGeom prst="rect">
            <a:avLst/>
          </a:prstGeom>
        </p:spPr>
        <p:txBody>
          <a:bodyPr wrap="square">
            <a:spAutoFit/>
          </a:bodyPr>
          <a:lstStyle/>
          <a:p>
            <a:pPr marL="514350" indent="-514350" algn="just">
              <a:buFont typeface="+mj-lt"/>
              <a:buAutoNum type="romanLcPeriod"/>
            </a:pPr>
            <a:r>
              <a:rPr lang="en-US" sz="2300" b="1" dirty="0" smtClean="0"/>
              <a:t>Historical </a:t>
            </a:r>
            <a:r>
              <a:rPr lang="en-US" sz="2300" b="1" dirty="0"/>
              <a:t>Sources</a:t>
            </a:r>
            <a:r>
              <a:rPr lang="en-US" sz="2300" dirty="0"/>
              <a:t>- Historical Sources are rules that are subsequently turned into legal principles. Usually, the courts do not allow such principles as a matter of right. They operate indirectly and in a mediatory manner, so they are present but not legally </a:t>
            </a:r>
            <a:r>
              <a:rPr lang="en-US" sz="2300" dirty="0" err="1" smtClean="0"/>
              <a:t>recognised</a:t>
            </a:r>
            <a:r>
              <a:rPr lang="en-US" sz="2300" dirty="0" smtClean="0"/>
              <a:t> until they are expressly adopted. </a:t>
            </a:r>
            <a:r>
              <a:rPr lang="en-US" sz="2300" dirty="0"/>
              <a:t>These are </a:t>
            </a:r>
            <a:r>
              <a:rPr lang="en-US" sz="2300" b="1" dirty="0"/>
              <a:t>Un-authoritative </a:t>
            </a:r>
            <a:r>
              <a:rPr lang="en-US" sz="2300" dirty="0"/>
              <a:t>and some of the examples are </a:t>
            </a:r>
            <a:r>
              <a:rPr lang="en-US" sz="2300" b="1" dirty="0"/>
              <a:t>Writings of eminent jurists, foreign judgments, </a:t>
            </a:r>
            <a:r>
              <a:rPr lang="en-US" sz="2300" b="1" dirty="0" smtClean="0"/>
              <a:t>conventions, </a:t>
            </a:r>
            <a:r>
              <a:rPr lang="en-US" sz="2300" dirty="0" smtClean="0"/>
              <a:t>etc.</a:t>
            </a:r>
          </a:p>
          <a:p>
            <a:pPr marL="514350" indent="-514350" algn="just">
              <a:buFont typeface="+mj-lt"/>
              <a:buAutoNum type="romanLcPeriod"/>
            </a:pPr>
            <a:r>
              <a:rPr lang="en-US" sz="2300" b="1" dirty="0" smtClean="0"/>
              <a:t>Legal </a:t>
            </a:r>
            <a:r>
              <a:rPr lang="en-US" sz="2300" b="1" dirty="0"/>
              <a:t>Sources</a:t>
            </a:r>
            <a:r>
              <a:rPr lang="en-US" sz="2300" dirty="0"/>
              <a:t>- Legal Sources are instruments or organs of the state by which legal rules are created for e.g. legislation and custom. They are authoritative in nature and are followed by the courts. </a:t>
            </a:r>
            <a:r>
              <a:rPr lang="en-US" sz="2300" b="1" dirty="0"/>
              <a:t>They are the gates through which new principles find admittance into the realm of law</a:t>
            </a:r>
            <a:r>
              <a:rPr lang="en-US" sz="2300" dirty="0"/>
              <a:t>. Some of the Legal Sources are</a:t>
            </a:r>
            <a:r>
              <a:rPr lang="en-US" sz="2300" dirty="0" smtClean="0"/>
              <a:t>:</a:t>
            </a:r>
            <a:endParaRPr lang="en-US" sz="2300" dirty="0"/>
          </a:p>
          <a:p>
            <a:pPr marL="692150"/>
            <a:r>
              <a:rPr lang="en-US" sz="2300" dirty="0"/>
              <a:t>a. Legislations (Enacted Law)</a:t>
            </a:r>
          </a:p>
          <a:p>
            <a:pPr marL="692150"/>
            <a:r>
              <a:rPr lang="en-US" sz="2300" dirty="0"/>
              <a:t>b. Precedent (Case Law)</a:t>
            </a:r>
          </a:p>
          <a:p>
            <a:pPr marL="692150"/>
            <a:r>
              <a:rPr lang="en-US" sz="2300" dirty="0"/>
              <a:t>c. Customary Law (based on Customs)</a:t>
            </a:r>
          </a:p>
          <a:p>
            <a:pPr marL="692150"/>
            <a:r>
              <a:rPr lang="en-US" sz="2300" dirty="0"/>
              <a:t>d. Conventional Law- based on agreements, Treatises etc</a:t>
            </a:r>
            <a:r>
              <a:rPr lang="en-US" sz="2400" dirty="0"/>
              <a:t>.</a:t>
            </a:r>
          </a:p>
          <a:p>
            <a:pPr marL="514350" indent="-514350" algn="just">
              <a:buFont typeface="+mj-lt"/>
              <a:buAutoNum type="romanLcPeriod"/>
            </a:pPr>
            <a:endParaRPr lang="en-US" sz="2400" dirty="0" smtClean="0"/>
          </a:p>
          <a:p>
            <a:pPr marL="514350" indent="-514350" algn="just">
              <a:lnSpc>
                <a:spcPct val="120000"/>
              </a:lnSpc>
              <a:buFont typeface="+mj-lt"/>
              <a:buAutoNum type="romanLcPeriod"/>
            </a:pPr>
            <a:endParaRPr lang="en-US" sz="2400" dirty="0"/>
          </a:p>
        </p:txBody>
      </p:sp>
    </p:spTree>
    <p:extLst>
      <p:ext uri="{BB962C8B-B14F-4D97-AF65-F5344CB8AC3E}">
        <p14:creationId xmlns:p14="http://schemas.microsoft.com/office/powerpoint/2010/main" val="106600764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pPr lvl="0"/>
            <a:endParaRPr lang="en-US" dirty="0"/>
          </a:p>
          <a:p>
            <a:pPr lvl="1"/>
            <a:endParaRPr lang="en-US"/>
          </a:p>
          <a:p>
            <a:pPr lvl="2"/>
            <a:endParaRPr lang="en-US"/>
          </a:p>
          <a:p>
            <a:pPr lvl="2"/>
            <a:endParaRPr lang="en-US"/>
          </a:p>
          <a:p>
            <a:pPr lvl="1"/>
            <a:endParaRPr lang="en-US"/>
          </a:p>
          <a:p>
            <a:pPr lvl="2"/>
            <a:endParaRPr lang="en-US"/>
          </a:p>
        </p:txBody>
      </p:sp>
      <p:graphicFrame>
        <p:nvGraphicFramePr>
          <p:cNvPr id="6" name="Diagram 5"/>
          <p:cNvGraphicFramePr/>
          <p:nvPr>
            <p:extLst>
              <p:ext uri="{D42A27DB-BD31-4B8C-83A1-F6EECF244321}">
                <p14:modId xmlns:p14="http://schemas.microsoft.com/office/powerpoint/2010/main" val="4163805210"/>
              </p:ext>
            </p:extLst>
          </p:nvPr>
        </p:nvGraphicFramePr>
        <p:xfrm>
          <a:off x="228600" y="685800"/>
          <a:ext cx="8686800" cy="5562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326515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1025633"/>
            <a:ext cx="8839200" cy="5632310"/>
          </a:xfrm>
          <a:prstGeom prst="rect">
            <a:avLst/>
          </a:prstGeom>
        </p:spPr>
        <p:txBody>
          <a:bodyPr wrap="square">
            <a:spAutoFit/>
          </a:bodyPr>
          <a:lstStyle/>
          <a:p>
            <a:pPr algn="just"/>
            <a:r>
              <a:rPr lang="en-US" sz="2400" b="1" dirty="0" smtClean="0"/>
              <a:t>II. Keeton’s view</a:t>
            </a:r>
            <a:r>
              <a:rPr lang="en-US" sz="2400" dirty="0" smtClean="0"/>
              <a:t>- According to Keeton sources of law can be classified into two broad categories which are further of various kinds:</a:t>
            </a:r>
            <a:endParaRPr lang="en-US" sz="2400" dirty="0"/>
          </a:p>
          <a:p>
            <a:pPr algn="just"/>
            <a:r>
              <a:rPr lang="en-US" sz="2400" dirty="0"/>
              <a:t> </a:t>
            </a:r>
          </a:p>
          <a:p>
            <a:pPr algn="just"/>
            <a:r>
              <a:rPr lang="en-US" sz="2400" dirty="0"/>
              <a:t>1. </a:t>
            </a:r>
            <a:r>
              <a:rPr lang="en-US" sz="2400" b="1" dirty="0" smtClean="0"/>
              <a:t>Binding Sources</a:t>
            </a:r>
            <a:r>
              <a:rPr lang="en-US" sz="2400" dirty="0"/>
              <a:t>- </a:t>
            </a:r>
            <a:r>
              <a:rPr lang="en-US" sz="2400" dirty="0" smtClean="0"/>
              <a:t>Legislation, Judicial </a:t>
            </a:r>
            <a:r>
              <a:rPr lang="en-US" sz="2400" dirty="0"/>
              <a:t>Precedent (Case </a:t>
            </a:r>
            <a:r>
              <a:rPr lang="en-US" sz="2400" dirty="0" smtClean="0"/>
              <a:t>and Customary Law</a:t>
            </a:r>
            <a:endParaRPr lang="en-US" sz="2400" dirty="0"/>
          </a:p>
          <a:p>
            <a:pPr algn="just"/>
            <a:r>
              <a:rPr lang="en-US" sz="2400" dirty="0" smtClean="0"/>
              <a:t>2</a:t>
            </a:r>
            <a:r>
              <a:rPr lang="en-US" sz="2400" dirty="0"/>
              <a:t>. </a:t>
            </a:r>
            <a:r>
              <a:rPr lang="en-US" sz="2400" b="1" dirty="0" smtClean="0"/>
              <a:t>Persuasive </a:t>
            </a:r>
            <a:r>
              <a:rPr lang="en-US" sz="2400" b="1" dirty="0"/>
              <a:t>Sources</a:t>
            </a:r>
            <a:r>
              <a:rPr lang="en-US" sz="2400" dirty="0"/>
              <a:t>- </a:t>
            </a:r>
            <a:r>
              <a:rPr lang="en-US" sz="2400" dirty="0" smtClean="0"/>
              <a:t>Principles of Equity, Professional Opinions, Writing of Jurists etc.</a:t>
            </a:r>
          </a:p>
          <a:p>
            <a:pPr algn="just"/>
            <a:endParaRPr lang="en-US" sz="2400" b="1" dirty="0">
              <a:latin typeface="Times New Roman" pitchFamily="18" charset="0"/>
              <a:cs typeface="Times New Roman" pitchFamily="18" charset="0"/>
            </a:endParaRPr>
          </a:p>
          <a:p>
            <a:pPr algn="just"/>
            <a:r>
              <a:rPr lang="en-US" sz="2400" b="1" dirty="0" smtClean="0"/>
              <a:t>III</a:t>
            </a:r>
            <a:r>
              <a:rPr lang="en-US" sz="2400" b="1" dirty="0"/>
              <a:t>. </a:t>
            </a:r>
            <a:r>
              <a:rPr lang="en-US" sz="2400" b="1" dirty="0" smtClean="0"/>
              <a:t>Hindu Jurisprudence</a:t>
            </a:r>
            <a:r>
              <a:rPr lang="en-US" sz="2400" dirty="0" smtClean="0"/>
              <a:t>- Prior to codification of Hindu law in 1955-56, </a:t>
            </a:r>
            <a:r>
              <a:rPr lang="en-US" sz="2400" dirty="0" err="1" smtClean="0"/>
              <a:t>Dharamshastras</a:t>
            </a:r>
            <a:r>
              <a:rPr lang="en-US" sz="2400" dirty="0" smtClean="0"/>
              <a:t>, Commentaries and Digests and Custom were the only sources of Hindu Law, but after codification enacted statutes and precedents have assumed importance as source of law.</a:t>
            </a:r>
          </a:p>
          <a:p>
            <a:pPr algn="just"/>
            <a:endParaRPr lang="en-US" sz="2400" b="1" dirty="0">
              <a:latin typeface="Times New Roman" pitchFamily="18" charset="0"/>
              <a:cs typeface="Times New Roman" pitchFamily="18" charset="0"/>
            </a:endParaRPr>
          </a:p>
        </p:txBody>
      </p:sp>
      <p:sp>
        <p:nvSpPr>
          <p:cNvPr id="2" name="Rectangle 1"/>
          <p:cNvSpPr/>
          <p:nvPr/>
        </p:nvSpPr>
        <p:spPr>
          <a:xfrm>
            <a:off x="447674" y="488147"/>
            <a:ext cx="8315326" cy="523220"/>
          </a:xfrm>
          <a:prstGeom prst="rect">
            <a:avLst/>
          </a:prstGeom>
        </p:spPr>
        <p:txBody>
          <a:bodyPr wrap="square">
            <a:spAutoFit/>
          </a:bodyPr>
          <a:lstStyle/>
          <a:p>
            <a:pPr lvl="0"/>
            <a:r>
              <a:rPr lang="en-US" sz="2800" b="1" u="sng" dirty="0" smtClean="0">
                <a:solidFill>
                  <a:prstClr val="black"/>
                </a:solidFill>
                <a:latin typeface="Times New Roman" pitchFamily="18" charset="0"/>
                <a:cs typeface="Times New Roman" pitchFamily="18" charset="0"/>
              </a:rPr>
              <a:t>CLASSIFICATION OF SOURCES OF LAW: </a:t>
            </a:r>
            <a:r>
              <a:rPr lang="en-US" sz="2800" dirty="0" smtClean="0">
                <a:solidFill>
                  <a:prstClr val="black"/>
                </a:solidFill>
                <a:latin typeface="Times New Roman" pitchFamily="18" charset="0"/>
                <a:cs typeface="Times New Roman" pitchFamily="18" charset="0"/>
              </a:rPr>
              <a:t> </a:t>
            </a:r>
            <a:endParaRPr lang="en-US" sz="28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141171599"/>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2972</TotalTime>
  <Words>520</Words>
  <Application>Microsoft Macintosh PowerPoint</Application>
  <PresentationFormat>On-screen Show (4:3)</PresentationFormat>
  <Paragraphs>65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Clarity</vt:lpstr>
      <vt:lpstr>Sources of law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LIABILITY</dc:title>
  <dc:creator>DIVYA</dc:creator>
  <cp:lastModifiedBy>Sneha Singh</cp:lastModifiedBy>
  <cp:revision>27</cp:revision>
  <dcterms:created xsi:type="dcterms:W3CDTF">2012-03-27T18:27:08Z</dcterms:created>
  <dcterms:modified xsi:type="dcterms:W3CDTF">2020-10-11T15:10:24Z</dcterms:modified>
</cp:coreProperties>
</file>