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20"/>
  </p:notesMasterIdLst>
  <p:sldIdLst>
    <p:sldId id="256" r:id="rId2"/>
    <p:sldId id="257" r:id="rId3"/>
    <p:sldId id="283" r:id="rId4"/>
    <p:sldId id="276" r:id="rId5"/>
    <p:sldId id="277" r:id="rId6"/>
    <p:sldId id="278" r:id="rId7"/>
    <p:sldId id="279" r:id="rId8"/>
    <p:sldId id="280" r:id="rId9"/>
    <p:sldId id="284" r:id="rId10"/>
    <p:sldId id="285" r:id="rId11"/>
    <p:sldId id="281" r:id="rId12"/>
    <p:sldId id="282" r:id="rId13"/>
    <p:sldId id="286" r:id="rId14"/>
    <p:sldId id="287" r:id="rId15"/>
    <p:sldId id="288" r:id="rId16"/>
    <p:sldId id="289" r:id="rId17"/>
    <p:sldId id="290" r:id="rId18"/>
    <p:sldId id="29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92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70E4EA-2864-8042-83B0-10541E2B65C5}" type="doc">
      <dgm:prSet loTypeId="urn:microsoft.com/office/officeart/2005/8/layout/hierarchy2" loCatId="" qsTypeId="urn:microsoft.com/office/officeart/2005/8/quickstyle/simple4" qsCatId="simple" csTypeId="urn:microsoft.com/office/officeart/2005/8/colors/colorful1" csCatId="colorful" phldr="1"/>
      <dgm:spPr/>
      <dgm:t>
        <a:bodyPr/>
        <a:lstStyle/>
        <a:p>
          <a:endParaRPr lang="en-US"/>
        </a:p>
      </dgm:t>
    </dgm:pt>
    <dgm:pt modelId="{F6684C80-973C-2C44-A271-4AA381C86667}">
      <dgm:prSet phldrT="[Text]"/>
      <dgm:spPr/>
      <dgm:t>
        <a:bodyPr/>
        <a:lstStyle/>
        <a:p>
          <a:r>
            <a:rPr lang="en-US" dirty="0" smtClean="0"/>
            <a:t>Classification of Customs</a:t>
          </a:r>
          <a:endParaRPr lang="en-US" dirty="0"/>
        </a:p>
      </dgm:t>
    </dgm:pt>
    <dgm:pt modelId="{A85081C1-B7BC-2440-95C9-134177009107}" type="parTrans" cxnId="{6489A1B1-75BB-AF4C-9A2A-CB01895D1A57}">
      <dgm:prSet/>
      <dgm:spPr/>
      <dgm:t>
        <a:bodyPr/>
        <a:lstStyle/>
        <a:p>
          <a:endParaRPr lang="en-US"/>
        </a:p>
      </dgm:t>
    </dgm:pt>
    <dgm:pt modelId="{9CEC5673-9B7B-5F46-918D-9D1C37AE21CC}" type="sibTrans" cxnId="{6489A1B1-75BB-AF4C-9A2A-CB01895D1A57}">
      <dgm:prSet/>
      <dgm:spPr/>
      <dgm:t>
        <a:bodyPr/>
        <a:lstStyle/>
        <a:p>
          <a:endParaRPr lang="en-US"/>
        </a:p>
      </dgm:t>
    </dgm:pt>
    <dgm:pt modelId="{08C00948-4319-8846-BA94-5D5C48C795D7}" type="asst">
      <dgm:prSet phldrT="[Text]"/>
      <dgm:spPr/>
      <dgm:t>
        <a:bodyPr/>
        <a:lstStyle/>
        <a:p>
          <a:r>
            <a:rPr lang="en-US" dirty="0" smtClean="0"/>
            <a:t>Custom without Sanction</a:t>
          </a:r>
          <a:endParaRPr lang="en-US" dirty="0"/>
        </a:p>
      </dgm:t>
    </dgm:pt>
    <dgm:pt modelId="{2ED9FBAD-B98A-4948-A941-4ED0805E5231}" type="parTrans" cxnId="{FC6E6BDF-21AE-7240-9534-095DB009180B}">
      <dgm:prSet/>
      <dgm:spPr/>
      <dgm:t>
        <a:bodyPr/>
        <a:lstStyle/>
        <a:p>
          <a:endParaRPr lang="en-US"/>
        </a:p>
      </dgm:t>
    </dgm:pt>
    <dgm:pt modelId="{DB14FB1D-69E1-6246-B137-FA6A97D8621B}" type="sibTrans" cxnId="{FC6E6BDF-21AE-7240-9534-095DB009180B}">
      <dgm:prSet/>
      <dgm:spPr/>
      <dgm:t>
        <a:bodyPr/>
        <a:lstStyle/>
        <a:p>
          <a:endParaRPr lang="en-US"/>
        </a:p>
      </dgm:t>
    </dgm:pt>
    <dgm:pt modelId="{B323627C-B439-D346-AD08-FB58C7D91EC6}">
      <dgm:prSet phldrT="[Text]"/>
      <dgm:spPr/>
      <dgm:t>
        <a:bodyPr/>
        <a:lstStyle/>
        <a:p>
          <a:r>
            <a:rPr lang="en-US" dirty="0" smtClean="0"/>
            <a:t>Conventional Custom</a:t>
          </a:r>
          <a:endParaRPr lang="en-US" dirty="0"/>
        </a:p>
      </dgm:t>
    </dgm:pt>
    <dgm:pt modelId="{A3FA2D51-80BB-7844-AA00-05E63600ADAC}" type="parTrans" cxnId="{C95BA117-E6EC-AE49-A948-77E36EAC5D99}">
      <dgm:prSet/>
      <dgm:spPr/>
      <dgm:t>
        <a:bodyPr/>
        <a:lstStyle/>
        <a:p>
          <a:endParaRPr lang="en-US"/>
        </a:p>
      </dgm:t>
    </dgm:pt>
    <dgm:pt modelId="{5F02D47C-498D-C04F-B3CC-7CAFBD493BB9}" type="sibTrans" cxnId="{C95BA117-E6EC-AE49-A948-77E36EAC5D99}">
      <dgm:prSet/>
      <dgm:spPr/>
      <dgm:t>
        <a:bodyPr/>
        <a:lstStyle/>
        <a:p>
          <a:endParaRPr lang="en-US"/>
        </a:p>
      </dgm:t>
    </dgm:pt>
    <dgm:pt modelId="{9B67D3E6-6B70-4943-B114-1BEEA4AAB5BE}">
      <dgm:prSet phldrT="[Text]"/>
      <dgm:spPr/>
      <dgm:t>
        <a:bodyPr/>
        <a:lstStyle/>
        <a:p>
          <a:r>
            <a:rPr lang="en-US" dirty="0" smtClean="0"/>
            <a:t>Legal Custom </a:t>
          </a:r>
          <a:endParaRPr lang="en-US" dirty="0"/>
        </a:p>
      </dgm:t>
    </dgm:pt>
    <dgm:pt modelId="{DA04B382-5CBE-5342-99A6-759C8AC4CDF0}" type="parTrans" cxnId="{8AF4BEC3-DC84-9145-8354-412257438A25}">
      <dgm:prSet/>
      <dgm:spPr/>
      <dgm:t>
        <a:bodyPr/>
        <a:lstStyle/>
        <a:p>
          <a:endParaRPr lang="en-US"/>
        </a:p>
      </dgm:t>
    </dgm:pt>
    <dgm:pt modelId="{FA632226-EF48-694F-9E8B-FA65A88B9B79}" type="sibTrans" cxnId="{8AF4BEC3-DC84-9145-8354-412257438A25}">
      <dgm:prSet/>
      <dgm:spPr/>
      <dgm:t>
        <a:bodyPr/>
        <a:lstStyle/>
        <a:p>
          <a:endParaRPr lang="en-US"/>
        </a:p>
      </dgm:t>
    </dgm:pt>
    <dgm:pt modelId="{23AE4B0D-42CD-A943-8236-4489D1E7BED6}" type="asst">
      <dgm:prSet/>
      <dgm:spPr/>
      <dgm:t>
        <a:bodyPr/>
        <a:lstStyle/>
        <a:p>
          <a:r>
            <a:rPr lang="en-US" dirty="0" smtClean="0"/>
            <a:t>Custom with Sanction</a:t>
          </a:r>
          <a:endParaRPr lang="en-US" dirty="0"/>
        </a:p>
      </dgm:t>
    </dgm:pt>
    <dgm:pt modelId="{C0CA2590-81EF-844E-AADB-9D32F4104A3B}" type="parTrans" cxnId="{915571AA-5E7A-F344-8D4F-2EF5A8DFA995}">
      <dgm:prSet/>
      <dgm:spPr/>
      <dgm:t>
        <a:bodyPr/>
        <a:lstStyle/>
        <a:p>
          <a:endParaRPr lang="en-US"/>
        </a:p>
      </dgm:t>
    </dgm:pt>
    <dgm:pt modelId="{8509B95D-F2BD-DB49-9CCA-4160C6271CE1}" type="sibTrans" cxnId="{915571AA-5E7A-F344-8D4F-2EF5A8DFA995}">
      <dgm:prSet/>
      <dgm:spPr/>
      <dgm:t>
        <a:bodyPr/>
        <a:lstStyle/>
        <a:p>
          <a:endParaRPr lang="en-US"/>
        </a:p>
      </dgm:t>
    </dgm:pt>
    <dgm:pt modelId="{7EF00DD2-0639-2743-B637-424D67AAFCC2}">
      <dgm:prSet/>
      <dgm:spPr/>
      <dgm:t>
        <a:bodyPr/>
        <a:lstStyle/>
        <a:p>
          <a:r>
            <a:rPr lang="en-US" dirty="0" smtClean="0"/>
            <a:t>Local Custom</a:t>
          </a:r>
          <a:endParaRPr lang="en-US" dirty="0"/>
        </a:p>
      </dgm:t>
    </dgm:pt>
    <dgm:pt modelId="{08AC9F77-3919-B047-BB69-DB6B9E44C984}" type="parTrans" cxnId="{64A271BC-308B-6E4E-9CD7-DBBC02075732}">
      <dgm:prSet/>
      <dgm:spPr/>
      <dgm:t>
        <a:bodyPr/>
        <a:lstStyle/>
        <a:p>
          <a:endParaRPr lang="en-US"/>
        </a:p>
      </dgm:t>
    </dgm:pt>
    <dgm:pt modelId="{C4004E98-2FDF-D142-99DE-3000BB3596C5}" type="sibTrans" cxnId="{64A271BC-308B-6E4E-9CD7-DBBC02075732}">
      <dgm:prSet/>
      <dgm:spPr/>
      <dgm:t>
        <a:bodyPr/>
        <a:lstStyle/>
        <a:p>
          <a:endParaRPr lang="en-US"/>
        </a:p>
      </dgm:t>
    </dgm:pt>
    <dgm:pt modelId="{CF642ED8-5F06-154C-8BB8-A92A7555F725}">
      <dgm:prSet/>
      <dgm:spPr/>
      <dgm:t>
        <a:bodyPr/>
        <a:lstStyle/>
        <a:p>
          <a:r>
            <a:rPr lang="en-US" dirty="0" smtClean="0"/>
            <a:t>General Custom</a:t>
          </a:r>
          <a:endParaRPr lang="en-US" dirty="0"/>
        </a:p>
      </dgm:t>
    </dgm:pt>
    <dgm:pt modelId="{0900CDBB-9536-B540-9D43-4EA4FD90B886}" type="parTrans" cxnId="{354DF10B-0DE6-1444-9C30-FDB7786B657D}">
      <dgm:prSet/>
      <dgm:spPr/>
      <dgm:t>
        <a:bodyPr/>
        <a:lstStyle/>
        <a:p>
          <a:endParaRPr lang="en-US"/>
        </a:p>
      </dgm:t>
    </dgm:pt>
    <dgm:pt modelId="{195C20FB-E4B1-EB4F-B0EA-F60C2E541C8B}" type="sibTrans" cxnId="{354DF10B-0DE6-1444-9C30-FDB7786B657D}">
      <dgm:prSet/>
      <dgm:spPr/>
      <dgm:t>
        <a:bodyPr/>
        <a:lstStyle/>
        <a:p>
          <a:endParaRPr lang="en-US"/>
        </a:p>
      </dgm:t>
    </dgm:pt>
    <dgm:pt modelId="{5C81EFE6-3DA5-204C-82D5-A493B301C95C}" type="pres">
      <dgm:prSet presAssocID="{5E70E4EA-2864-8042-83B0-10541E2B65C5}" presName="diagram" presStyleCnt="0">
        <dgm:presLayoutVars>
          <dgm:chPref val="1"/>
          <dgm:dir/>
          <dgm:animOne val="branch"/>
          <dgm:animLvl val="lvl"/>
          <dgm:resizeHandles val="exact"/>
        </dgm:presLayoutVars>
      </dgm:prSet>
      <dgm:spPr/>
      <dgm:t>
        <a:bodyPr/>
        <a:lstStyle/>
        <a:p>
          <a:endParaRPr lang="en-US"/>
        </a:p>
      </dgm:t>
    </dgm:pt>
    <dgm:pt modelId="{8415E037-D063-164C-9FDE-C009837EFFF9}" type="pres">
      <dgm:prSet presAssocID="{F6684C80-973C-2C44-A271-4AA381C86667}" presName="root1" presStyleCnt="0"/>
      <dgm:spPr/>
    </dgm:pt>
    <dgm:pt modelId="{BE30A13E-9D7A-8543-8201-1AD945D4F8F7}" type="pres">
      <dgm:prSet presAssocID="{F6684C80-973C-2C44-A271-4AA381C86667}" presName="LevelOneTextNode" presStyleLbl="node0" presStyleIdx="0" presStyleCnt="1">
        <dgm:presLayoutVars>
          <dgm:chPref val="3"/>
        </dgm:presLayoutVars>
      </dgm:prSet>
      <dgm:spPr/>
      <dgm:t>
        <a:bodyPr/>
        <a:lstStyle/>
        <a:p>
          <a:endParaRPr lang="en-US"/>
        </a:p>
      </dgm:t>
    </dgm:pt>
    <dgm:pt modelId="{D0DB2B0F-3B8C-9F4E-80C9-AA203BFD1D2E}" type="pres">
      <dgm:prSet presAssocID="{F6684C80-973C-2C44-A271-4AA381C86667}" presName="level2hierChild" presStyleCnt="0"/>
      <dgm:spPr/>
    </dgm:pt>
    <dgm:pt modelId="{7B22E65D-E0DB-CE40-9C31-3BB845504500}" type="pres">
      <dgm:prSet presAssocID="{2ED9FBAD-B98A-4948-A941-4ED0805E5231}" presName="conn2-1" presStyleLbl="parChTrans1D2" presStyleIdx="0" presStyleCnt="2"/>
      <dgm:spPr/>
      <dgm:t>
        <a:bodyPr/>
        <a:lstStyle/>
        <a:p>
          <a:endParaRPr lang="en-US"/>
        </a:p>
      </dgm:t>
    </dgm:pt>
    <dgm:pt modelId="{EC16EB8F-0226-8D4C-898C-6EF0ED5FF4CA}" type="pres">
      <dgm:prSet presAssocID="{2ED9FBAD-B98A-4948-A941-4ED0805E5231}" presName="connTx" presStyleLbl="parChTrans1D2" presStyleIdx="0" presStyleCnt="2"/>
      <dgm:spPr/>
      <dgm:t>
        <a:bodyPr/>
        <a:lstStyle/>
        <a:p>
          <a:endParaRPr lang="en-US"/>
        </a:p>
      </dgm:t>
    </dgm:pt>
    <dgm:pt modelId="{F5E9D87F-B676-D04A-806D-DFF26A13EA9E}" type="pres">
      <dgm:prSet presAssocID="{08C00948-4319-8846-BA94-5D5C48C795D7}" presName="root2" presStyleCnt="0"/>
      <dgm:spPr/>
    </dgm:pt>
    <dgm:pt modelId="{06F2BF90-99F7-A145-A288-3579D0D32078}" type="pres">
      <dgm:prSet presAssocID="{08C00948-4319-8846-BA94-5D5C48C795D7}" presName="LevelTwoTextNode" presStyleLbl="asst1" presStyleIdx="0" presStyleCnt="2">
        <dgm:presLayoutVars>
          <dgm:chPref val="3"/>
        </dgm:presLayoutVars>
      </dgm:prSet>
      <dgm:spPr/>
      <dgm:t>
        <a:bodyPr/>
        <a:lstStyle/>
        <a:p>
          <a:endParaRPr lang="en-US"/>
        </a:p>
      </dgm:t>
    </dgm:pt>
    <dgm:pt modelId="{AA976113-87B8-C14F-A039-5CFBE54A406A}" type="pres">
      <dgm:prSet presAssocID="{08C00948-4319-8846-BA94-5D5C48C795D7}" presName="level3hierChild" presStyleCnt="0"/>
      <dgm:spPr/>
    </dgm:pt>
    <dgm:pt modelId="{E84ABC76-D70C-C34E-8938-9F8DB3ED9730}" type="pres">
      <dgm:prSet presAssocID="{C0CA2590-81EF-844E-AADB-9D32F4104A3B}" presName="conn2-1" presStyleLbl="parChTrans1D2" presStyleIdx="1" presStyleCnt="2"/>
      <dgm:spPr/>
      <dgm:t>
        <a:bodyPr/>
        <a:lstStyle/>
        <a:p>
          <a:endParaRPr lang="en-US"/>
        </a:p>
      </dgm:t>
    </dgm:pt>
    <dgm:pt modelId="{B0DC57A0-3D3F-A340-83AB-3D3F61EA100E}" type="pres">
      <dgm:prSet presAssocID="{C0CA2590-81EF-844E-AADB-9D32F4104A3B}" presName="connTx" presStyleLbl="parChTrans1D2" presStyleIdx="1" presStyleCnt="2"/>
      <dgm:spPr/>
      <dgm:t>
        <a:bodyPr/>
        <a:lstStyle/>
        <a:p>
          <a:endParaRPr lang="en-US"/>
        </a:p>
      </dgm:t>
    </dgm:pt>
    <dgm:pt modelId="{248CAC26-0656-9F4E-A465-5ACE660EB707}" type="pres">
      <dgm:prSet presAssocID="{23AE4B0D-42CD-A943-8236-4489D1E7BED6}" presName="root2" presStyleCnt="0"/>
      <dgm:spPr/>
    </dgm:pt>
    <dgm:pt modelId="{C990360B-6567-E549-8D59-C3E30CC3D1A2}" type="pres">
      <dgm:prSet presAssocID="{23AE4B0D-42CD-A943-8236-4489D1E7BED6}" presName="LevelTwoTextNode" presStyleLbl="asst1" presStyleIdx="1" presStyleCnt="2">
        <dgm:presLayoutVars>
          <dgm:chPref val="3"/>
        </dgm:presLayoutVars>
      </dgm:prSet>
      <dgm:spPr/>
      <dgm:t>
        <a:bodyPr/>
        <a:lstStyle/>
        <a:p>
          <a:endParaRPr lang="en-US"/>
        </a:p>
      </dgm:t>
    </dgm:pt>
    <dgm:pt modelId="{930A94C5-094C-4C47-8A14-536287FD2607}" type="pres">
      <dgm:prSet presAssocID="{23AE4B0D-42CD-A943-8236-4489D1E7BED6}" presName="level3hierChild" presStyleCnt="0"/>
      <dgm:spPr/>
    </dgm:pt>
    <dgm:pt modelId="{42463CBF-8F42-504C-A873-8BEE8C2B553D}" type="pres">
      <dgm:prSet presAssocID="{DA04B382-5CBE-5342-99A6-759C8AC4CDF0}" presName="conn2-1" presStyleLbl="parChTrans1D3" presStyleIdx="0" presStyleCnt="2"/>
      <dgm:spPr/>
      <dgm:t>
        <a:bodyPr/>
        <a:lstStyle/>
        <a:p>
          <a:endParaRPr lang="en-US"/>
        </a:p>
      </dgm:t>
    </dgm:pt>
    <dgm:pt modelId="{31619AFA-C846-8240-B955-9456ECCD2E29}" type="pres">
      <dgm:prSet presAssocID="{DA04B382-5CBE-5342-99A6-759C8AC4CDF0}" presName="connTx" presStyleLbl="parChTrans1D3" presStyleIdx="0" presStyleCnt="2"/>
      <dgm:spPr/>
      <dgm:t>
        <a:bodyPr/>
        <a:lstStyle/>
        <a:p>
          <a:endParaRPr lang="en-US"/>
        </a:p>
      </dgm:t>
    </dgm:pt>
    <dgm:pt modelId="{FAF1EA74-F475-8141-8945-693C724B967D}" type="pres">
      <dgm:prSet presAssocID="{9B67D3E6-6B70-4943-B114-1BEEA4AAB5BE}" presName="root2" presStyleCnt="0"/>
      <dgm:spPr/>
    </dgm:pt>
    <dgm:pt modelId="{E95C7B24-2404-A141-B1FA-62D9B1516F4B}" type="pres">
      <dgm:prSet presAssocID="{9B67D3E6-6B70-4943-B114-1BEEA4AAB5BE}" presName="LevelTwoTextNode" presStyleLbl="node3" presStyleIdx="0" presStyleCnt="2">
        <dgm:presLayoutVars>
          <dgm:chPref val="3"/>
        </dgm:presLayoutVars>
      </dgm:prSet>
      <dgm:spPr/>
      <dgm:t>
        <a:bodyPr/>
        <a:lstStyle/>
        <a:p>
          <a:endParaRPr lang="en-US"/>
        </a:p>
      </dgm:t>
    </dgm:pt>
    <dgm:pt modelId="{AEE5FBF6-26D2-244D-9861-3DE4D4689159}" type="pres">
      <dgm:prSet presAssocID="{9B67D3E6-6B70-4943-B114-1BEEA4AAB5BE}" presName="level3hierChild" presStyleCnt="0"/>
      <dgm:spPr/>
    </dgm:pt>
    <dgm:pt modelId="{BA1522A5-33F3-8E45-A531-4BE294A21E30}" type="pres">
      <dgm:prSet presAssocID="{08AC9F77-3919-B047-BB69-DB6B9E44C984}" presName="conn2-1" presStyleLbl="parChTrans1D4" presStyleIdx="0" presStyleCnt="2"/>
      <dgm:spPr/>
      <dgm:t>
        <a:bodyPr/>
        <a:lstStyle/>
        <a:p>
          <a:endParaRPr lang="en-US"/>
        </a:p>
      </dgm:t>
    </dgm:pt>
    <dgm:pt modelId="{7101B564-4083-CA43-9474-A7AA80FB27E1}" type="pres">
      <dgm:prSet presAssocID="{08AC9F77-3919-B047-BB69-DB6B9E44C984}" presName="connTx" presStyleLbl="parChTrans1D4" presStyleIdx="0" presStyleCnt="2"/>
      <dgm:spPr/>
      <dgm:t>
        <a:bodyPr/>
        <a:lstStyle/>
        <a:p>
          <a:endParaRPr lang="en-US"/>
        </a:p>
      </dgm:t>
    </dgm:pt>
    <dgm:pt modelId="{A937F284-AB00-AF49-B50A-7EDE23DF350B}" type="pres">
      <dgm:prSet presAssocID="{7EF00DD2-0639-2743-B637-424D67AAFCC2}" presName="root2" presStyleCnt="0"/>
      <dgm:spPr/>
    </dgm:pt>
    <dgm:pt modelId="{1E9B6AF6-E119-5E47-A780-0865F5A0D95C}" type="pres">
      <dgm:prSet presAssocID="{7EF00DD2-0639-2743-B637-424D67AAFCC2}" presName="LevelTwoTextNode" presStyleLbl="node4" presStyleIdx="0" presStyleCnt="2">
        <dgm:presLayoutVars>
          <dgm:chPref val="3"/>
        </dgm:presLayoutVars>
      </dgm:prSet>
      <dgm:spPr/>
      <dgm:t>
        <a:bodyPr/>
        <a:lstStyle/>
        <a:p>
          <a:endParaRPr lang="en-US"/>
        </a:p>
      </dgm:t>
    </dgm:pt>
    <dgm:pt modelId="{CFC04365-7969-9947-B593-91242FCC959C}" type="pres">
      <dgm:prSet presAssocID="{7EF00DD2-0639-2743-B637-424D67AAFCC2}" presName="level3hierChild" presStyleCnt="0"/>
      <dgm:spPr/>
    </dgm:pt>
    <dgm:pt modelId="{5B4C58E4-A316-874B-ADC9-D570C97C9D49}" type="pres">
      <dgm:prSet presAssocID="{0900CDBB-9536-B540-9D43-4EA4FD90B886}" presName="conn2-1" presStyleLbl="parChTrans1D4" presStyleIdx="1" presStyleCnt="2"/>
      <dgm:spPr/>
      <dgm:t>
        <a:bodyPr/>
        <a:lstStyle/>
        <a:p>
          <a:endParaRPr lang="en-US"/>
        </a:p>
      </dgm:t>
    </dgm:pt>
    <dgm:pt modelId="{573B416D-DC9F-7944-89B8-EB83222EB2FF}" type="pres">
      <dgm:prSet presAssocID="{0900CDBB-9536-B540-9D43-4EA4FD90B886}" presName="connTx" presStyleLbl="parChTrans1D4" presStyleIdx="1" presStyleCnt="2"/>
      <dgm:spPr/>
      <dgm:t>
        <a:bodyPr/>
        <a:lstStyle/>
        <a:p>
          <a:endParaRPr lang="en-US"/>
        </a:p>
      </dgm:t>
    </dgm:pt>
    <dgm:pt modelId="{84EA1EAC-C303-DA48-95AE-BD43D35D50D9}" type="pres">
      <dgm:prSet presAssocID="{CF642ED8-5F06-154C-8BB8-A92A7555F725}" presName="root2" presStyleCnt="0"/>
      <dgm:spPr/>
    </dgm:pt>
    <dgm:pt modelId="{73DC1363-BE67-0143-A376-BADFB4E85591}" type="pres">
      <dgm:prSet presAssocID="{CF642ED8-5F06-154C-8BB8-A92A7555F725}" presName="LevelTwoTextNode" presStyleLbl="node4" presStyleIdx="1" presStyleCnt="2">
        <dgm:presLayoutVars>
          <dgm:chPref val="3"/>
        </dgm:presLayoutVars>
      </dgm:prSet>
      <dgm:spPr/>
      <dgm:t>
        <a:bodyPr/>
        <a:lstStyle/>
        <a:p>
          <a:endParaRPr lang="en-US"/>
        </a:p>
      </dgm:t>
    </dgm:pt>
    <dgm:pt modelId="{47440E35-8784-514E-9887-54C2A2464A49}" type="pres">
      <dgm:prSet presAssocID="{CF642ED8-5F06-154C-8BB8-A92A7555F725}" presName="level3hierChild" presStyleCnt="0"/>
      <dgm:spPr/>
    </dgm:pt>
    <dgm:pt modelId="{1EBD0D9F-821B-CE4C-B735-2BC408E5F162}" type="pres">
      <dgm:prSet presAssocID="{A3FA2D51-80BB-7844-AA00-05E63600ADAC}" presName="conn2-1" presStyleLbl="parChTrans1D3" presStyleIdx="1" presStyleCnt="2"/>
      <dgm:spPr/>
      <dgm:t>
        <a:bodyPr/>
        <a:lstStyle/>
        <a:p>
          <a:endParaRPr lang="en-US"/>
        </a:p>
      </dgm:t>
    </dgm:pt>
    <dgm:pt modelId="{B3FC16C5-5C9C-8E44-8E95-21C9243D8948}" type="pres">
      <dgm:prSet presAssocID="{A3FA2D51-80BB-7844-AA00-05E63600ADAC}" presName="connTx" presStyleLbl="parChTrans1D3" presStyleIdx="1" presStyleCnt="2"/>
      <dgm:spPr/>
      <dgm:t>
        <a:bodyPr/>
        <a:lstStyle/>
        <a:p>
          <a:endParaRPr lang="en-US"/>
        </a:p>
      </dgm:t>
    </dgm:pt>
    <dgm:pt modelId="{71AB1D44-2DCD-4149-8B56-AC852EC13872}" type="pres">
      <dgm:prSet presAssocID="{B323627C-B439-D346-AD08-FB58C7D91EC6}" presName="root2" presStyleCnt="0"/>
      <dgm:spPr/>
    </dgm:pt>
    <dgm:pt modelId="{E4EBD8D3-7E32-D048-82EA-D38F2F713154}" type="pres">
      <dgm:prSet presAssocID="{B323627C-B439-D346-AD08-FB58C7D91EC6}" presName="LevelTwoTextNode" presStyleLbl="node3" presStyleIdx="1" presStyleCnt="2">
        <dgm:presLayoutVars>
          <dgm:chPref val="3"/>
        </dgm:presLayoutVars>
      </dgm:prSet>
      <dgm:spPr/>
      <dgm:t>
        <a:bodyPr/>
        <a:lstStyle/>
        <a:p>
          <a:endParaRPr lang="en-US"/>
        </a:p>
      </dgm:t>
    </dgm:pt>
    <dgm:pt modelId="{60537383-AB00-DE4D-9E57-9428FE6FCF5A}" type="pres">
      <dgm:prSet presAssocID="{B323627C-B439-D346-AD08-FB58C7D91EC6}" presName="level3hierChild" presStyleCnt="0"/>
      <dgm:spPr/>
    </dgm:pt>
  </dgm:ptLst>
  <dgm:cxnLst>
    <dgm:cxn modelId="{569810BB-6D01-9349-86C0-C5611F1A09F3}" type="presOf" srcId="{23AE4B0D-42CD-A943-8236-4489D1E7BED6}" destId="{C990360B-6567-E549-8D59-C3E30CC3D1A2}" srcOrd="0" destOrd="0" presId="urn:microsoft.com/office/officeart/2005/8/layout/hierarchy2"/>
    <dgm:cxn modelId="{068F9776-3C2D-5141-9993-E032D65A117C}" type="presOf" srcId="{C0CA2590-81EF-844E-AADB-9D32F4104A3B}" destId="{E84ABC76-D70C-C34E-8938-9F8DB3ED9730}" srcOrd="0" destOrd="0" presId="urn:microsoft.com/office/officeart/2005/8/layout/hierarchy2"/>
    <dgm:cxn modelId="{C32D8061-4399-EB4E-BE1E-F07FAD3C6EA6}" type="presOf" srcId="{08AC9F77-3919-B047-BB69-DB6B9E44C984}" destId="{7101B564-4083-CA43-9474-A7AA80FB27E1}" srcOrd="1" destOrd="0" presId="urn:microsoft.com/office/officeart/2005/8/layout/hierarchy2"/>
    <dgm:cxn modelId="{25EE25AA-1189-EF42-8BC8-2EDDEA173D8E}" type="presOf" srcId="{2ED9FBAD-B98A-4948-A941-4ED0805E5231}" destId="{EC16EB8F-0226-8D4C-898C-6EF0ED5FF4CA}" srcOrd="1" destOrd="0" presId="urn:microsoft.com/office/officeart/2005/8/layout/hierarchy2"/>
    <dgm:cxn modelId="{1C239687-1781-0C4E-8105-6D2C8B3FF0B3}" type="presOf" srcId="{7EF00DD2-0639-2743-B637-424D67AAFCC2}" destId="{1E9B6AF6-E119-5E47-A780-0865F5A0D95C}" srcOrd="0" destOrd="0" presId="urn:microsoft.com/office/officeart/2005/8/layout/hierarchy2"/>
    <dgm:cxn modelId="{3F2E92EE-39F3-8C45-A2E4-18B309342976}" type="presOf" srcId="{F6684C80-973C-2C44-A271-4AA381C86667}" destId="{BE30A13E-9D7A-8543-8201-1AD945D4F8F7}" srcOrd="0" destOrd="0" presId="urn:microsoft.com/office/officeart/2005/8/layout/hierarchy2"/>
    <dgm:cxn modelId="{31EA939F-A9F3-534C-8B1E-BD76DCF32E4F}" type="presOf" srcId="{DA04B382-5CBE-5342-99A6-759C8AC4CDF0}" destId="{42463CBF-8F42-504C-A873-8BEE8C2B553D}" srcOrd="0" destOrd="0" presId="urn:microsoft.com/office/officeart/2005/8/layout/hierarchy2"/>
    <dgm:cxn modelId="{5F254064-0645-0045-B5D3-1772CCC7F6F6}" type="presOf" srcId="{0900CDBB-9536-B540-9D43-4EA4FD90B886}" destId="{5B4C58E4-A316-874B-ADC9-D570C97C9D49}" srcOrd="0" destOrd="0" presId="urn:microsoft.com/office/officeart/2005/8/layout/hierarchy2"/>
    <dgm:cxn modelId="{F5C797AB-1CCA-264D-B651-166AE5FB259A}" type="presOf" srcId="{2ED9FBAD-B98A-4948-A941-4ED0805E5231}" destId="{7B22E65D-E0DB-CE40-9C31-3BB845504500}" srcOrd="0" destOrd="0" presId="urn:microsoft.com/office/officeart/2005/8/layout/hierarchy2"/>
    <dgm:cxn modelId="{DE0CEA85-9DA2-C44E-B40C-A91171DD081E}" type="presOf" srcId="{CF642ED8-5F06-154C-8BB8-A92A7555F725}" destId="{73DC1363-BE67-0143-A376-BADFB4E85591}" srcOrd="0" destOrd="0" presId="urn:microsoft.com/office/officeart/2005/8/layout/hierarchy2"/>
    <dgm:cxn modelId="{FC6E6BDF-21AE-7240-9534-095DB009180B}" srcId="{F6684C80-973C-2C44-A271-4AA381C86667}" destId="{08C00948-4319-8846-BA94-5D5C48C795D7}" srcOrd="0" destOrd="0" parTransId="{2ED9FBAD-B98A-4948-A941-4ED0805E5231}" sibTransId="{DB14FB1D-69E1-6246-B137-FA6A97D8621B}"/>
    <dgm:cxn modelId="{B59EA2C9-EA03-A444-9AEC-E8CDE02EF3A7}" type="presOf" srcId="{C0CA2590-81EF-844E-AADB-9D32F4104A3B}" destId="{B0DC57A0-3D3F-A340-83AB-3D3F61EA100E}" srcOrd="1" destOrd="0" presId="urn:microsoft.com/office/officeart/2005/8/layout/hierarchy2"/>
    <dgm:cxn modelId="{6489A1B1-75BB-AF4C-9A2A-CB01895D1A57}" srcId="{5E70E4EA-2864-8042-83B0-10541E2B65C5}" destId="{F6684C80-973C-2C44-A271-4AA381C86667}" srcOrd="0" destOrd="0" parTransId="{A85081C1-B7BC-2440-95C9-134177009107}" sibTransId="{9CEC5673-9B7B-5F46-918D-9D1C37AE21CC}"/>
    <dgm:cxn modelId="{6AA65900-5A08-284A-A2A1-11C3FE17977C}" type="presOf" srcId="{B323627C-B439-D346-AD08-FB58C7D91EC6}" destId="{E4EBD8D3-7E32-D048-82EA-D38F2F713154}" srcOrd="0" destOrd="0" presId="urn:microsoft.com/office/officeart/2005/8/layout/hierarchy2"/>
    <dgm:cxn modelId="{64A271BC-308B-6E4E-9CD7-DBBC02075732}" srcId="{9B67D3E6-6B70-4943-B114-1BEEA4AAB5BE}" destId="{7EF00DD2-0639-2743-B637-424D67AAFCC2}" srcOrd="0" destOrd="0" parTransId="{08AC9F77-3919-B047-BB69-DB6B9E44C984}" sibTransId="{C4004E98-2FDF-D142-99DE-3000BB3596C5}"/>
    <dgm:cxn modelId="{354DF10B-0DE6-1444-9C30-FDB7786B657D}" srcId="{9B67D3E6-6B70-4943-B114-1BEEA4AAB5BE}" destId="{CF642ED8-5F06-154C-8BB8-A92A7555F725}" srcOrd="1" destOrd="0" parTransId="{0900CDBB-9536-B540-9D43-4EA4FD90B886}" sibTransId="{195C20FB-E4B1-EB4F-B0EA-F60C2E541C8B}"/>
    <dgm:cxn modelId="{E23B78CE-97CC-744F-BC0F-D207B8E6C875}" type="presOf" srcId="{5E70E4EA-2864-8042-83B0-10541E2B65C5}" destId="{5C81EFE6-3DA5-204C-82D5-A493B301C95C}" srcOrd="0" destOrd="0" presId="urn:microsoft.com/office/officeart/2005/8/layout/hierarchy2"/>
    <dgm:cxn modelId="{133E57CC-161D-6E40-952F-D32FACF9B97A}" type="presOf" srcId="{A3FA2D51-80BB-7844-AA00-05E63600ADAC}" destId="{B3FC16C5-5C9C-8E44-8E95-21C9243D8948}" srcOrd="1" destOrd="0" presId="urn:microsoft.com/office/officeart/2005/8/layout/hierarchy2"/>
    <dgm:cxn modelId="{2E678CD5-BF0D-C54B-80A1-00B28E49DBF9}" type="presOf" srcId="{DA04B382-5CBE-5342-99A6-759C8AC4CDF0}" destId="{31619AFA-C846-8240-B955-9456ECCD2E29}" srcOrd="1" destOrd="0" presId="urn:microsoft.com/office/officeart/2005/8/layout/hierarchy2"/>
    <dgm:cxn modelId="{812CFB23-FDB0-7149-BBC6-EE2D70CA0A4B}" type="presOf" srcId="{08AC9F77-3919-B047-BB69-DB6B9E44C984}" destId="{BA1522A5-33F3-8E45-A531-4BE294A21E30}" srcOrd="0" destOrd="0" presId="urn:microsoft.com/office/officeart/2005/8/layout/hierarchy2"/>
    <dgm:cxn modelId="{EE7AF659-8A11-DC42-AB92-BBACAB3AF97A}" type="presOf" srcId="{A3FA2D51-80BB-7844-AA00-05E63600ADAC}" destId="{1EBD0D9F-821B-CE4C-B735-2BC408E5F162}" srcOrd="0" destOrd="0" presId="urn:microsoft.com/office/officeart/2005/8/layout/hierarchy2"/>
    <dgm:cxn modelId="{D154FDA7-2171-0F4B-BF9E-D7CAE2E649C2}" type="presOf" srcId="{9B67D3E6-6B70-4943-B114-1BEEA4AAB5BE}" destId="{E95C7B24-2404-A141-B1FA-62D9B1516F4B}" srcOrd="0" destOrd="0" presId="urn:microsoft.com/office/officeart/2005/8/layout/hierarchy2"/>
    <dgm:cxn modelId="{8AF4BEC3-DC84-9145-8354-412257438A25}" srcId="{23AE4B0D-42CD-A943-8236-4489D1E7BED6}" destId="{9B67D3E6-6B70-4943-B114-1BEEA4AAB5BE}" srcOrd="0" destOrd="0" parTransId="{DA04B382-5CBE-5342-99A6-759C8AC4CDF0}" sibTransId="{FA632226-EF48-694F-9E8B-FA65A88B9B79}"/>
    <dgm:cxn modelId="{C95BA117-E6EC-AE49-A948-77E36EAC5D99}" srcId="{23AE4B0D-42CD-A943-8236-4489D1E7BED6}" destId="{B323627C-B439-D346-AD08-FB58C7D91EC6}" srcOrd="1" destOrd="0" parTransId="{A3FA2D51-80BB-7844-AA00-05E63600ADAC}" sibTransId="{5F02D47C-498D-C04F-B3CC-7CAFBD493BB9}"/>
    <dgm:cxn modelId="{D91CFF8D-3054-D742-878A-399EA5A0FACC}" type="presOf" srcId="{08C00948-4319-8846-BA94-5D5C48C795D7}" destId="{06F2BF90-99F7-A145-A288-3579D0D32078}" srcOrd="0" destOrd="0" presId="urn:microsoft.com/office/officeart/2005/8/layout/hierarchy2"/>
    <dgm:cxn modelId="{915571AA-5E7A-F344-8D4F-2EF5A8DFA995}" srcId="{F6684C80-973C-2C44-A271-4AA381C86667}" destId="{23AE4B0D-42CD-A943-8236-4489D1E7BED6}" srcOrd="1" destOrd="0" parTransId="{C0CA2590-81EF-844E-AADB-9D32F4104A3B}" sibTransId="{8509B95D-F2BD-DB49-9CCA-4160C6271CE1}"/>
    <dgm:cxn modelId="{299EEE70-7569-0945-992E-2C7878001B17}" type="presOf" srcId="{0900CDBB-9536-B540-9D43-4EA4FD90B886}" destId="{573B416D-DC9F-7944-89B8-EB83222EB2FF}" srcOrd="1" destOrd="0" presId="urn:microsoft.com/office/officeart/2005/8/layout/hierarchy2"/>
    <dgm:cxn modelId="{5D89F30F-3194-9640-A15D-AB62FB7637F8}" type="presParOf" srcId="{5C81EFE6-3DA5-204C-82D5-A493B301C95C}" destId="{8415E037-D063-164C-9FDE-C009837EFFF9}" srcOrd="0" destOrd="0" presId="urn:microsoft.com/office/officeart/2005/8/layout/hierarchy2"/>
    <dgm:cxn modelId="{E2F8241E-5D3C-304A-89B7-4F9FB74A7643}" type="presParOf" srcId="{8415E037-D063-164C-9FDE-C009837EFFF9}" destId="{BE30A13E-9D7A-8543-8201-1AD945D4F8F7}" srcOrd="0" destOrd="0" presId="urn:microsoft.com/office/officeart/2005/8/layout/hierarchy2"/>
    <dgm:cxn modelId="{B931E0D6-2050-0545-9C8B-B000B04FFDA7}" type="presParOf" srcId="{8415E037-D063-164C-9FDE-C009837EFFF9}" destId="{D0DB2B0F-3B8C-9F4E-80C9-AA203BFD1D2E}" srcOrd="1" destOrd="0" presId="urn:microsoft.com/office/officeart/2005/8/layout/hierarchy2"/>
    <dgm:cxn modelId="{1DFB638B-8A41-2746-8042-10A3CBFBFC5C}" type="presParOf" srcId="{D0DB2B0F-3B8C-9F4E-80C9-AA203BFD1D2E}" destId="{7B22E65D-E0DB-CE40-9C31-3BB845504500}" srcOrd="0" destOrd="0" presId="urn:microsoft.com/office/officeart/2005/8/layout/hierarchy2"/>
    <dgm:cxn modelId="{BEBE4FFA-7BE7-A043-B64F-7A3449E59833}" type="presParOf" srcId="{7B22E65D-E0DB-CE40-9C31-3BB845504500}" destId="{EC16EB8F-0226-8D4C-898C-6EF0ED5FF4CA}" srcOrd="0" destOrd="0" presId="urn:microsoft.com/office/officeart/2005/8/layout/hierarchy2"/>
    <dgm:cxn modelId="{DC61CD39-66FF-5F4D-8916-F60CF9C70833}" type="presParOf" srcId="{D0DB2B0F-3B8C-9F4E-80C9-AA203BFD1D2E}" destId="{F5E9D87F-B676-D04A-806D-DFF26A13EA9E}" srcOrd="1" destOrd="0" presId="urn:microsoft.com/office/officeart/2005/8/layout/hierarchy2"/>
    <dgm:cxn modelId="{0C653E9C-9D5D-8E49-8126-BCE95DF64F5C}" type="presParOf" srcId="{F5E9D87F-B676-D04A-806D-DFF26A13EA9E}" destId="{06F2BF90-99F7-A145-A288-3579D0D32078}" srcOrd="0" destOrd="0" presId="urn:microsoft.com/office/officeart/2005/8/layout/hierarchy2"/>
    <dgm:cxn modelId="{EE8CF6BD-E9A2-FF42-9871-0AF2725012A1}" type="presParOf" srcId="{F5E9D87F-B676-D04A-806D-DFF26A13EA9E}" destId="{AA976113-87B8-C14F-A039-5CFBE54A406A}" srcOrd="1" destOrd="0" presId="urn:microsoft.com/office/officeart/2005/8/layout/hierarchy2"/>
    <dgm:cxn modelId="{B316A11B-182E-484F-8D86-E7CFE64555E2}" type="presParOf" srcId="{D0DB2B0F-3B8C-9F4E-80C9-AA203BFD1D2E}" destId="{E84ABC76-D70C-C34E-8938-9F8DB3ED9730}" srcOrd="2" destOrd="0" presId="urn:microsoft.com/office/officeart/2005/8/layout/hierarchy2"/>
    <dgm:cxn modelId="{5D7EA9FB-8FD2-B045-9541-80C1C2CDC7C4}" type="presParOf" srcId="{E84ABC76-D70C-C34E-8938-9F8DB3ED9730}" destId="{B0DC57A0-3D3F-A340-83AB-3D3F61EA100E}" srcOrd="0" destOrd="0" presId="urn:microsoft.com/office/officeart/2005/8/layout/hierarchy2"/>
    <dgm:cxn modelId="{5C3D216E-E62F-2742-9C24-D4A6E3E3D8DE}" type="presParOf" srcId="{D0DB2B0F-3B8C-9F4E-80C9-AA203BFD1D2E}" destId="{248CAC26-0656-9F4E-A465-5ACE660EB707}" srcOrd="3" destOrd="0" presId="urn:microsoft.com/office/officeart/2005/8/layout/hierarchy2"/>
    <dgm:cxn modelId="{84DA98F5-8066-8445-9A77-CCE6DBDD694C}" type="presParOf" srcId="{248CAC26-0656-9F4E-A465-5ACE660EB707}" destId="{C990360B-6567-E549-8D59-C3E30CC3D1A2}" srcOrd="0" destOrd="0" presId="urn:microsoft.com/office/officeart/2005/8/layout/hierarchy2"/>
    <dgm:cxn modelId="{6C2F75A3-893F-4141-B5E5-296D52921C87}" type="presParOf" srcId="{248CAC26-0656-9F4E-A465-5ACE660EB707}" destId="{930A94C5-094C-4C47-8A14-536287FD2607}" srcOrd="1" destOrd="0" presId="urn:microsoft.com/office/officeart/2005/8/layout/hierarchy2"/>
    <dgm:cxn modelId="{B9DB5E04-3817-9A41-AAB0-508E013D8433}" type="presParOf" srcId="{930A94C5-094C-4C47-8A14-536287FD2607}" destId="{42463CBF-8F42-504C-A873-8BEE8C2B553D}" srcOrd="0" destOrd="0" presId="urn:microsoft.com/office/officeart/2005/8/layout/hierarchy2"/>
    <dgm:cxn modelId="{0CA57989-7D69-0A46-BCAF-425BB0AA8DD6}" type="presParOf" srcId="{42463CBF-8F42-504C-A873-8BEE8C2B553D}" destId="{31619AFA-C846-8240-B955-9456ECCD2E29}" srcOrd="0" destOrd="0" presId="urn:microsoft.com/office/officeart/2005/8/layout/hierarchy2"/>
    <dgm:cxn modelId="{9DD41A7E-C202-224E-9F9A-2A06DCB48426}" type="presParOf" srcId="{930A94C5-094C-4C47-8A14-536287FD2607}" destId="{FAF1EA74-F475-8141-8945-693C724B967D}" srcOrd="1" destOrd="0" presId="urn:microsoft.com/office/officeart/2005/8/layout/hierarchy2"/>
    <dgm:cxn modelId="{57FCF1D4-3BF4-3F48-89AD-831D5ECFDEC6}" type="presParOf" srcId="{FAF1EA74-F475-8141-8945-693C724B967D}" destId="{E95C7B24-2404-A141-B1FA-62D9B1516F4B}" srcOrd="0" destOrd="0" presId="urn:microsoft.com/office/officeart/2005/8/layout/hierarchy2"/>
    <dgm:cxn modelId="{2C6A2BD1-871C-C543-A432-7CFD24FCB07B}" type="presParOf" srcId="{FAF1EA74-F475-8141-8945-693C724B967D}" destId="{AEE5FBF6-26D2-244D-9861-3DE4D4689159}" srcOrd="1" destOrd="0" presId="urn:microsoft.com/office/officeart/2005/8/layout/hierarchy2"/>
    <dgm:cxn modelId="{E7CA6AE5-3776-864E-9A54-BCB3FE460911}" type="presParOf" srcId="{AEE5FBF6-26D2-244D-9861-3DE4D4689159}" destId="{BA1522A5-33F3-8E45-A531-4BE294A21E30}" srcOrd="0" destOrd="0" presId="urn:microsoft.com/office/officeart/2005/8/layout/hierarchy2"/>
    <dgm:cxn modelId="{F148C61F-3F06-A142-A52F-7878F81AD832}" type="presParOf" srcId="{BA1522A5-33F3-8E45-A531-4BE294A21E30}" destId="{7101B564-4083-CA43-9474-A7AA80FB27E1}" srcOrd="0" destOrd="0" presId="urn:microsoft.com/office/officeart/2005/8/layout/hierarchy2"/>
    <dgm:cxn modelId="{71F80D40-7B69-D549-8EB0-999550637606}" type="presParOf" srcId="{AEE5FBF6-26D2-244D-9861-3DE4D4689159}" destId="{A937F284-AB00-AF49-B50A-7EDE23DF350B}" srcOrd="1" destOrd="0" presId="urn:microsoft.com/office/officeart/2005/8/layout/hierarchy2"/>
    <dgm:cxn modelId="{042BC9A3-2BF6-DF44-B2E2-F78F4A5CF6C3}" type="presParOf" srcId="{A937F284-AB00-AF49-B50A-7EDE23DF350B}" destId="{1E9B6AF6-E119-5E47-A780-0865F5A0D95C}" srcOrd="0" destOrd="0" presId="urn:microsoft.com/office/officeart/2005/8/layout/hierarchy2"/>
    <dgm:cxn modelId="{12D03A34-6069-0246-9723-ED6836529178}" type="presParOf" srcId="{A937F284-AB00-AF49-B50A-7EDE23DF350B}" destId="{CFC04365-7969-9947-B593-91242FCC959C}" srcOrd="1" destOrd="0" presId="urn:microsoft.com/office/officeart/2005/8/layout/hierarchy2"/>
    <dgm:cxn modelId="{1AAD370D-57BC-A14D-B03D-F4064A80D7D1}" type="presParOf" srcId="{AEE5FBF6-26D2-244D-9861-3DE4D4689159}" destId="{5B4C58E4-A316-874B-ADC9-D570C97C9D49}" srcOrd="2" destOrd="0" presId="urn:microsoft.com/office/officeart/2005/8/layout/hierarchy2"/>
    <dgm:cxn modelId="{76623D38-076F-3948-B423-2EFBFE3912F2}" type="presParOf" srcId="{5B4C58E4-A316-874B-ADC9-D570C97C9D49}" destId="{573B416D-DC9F-7944-89B8-EB83222EB2FF}" srcOrd="0" destOrd="0" presId="urn:microsoft.com/office/officeart/2005/8/layout/hierarchy2"/>
    <dgm:cxn modelId="{7524313B-B168-6247-86C1-57985B3C87C5}" type="presParOf" srcId="{AEE5FBF6-26D2-244D-9861-3DE4D4689159}" destId="{84EA1EAC-C303-DA48-95AE-BD43D35D50D9}" srcOrd="3" destOrd="0" presId="urn:microsoft.com/office/officeart/2005/8/layout/hierarchy2"/>
    <dgm:cxn modelId="{D90FF67B-7958-C44D-B3C1-52488459E007}" type="presParOf" srcId="{84EA1EAC-C303-DA48-95AE-BD43D35D50D9}" destId="{73DC1363-BE67-0143-A376-BADFB4E85591}" srcOrd="0" destOrd="0" presId="urn:microsoft.com/office/officeart/2005/8/layout/hierarchy2"/>
    <dgm:cxn modelId="{65C8A6B0-F066-5F43-9002-54F045B037C7}" type="presParOf" srcId="{84EA1EAC-C303-DA48-95AE-BD43D35D50D9}" destId="{47440E35-8784-514E-9887-54C2A2464A49}" srcOrd="1" destOrd="0" presId="urn:microsoft.com/office/officeart/2005/8/layout/hierarchy2"/>
    <dgm:cxn modelId="{9CC72EA5-B111-BB47-89B8-1870144D56B1}" type="presParOf" srcId="{930A94C5-094C-4C47-8A14-536287FD2607}" destId="{1EBD0D9F-821B-CE4C-B735-2BC408E5F162}" srcOrd="2" destOrd="0" presId="urn:microsoft.com/office/officeart/2005/8/layout/hierarchy2"/>
    <dgm:cxn modelId="{917779C5-8FCF-D84E-B9EE-85DD0359E171}" type="presParOf" srcId="{1EBD0D9F-821B-CE4C-B735-2BC408E5F162}" destId="{B3FC16C5-5C9C-8E44-8E95-21C9243D8948}" srcOrd="0" destOrd="0" presId="urn:microsoft.com/office/officeart/2005/8/layout/hierarchy2"/>
    <dgm:cxn modelId="{19F9CA63-69DB-4D45-AFFC-272DF929ABC3}" type="presParOf" srcId="{930A94C5-094C-4C47-8A14-536287FD2607}" destId="{71AB1D44-2DCD-4149-8B56-AC852EC13872}" srcOrd="3" destOrd="0" presId="urn:microsoft.com/office/officeart/2005/8/layout/hierarchy2"/>
    <dgm:cxn modelId="{5BEA4D33-1724-7E4C-BBAD-851F8B409C6B}" type="presParOf" srcId="{71AB1D44-2DCD-4149-8B56-AC852EC13872}" destId="{E4EBD8D3-7E32-D048-82EA-D38F2F713154}" srcOrd="0" destOrd="0" presId="urn:microsoft.com/office/officeart/2005/8/layout/hierarchy2"/>
    <dgm:cxn modelId="{D14F87F9-40D1-F64B-9938-897AA0A37512}" type="presParOf" srcId="{71AB1D44-2DCD-4149-8B56-AC852EC13872}" destId="{60537383-AB00-DE4D-9E57-9428FE6FCF5A}"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30A13E-9D7A-8543-8201-1AD945D4F8F7}">
      <dsp:nvSpPr>
        <dsp:cNvPr id="0" name=""/>
        <dsp:cNvSpPr/>
      </dsp:nvSpPr>
      <dsp:spPr>
        <a:xfrm>
          <a:off x="334" y="2123576"/>
          <a:ext cx="1670409" cy="835204"/>
        </a:xfrm>
        <a:prstGeom prst="roundRect">
          <a:avLst>
            <a:gd name="adj" fmla="val 10000"/>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Classification of Customs</a:t>
          </a:r>
          <a:endParaRPr lang="en-US" sz="1800" kern="1200" dirty="0"/>
        </a:p>
      </dsp:txBody>
      <dsp:txXfrm>
        <a:off x="24796" y="2148038"/>
        <a:ext cx="1621485" cy="786280"/>
      </dsp:txXfrm>
    </dsp:sp>
    <dsp:sp modelId="{7B22E65D-E0DB-CE40-9C31-3BB845504500}">
      <dsp:nvSpPr>
        <dsp:cNvPr id="0" name=""/>
        <dsp:cNvSpPr/>
      </dsp:nvSpPr>
      <dsp:spPr>
        <a:xfrm rot="19457599">
          <a:off x="1593403" y="2287544"/>
          <a:ext cx="822846" cy="27026"/>
        </a:xfrm>
        <a:custGeom>
          <a:avLst/>
          <a:gdLst/>
          <a:ahLst/>
          <a:cxnLst/>
          <a:rect l="0" t="0" r="0" b="0"/>
          <a:pathLst>
            <a:path>
              <a:moveTo>
                <a:pt x="0" y="13513"/>
              </a:moveTo>
              <a:lnTo>
                <a:pt x="822846" y="13513"/>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84255" y="2280486"/>
        <a:ext cx="41142" cy="41142"/>
      </dsp:txXfrm>
    </dsp:sp>
    <dsp:sp modelId="{06F2BF90-99F7-A145-A288-3579D0D32078}">
      <dsp:nvSpPr>
        <dsp:cNvPr id="0" name=""/>
        <dsp:cNvSpPr/>
      </dsp:nvSpPr>
      <dsp:spPr>
        <a:xfrm>
          <a:off x="2338908" y="1643333"/>
          <a:ext cx="1670409" cy="835204"/>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Custom without Sanction</a:t>
          </a:r>
          <a:endParaRPr lang="en-US" sz="1800" kern="1200" dirty="0"/>
        </a:p>
      </dsp:txBody>
      <dsp:txXfrm>
        <a:off x="2363370" y="1667795"/>
        <a:ext cx="1621485" cy="786280"/>
      </dsp:txXfrm>
    </dsp:sp>
    <dsp:sp modelId="{E84ABC76-D70C-C34E-8938-9F8DB3ED9730}">
      <dsp:nvSpPr>
        <dsp:cNvPr id="0" name=""/>
        <dsp:cNvSpPr/>
      </dsp:nvSpPr>
      <dsp:spPr>
        <a:xfrm rot="2142401">
          <a:off x="1593403" y="2767786"/>
          <a:ext cx="822846" cy="27026"/>
        </a:xfrm>
        <a:custGeom>
          <a:avLst/>
          <a:gdLst/>
          <a:ahLst/>
          <a:cxnLst/>
          <a:rect l="0" t="0" r="0" b="0"/>
          <a:pathLst>
            <a:path>
              <a:moveTo>
                <a:pt x="0" y="13513"/>
              </a:moveTo>
              <a:lnTo>
                <a:pt x="822846" y="13513"/>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984255" y="2760728"/>
        <a:ext cx="41142" cy="41142"/>
      </dsp:txXfrm>
    </dsp:sp>
    <dsp:sp modelId="{C990360B-6567-E549-8D59-C3E30CC3D1A2}">
      <dsp:nvSpPr>
        <dsp:cNvPr id="0" name=""/>
        <dsp:cNvSpPr/>
      </dsp:nvSpPr>
      <dsp:spPr>
        <a:xfrm>
          <a:off x="2338908" y="2603818"/>
          <a:ext cx="1670409" cy="835204"/>
        </a:xfrm>
        <a:prstGeom prst="roundRect">
          <a:avLst>
            <a:gd name="adj" fmla="val 10000"/>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Custom with Sanction</a:t>
          </a:r>
          <a:endParaRPr lang="en-US" sz="1800" kern="1200" dirty="0"/>
        </a:p>
      </dsp:txBody>
      <dsp:txXfrm>
        <a:off x="2363370" y="2628280"/>
        <a:ext cx="1621485" cy="786280"/>
      </dsp:txXfrm>
    </dsp:sp>
    <dsp:sp modelId="{42463CBF-8F42-504C-A873-8BEE8C2B553D}">
      <dsp:nvSpPr>
        <dsp:cNvPr id="0" name=""/>
        <dsp:cNvSpPr/>
      </dsp:nvSpPr>
      <dsp:spPr>
        <a:xfrm rot="19457599">
          <a:off x="3931976" y="2767786"/>
          <a:ext cx="822846" cy="27026"/>
        </a:xfrm>
        <a:custGeom>
          <a:avLst/>
          <a:gdLst/>
          <a:ahLst/>
          <a:cxnLst/>
          <a:rect l="0" t="0" r="0" b="0"/>
          <a:pathLst>
            <a:path>
              <a:moveTo>
                <a:pt x="0" y="13513"/>
              </a:moveTo>
              <a:lnTo>
                <a:pt x="822846" y="13513"/>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22828" y="2760728"/>
        <a:ext cx="41142" cy="41142"/>
      </dsp:txXfrm>
    </dsp:sp>
    <dsp:sp modelId="{E95C7B24-2404-A141-B1FA-62D9B1516F4B}">
      <dsp:nvSpPr>
        <dsp:cNvPr id="0" name=""/>
        <dsp:cNvSpPr/>
      </dsp:nvSpPr>
      <dsp:spPr>
        <a:xfrm>
          <a:off x="4677481" y="2123576"/>
          <a:ext cx="1670409" cy="835204"/>
        </a:xfrm>
        <a:prstGeom prst="roundRect">
          <a:avLst>
            <a:gd name="adj" fmla="val 10000"/>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Legal Custom </a:t>
          </a:r>
          <a:endParaRPr lang="en-US" sz="1800" kern="1200" dirty="0"/>
        </a:p>
      </dsp:txBody>
      <dsp:txXfrm>
        <a:off x="4701943" y="2148038"/>
        <a:ext cx="1621485" cy="786280"/>
      </dsp:txXfrm>
    </dsp:sp>
    <dsp:sp modelId="{BA1522A5-33F3-8E45-A531-4BE294A21E30}">
      <dsp:nvSpPr>
        <dsp:cNvPr id="0" name=""/>
        <dsp:cNvSpPr/>
      </dsp:nvSpPr>
      <dsp:spPr>
        <a:xfrm rot="19457599">
          <a:off x="6270550" y="2287544"/>
          <a:ext cx="822846" cy="27026"/>
        </a:xfrm>
        <a:custGeom>
          <a:avLst/>
          <a:gdLst/>
          <a:ahLst/>
          <a:cxnLst/>
          <a:rect l="0" t="0" r="0" b="0"/>
          <a:pathLst>
            <a:path>
              <a:moveTo>
                <a:pt x="0" y="13513"/>
              </a:moveTo>
              <a:lnTo>
                <a:pt x="822846" y="13513"/>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661402" y="2280486"/>
        <a:ext cx="41142" cy="41142"/>
      </dsp:txXfrm>
    </dsp:sp>
    <dsp:sp modelId="{1E9B6AF6-E119-5E47-A780-0865F5A0D95C}">
      <dsp:nvSpPr>
        <dsp:cNvPr id="0" name=""/>
        <dsp:cNvSpPr/>
      </dsp:nvSpPr>
      <dsp:spPr>
        <a:xfrm>
          <a:off x="7016055" y="1643333"/>
          <a:ext cx="1670409" cy="835204"/>
        </a:xfrm>
        <a:prstGeom prst="roundRect">
          <a:avLst>
            <a:gd name="adj" fmla="val 10000"/>
          </a:avLst>
        </a:prstGeom>
        <a:gradFill rotWithShape="0">
          <a:gsLst>
            <a:gs pos="0">
              <a:schemeClr val="accent4">
                <a:hueOff val="0"/>
                <a:satOff val="0"/>
                <a:lumOff val="0"/>
                <a:alphaOff val="0"/>
                <a:shade val="70000"/>
                <a:satMod val="150000"/>
              </a:schemeClr>
            </a:gs>
            <a:gs pos="34000">
              <a:schemeClr val="accent4">
                <a:hueOff val="0"/>
                <a:satOff val="0"/>
                <a:lumOff val="0"/>
                <a:alphaOff val="0"/>
                <a:shade val="70000"/>
                <a:satMod val="140000"/>
              </a:schemeClr>
            </a:gs>
            <a:gs pos="70000">
              <a:schemeClr val="accent4">
                <a:hueOff val="0"/>
                <a:satOff val="0"/>
                <a:lumOff val="0"/>
                <a:alphaOff val="0"/>
                <a:tint val="100000"/>
                <a:shade val="90000"/>
                <a:satMod val="140000"/>
              </a:schemeClr>
            </a:gs>
            <a:gs pos="100000">
              <a:schemeClr val="accent4">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Local Custom</a:t>
          </a:r>
          <a:endParaRPr lang="en-US" sz="1800" kern="1200" dirty="0"/>
        </a:p>
      </dsp:txBody>
      <dsp:txXfrm>
        <a:off x="7040517" y="1667795"/>
        <a:ext cx="1621485" cy="786280"/>
      </dsp:txXfrm>
    </dsp:sp>
    <dsp:sp modelId="{5B4C58E4-A316-874B-ADC9-D570C97C9D49}">
      <dsp:nvSpPr>
        <dsp:cNvPr id="0" name=""/>
        <dsp:cNvSpPr/>
      </dsp:nvSpPr>
      <dsp:spPr>
        <a:xfrm rot="2142401">
          <a:off x="6270550" y="2767786"/>
          <a:ext cx="822846" cy="27026"/>
        </a:xfrm>
        <a:custGeom>
          <a:avLst/>
          <a:gdLst/>
          <a:ahLst/>
          <a:cxnLst/>
          <a:rect l="0" t="0" r="0" b="0"/>
          <a:pathLst>
            <a:path>
              <a:moveTo>
                <a:pt x="0" y="13513"/>
              </a:moveTo>
              <a:lnTo>
                <a:pt x="822846" y="13513"/>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661402" y="2760728"/>
        <a:ext cx="41142" cy="41142"/>
      </dsp:txXfrm>
    </dsp:sp>
    <dsp:sp modelId="{73DC1363-BE67-0143-A376-BADFB4E85591}">
      <dsp:nvSpPr>
        <dsp:cNvPr id="0" name=""/>
        <dsp:cNvSpPr/>
      </dsp:nvSpPr>
      <dsp:spPr>
        <a:xfrm>
          <a:off x="7016055" y="2603818"/>
          <a:ext cx="1670409" cy="835204"/>
        </a:xfrm>
        <a:prstGeom prst="roundRect">
          <a:avLst>
            <a:gd name="adj" fmla="val 10000"/>
          </a:avLst>
        </a:prstGeom>
        <a:gradFill rotWithShape="0">
          <a:gsLst>
            <a:gs pos="0">
              <a:schemeClr val="accent4">
                <a:hueOff val="0"/>
                <a:satOff val="0"/>
                <a:lumOff val="0"/>
                <a:alphaOff val="0"/>
                <a:shade val="70000"/>
                <a:satMod val="150000"/>
              </a:schemeClr>
            </a:gs>
            <a:gs pos="34000">
              <a:schemeClr val="accent4">
                <a:hueOff val="0"/>
                <a:satOff val="0"/>
                <a:lumOff val="0"/>
                <a:alphaOff val="0"/>
                <a:shade val="70000"/>
                <a:satMod val="140000"/>
              </a:schemeClr>
            </a:gs>
            <a:gs pos="70000">
              <a:schemeClr val="accent4">
                <a:hueOff val="0"/>
                <a:satOff val="0"/>
                <a:lumOff val="0"/>
                <a:alphaOff val="0"/>
                <a:tint val="100000"/>
                <a:shade val="90000"/>
                <a:satMod val="140000"/>
              </a:schemeClr>
            </a:gs>
            <a:gs pos="100000">
              <a:schemeClr val="accent4">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General Custom</a:t>
          </a:r>
          <a:endParaRPr lang="en-US" sz="1800" kern="1200" dirty="0"/>
        </a:p>
      </dsp:txBody>
      <dsp:txXfrm>
        <a:off x="7040517" y="2628280"/>
        <a:ext cx="1621485" cy="786280"/>
      </dsp:txXfrm>
    </dsp:sp>
    <dsp:sp modelId="{1EBD0D9F-821B-CE4C-B735-2BC408E5F162}">
      <dsp:nvSpPr>
        <dsp:cNvPr id="0" name=""/>
        <dsp:cNvSpPr/>
      </dsp:nvSpPr>
      <dsp:spPr>
        <a:xfrm rot="2142401">
          <a:off x="3931976" y="3248029"/>
          <a:ext cx="822846" cy="27026"/>
        </a:xfrm>
        <a:custGeom>
          <a:avLst/>
          <a:gdLst/>
          <a:ahLst/>
          <a:cxnLst/>
          <a:rect l="0" t="0" r="0" b="0"/>
          <a:pathLst>
            <a:path>
              <a:moveTo>
                <a:pt x="0" y="13513"/>
              </a:moveTo>
              <a:lnTo>
                <a:pt x="822846" y="13513"/>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322828" y="3240971"/>
        <a:ext cx="41142" cy="41142"/>
      </dsp:txXfrm>
    </dsp:sp>
    <dsp:sp modelId="{E4EBD8D3-7E32-D048-82EA-D38F2F713154}">
      <dsp:nvSpPr>
        <dsp:cNvPr id="0" name=""/>
        <dsp:cNvSpPr/>
      </dsp:nvSpPr>
      <dsp:spPr>
        <a:xfrm>
          <a:off x="4677481" y="3084061"/>
          <a:ext cx="1670409" cy="835204"/>
        </a:xfrm>
        <a:prstGeom prst="roundRect">
          <a:avLst>
            <a:gd name="adj" fmla="val 10000"/>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dirty="0" smtClean="0"/>
            <a:t>Conventional Custom</a:t>
          </a:r>
          <a:endParaRPr lang="en-US" sz="1800" kern="1200" dirty="0"/>
        </a:p>
      </dsp:txBody>
      <dsp:txXfrm>
        <a:off x="4701943" y="3108523"/>
        <a:ext cx="1621485" cy="78628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8310B4-8BDD-4FAE-BCA0-257ED39783F1}" type="datetimeFigureOut">
              <a:rPr lang="en-US" smtClean="0"/>
              <a:t>05/10/20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0FD0DA-E65B-47A1-9045-DCD28313EF8B}" type="slidenum">
              <a:rPr lang="en-US" smtClean="0"/>
              <a:t>‹#›</a:t>
            </a:fld>
            <a:endParaRPr lang="en-US"/>
          </a:p>
        </p:txBody>
      </p:sp>
    </p:spTree>
    <p:extLst>
      <p:ext uri="{BB962C8B-B14F-4D97-AF65-F5344CB8AC3E}">
        <p14:creationId xmlns:p14="http://schemas.microsoft.com/office/powerpoint/2010/main" val="1240469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AAD3A6-2955-4304-BDAE-049FBFF3654D}" type="datetimeFigureOut">
              <a:rPr lang="en-US" smtClean="0"/>
              <a:t>05/10/20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AAD3A6-2955-4304-BDAE-049FBFF3654D}" type="datetimeFigureOut">
              <a:rPr lang="en-US" smtClean="0"/>
              <a:t>05/10/20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AAD3A6-2955-4304-BDAE-049FBFF3654D}" type="datetimeFigureOut">
              <a:rPr lang="en-US" smtClean="0"/>
              <a:t>05/10/20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AAD3A6-2955-4304-BDAE-049FBFF3654D}" type="datetimeFigureOut">
              <a:rPr lang="en-US" smtClean="0"/>
              <a:t>05/10/20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AAD3A6-2955-4304-BDAE-049FBFF3654D}" type="datetimeFigureOut">
              <a:rPr lang="en-US" smtClean="0"/>
              <a:t>05/10/20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F5788F-DE8A-48D9-898C-C8807C7F8CCA}"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AAD3A6-2955-4304-BDAE-049FBFF3654D}" type="datetimeFigureOut">
              <a:rPr lang="en-US" smtClean="0"/>
              <a:t>05/10/20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AAD3A6-2955-4304-BDAE-049FBFF3654D}" type="datetimeFigureOut">
              <a:rPr lang="en-US" smtClean="0"/>
              <a:t>05/10/20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F5788F-DE8A-48D9-898C-C8807C7F8CCA}"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AAD3A6-2955-4304-BDAE-049FBFF3654D}" type="datetimeFigureOut">
              <a:rPr lang="en-US" smtClean="0"/>
              <a:t>05/10/20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AD3A6-2955-4304-BDAE-049FBFF3654D}" type="datetimeFigureOut">
              <a:rPr lang="en-US" smtClean="0"/>
              <a:t>05/10/20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AAD3A6-2955-4304-BDAE-049FBFF3654D}" type="datetimeFigureOut">
              <a:rPr lang="en-US" smtClean="0"/>
              <a:t>05/10/20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5788F-DE8A-48D9-898C-C8807C7F8CCA}"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AAD3A6-2955-4304-BDAE-049FBFF3654D}" type="datetimeFigureOut">
              <a:rPr lang="en-US" smtClean="0"/>
              <a:t>05/10/20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F5788F-DE8A-48D9-898C-C8807C7F8CC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BAAD3A6-2955-4304-BDAE-049FBFF3654D}" type="datetimeFigureOut">
              <a:rPr lang="en-US" smtClean="0"/>
              <a:t>05/10/20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6F5788F-DE8A-48D9-898C-C8807C7F8CC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1143000" y="2743200"/>
            <a:ext cx="7162800" cy="1470025"/>
          </a:xfrm>
          <a:noFill/>
        </p:spPr>
        <p:txBody>
          <a:bodyPr>
            <a:normAutofit fontScale="90000"/>
          </a:bodyPr>
          <a:lstStyle/>
          <a:p>
            <a:pPr algn="ctr"/>
            <a:r>
              <a:rPr lang="en-US" sz="6000" u="sng" dirty="0" smtClean="0">
                <a:latin typeface="Times New Roman" pitchFamily="18" charset="0"/>
                <a:cs typeface="Times New Roman" pitchFamily="18" charset="0"/>
              </a:rPr>
              <a:t>Custom: </a:t>
            </a:r>
            <a:r>
              <a:rPr lang="en-US" sz="5300" u="sng" dirty="0" smtClean="0">
                <a:latin typeface="Times New Roman" pitchFamily="18" charset="0"/>
                <a:cs typeface="Times New Roman" pitchFamily="18" charset="0"/>
              </a:rPr>
              <a:t>as a Source of law</a:t>
            </a:r>
            <a:endParaRPr lang="en-US" sz="5300" u="sng" dirty="0">
              <a:latin typeface="Times New Roman" pitchFamily="18" charset="0"/>
              <a:cs typeface="Times New Roman" pitchFamily="18" charset="0"/>
            </a:endParaRPr>
          </a:p>
        </p:txBody>
      </p:sp>
      <p:sp>
        <p:nvSpPr>
          <p:cNvPr id="2" name="TextBox 1"/>
          <p:cNvSpPr txBox="1"/>
          <p:nvPr/>
        </p:nvSpPr>
        <p:spPr>
          <a:xfrm>
            <a:off x="6845114" y="5954872"/>
            <a:ext cx="1550838" cy="369332"/>
          </a:xfrm>
          <a:prstGeom prst="rect">
            <a:avLst/>
          </a:prstGeom>
          <a:noFill/>
        </p:spPr>
        <p:txBody>
          <a:bodyPr wrap="none" rtlCol="0">
            <a:spAutoFit/>
          </a:bodyPr>
          <a:lstStyle/>
          <a:p>
            <a:r>
              <a:rPr lang="en-US" dirty="0" smtClean="0"/>
              <a:t>Sneha Singh</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04800"/>
            <a:ext cx="8763000" cy="6109366"/>
          </a:xfrm>
          <a:prstGeom prst="rect">
            <a:avLst/>
          </a:prstGeom>
        </p:spPr>
        <p:txBody>
          <a:bodyPr wrap="square">
            <a:spAutoFit/>
          </a:bodyPr>
          <a:lstStyle/>
          <a:p>
            <a:pPr algn="just"/>
            <a:r>
              <a:rPr lang="en-US" sz="2300" b="1" dirty="0">
                <a:solidFill>
                  <a:srgbClr val="000000"/>
                </a:solidFill>
                <a:latin typeface="Times"/>
                <a:ea typeface="Times New Roman"/>
                <a:cs typeface="Times New Roman"/>
              </a:rPr>
              <a:t>ii. CONVENTIONAL CUSTOM</a:t>
            </a:r>
          </a:p>
          <a:p>
            <a:pPr algn="just"/>
            <a:r>
              <a:rPr lang="en-US" sz="2300" b="1" dirty="0">
                <a:solidFill>
                  <a:srgbClr val="000000"/>
                </a:solidFill>
                <a:latin typeface="Times"/>
                <a:ea typeface="Times New Roman"/>
                <a:cs typeface="Times New Roman"/>
              </a:rPr>
              <a:t>	</a:t>
            </a:r>
            <a:r>
              <a:rPr lang="en-US" sz="2300" dirty="0">
                <a:solidFill>
                  <a:srgbClr val="000000"/>
                </a:solidFill>
                <a:latin typeface="Times"/>
                <a:ea typeface="Times New Roman"/>
                <a:cs typeface="Times New Roman"/>
              </a:rPr>
              <a:t>According to </a:t>
            </a:r>
            <a:r>
              <a:rPr lang="en-US" sz="2300" dirty="0" err="1">
                <a:solidFill>
                  <a:srgbClr val="000000"/>
                </a:solidFill>
                <a:latin typeface="Times"/>
                <a:ea typeface="Times New Roman"/>
                <a:cs typeface="Times New Roman"/>
              </a:rPr>
              <a:t>Salmond</a:t>
            </a:r>
            <a:r>
              <a:rPr lang="en-US" sz="2300" dirty="0">
                <a:solidFill>
                  <a:srgbClr val="000000"/>
                </a:solidFill>
                <a:latin typeface="Times"/>
                <a:ea typeface="Times New Roman"/>
                <a:cs typeface="Times New Roman"/>
              </a:rPr>
              <a:t>, ‘A conventional custom is one whose authority is conditional on its acceptance and incorporation in agreement between the parties to be bound by it.’</a:t>
            </a:r>
          </a:p>
          <a:p>
            <a:pPr algn="just"/>
            <a:r>
              <a:rPr lang="en-US" sz="2300" dirty="0" smtClean="0">
                <a:solidFill>
                  <a:srgbClr val="000000"/>
                </a:solidFill>
                <a:latin typeface="Times"/>
                <a:ea typeface="Times New Roman"/>
                <a:cs typeface="Times New Roman"/>
              </a:rPr>
              <a:t>	A </a:t>
            </a:r>
            <a:r>
              <a:rPr lang="en-US" sz="2300" dirty="0">
                <a:solidFill>
                  <a:srgbClr val="000000"/>
                </a:solidFill>
                <a:latin typeface="Times"/>
                <a:ea typeface="Times New Roman"/>
                <a:cs typeface="Times New Roman"/>
              </a:rPr>
              <a:t>conventional custom or usage is a practice which comes into </a:t>
            </a:r>
            <a:r>
              <a:rPr lang="en-US" sz="2300" dirty="0" err="1">
                <a:solidFill>
                  <a:srgbClr val="000000"/>
                </a:solidFill>
                <a:latin typeface="Times"/>
                <a:ea typeface="Times New Roman"/>
                <a:cs typeface="Times New Roman"/>
              </a:rPr>
              <a:t>practise</a:t>
            </a:r>
            <a:r>
              <a:rPr lang="en-US" sz="2300" dirty="0">
                <a:solidFill>
                  <a:srgbClr val="000000"/>
                </a:solidFill>
                <a:latin typeface="Times"/>
                <a:ea typeface="Times New Roman"/>
                <a:cs typeface="Times New Roman"/>
              </a:rPr>
              <a:t> due to it being followed for a long period of time and arising out of a contract between the parties; it does not have any legal character in itself. Thus, a usage or conventional custom is an established norm which is legally enforceable, not because of any legal authority independently possessed by it, but because it has been expressly or impliedly incorporated in a contract between the parties </a:t>
            </a:r>
            <a:r>
              <a:rPr lang="en-US" sz="2300" dirty="0" smtClean="0">
                <a:solidFill>
                  <a:srgbClr val="000000"/>
                </a:solidFill>
                <a:latin typeface="Times"/>
                <a:ea typeface="Times New Roman"/>
                <a:cs typeface="Times New Roman"/>
              </a:rPr>
              <a:t>concerned.</a:t>
            </a:r>
          </a:p>
          <a:p>
            <a:pPr algn="just"/>
            <a:r>
              <a:rPr lang="en-US" sz="2300" dirty="0">
                <a:solidFill>
                  <a:srgbClr val="000000"/>
                </a:solidFill>
                <a:latin typeface="Times"/>
                <a:ea typeface="Times New Roman"/>
                <a:cs typeface="Times New Roman"/>
              </a:rPr>
              <a:t>	</a:t>
            </a:r>
            <a:r>
              <a:rPr lang="en-US" sz="2300" dirty="0" smtClean="0">
                <a:solidFill>
                  <a:srgbClr val="000000"/>
                </a:solidFill>
                <a:latin typeface="Times"/>
                <a:ea typeface="Times New Roman"/>
                <a:cs typeface="Times New Roman"/>
              </a:rPr>
              <a:t>Most </a:t>
            </a:r>
            <a:r>
              <a:rPr lang="en-US" sz="2300" dirty="0">
                <a:solidFill>
                  <a:srgbClr val="000000"/>
                </a:solidFill>
                <a:latin typeface="Times"/>
                <a:ea typeface="Times New Roman"/>
                <a:cs typeface="Times New Roman"/>
              </a:rPr>
              <a:t>agreements consists of two parts, the terms expressed and the implied. The larger part of the most contracts implied and the law endeavors to find out the true intention of the parties with respect to those terms which are not in black and white from two sources, that which is reasonable and that which is customary. The letter part of the agreement is conventional custom.</a:t>
            </a:r>
          </a:p>
        </p:txBody>
      </p:sp>
    </p:spTree>
    <p:extLst>
      <p:ext uri="{BB962C8B-B14F-4D97-AF65-F5344CB8AC3E}">
        <p14:creationId xmlns:p14="http://schemas.microsoft.com/office/powerpoint/2010/main" val="416240333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lvl="0"/>
            <a:endParaRPr lang="en-US" dirty="0"/>
          </a:p>
          <a:p>
            <a:pPr lvl="1"/>
            <a:endParaRPr lang="en-US"/>
          </a:p>
          <a:p>
            <a:pPr lvl="2"/>
            <a:endParaRPr lang="en-US"/>
          </a:p>
          <a:p>
            <a:pPr lvl="2"/>
            <a:endParaRPr lang="en-US"/>
          </a:p>
          <a:p>
            <a:pPr lvl="1"/>
            <a:endParaRPr lang="en-US"/>
          </a:p>
          <a:p>
            <a:pPr lvl="2"/>
            <a:endParaRPr lang="en-US"/>
          </a:p>
        </p:txBody>
      </p:sp>
      <p:graphicFrame>
        <p:nvGraphicFramePr>
          <p:cNvPr id="6" name="Diagram 5"/>
          <p:cNvGraphicFramePr/>
          <p:nvPr>
            <p:extLst>
              <p:ext uri="{D42A27DB-BD31-4B8C-83A1-F6EECF244321}">
                <p14:modId xmlns:p14="http://schemas.microsoft.com/office/powerpoint/2010/main" val="121622747"/>
              </p:ext>
            </p:extLst>
          </p:nvPr>
        </p:nvGraphicFramePr>
        <p:xfrm>
          <a:off x="228600" y="685800"/>
          <a:ext cx="86868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32651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600200"/>
            <a:ext cx="8610600" cy="5262979"/>
          </a:xfrm>
          <a:prstGeom prst="rect">
            <a:avLst/>
          </a:prstGeom>
        </p:spPr>
        <p:txBody>
          <a:bodyPr wrap="square">
            <a:spAutoFit/>
          </a:bodyPr>
          <a:lstStyle/>
          <a:p>
            <a:pPr algn="just"/>
            <a:r>
              <a:rPr lang="en-US" sz="2400" b="1" dirty="0" smtClean="0"/>
              <a:t>I</a:t>
            </a:r>
            <a:r>
              <a:rPr lang="en-US" sz="2400" b="1" dirty="0"/>
              <a:t>. Historical Theory</a:t>
            </a:r>
          </a:p>
          <a:p>
            <a:pPr algn="just"/>
            <a:r>
              <a:rPr lang="en-US" sz="2400" dirty="0" smtClean="0"/>
              <a:t>	As </a:t>
            </a:r>
            <a:r>
              <a:rPr lang="en-US" sz="2400" dirty="0"/>
              <a:t>indicated by this school, custom contains its own legitimacy, since it would not exist at all except if some profound needs of the general population or some local nature of societal needs offer validity to it. </a:t>
            </a:r>
          </a:p>
          <a:p>
            <a:pPr algn="just"/>
            <a:r>
              <a:rPr lang="en-US" sz="2400" dirty="0" smtClean="0"/>
              <a:t>	The </a:t>
            </a:r>
            <a:r>
              <a:rPr lang="en-US" sz="2400" dirty="0"/>
              <a:t>development of law does not depend upon the subjective will of any person. It because of the knowledge of the communities and civilizations that have existed throughout history.</a:t>
            </a:r>
          </a:p>
          <a:p>
            <a:pPr algn="just"/>
            <a:r>
              <a:rPr lang="en-US" sz="2400" dirty="0" smtClean="0"/>
              <a:t>	Custom </a:t>
            </a:r>
            <a:r>
              <a:rPr lang="en-US" sz="2400" dirty="0"/>
              <a:t>is achieved from the common conscience of the general population. It springs from an innate feeling of right. Law has its reality in the general will of the people. </a:t>
            </a:r>
            <a:r>
              <a:rPr lang="en-US" sz="2400" dirty="0" err="1"/>
              <a:t>Savigny</a:t>
            </a:r>
            <a:r>
              <a:rPr lang="en-US" sz="2400" dirty="0"/>
              <a:t> calls it “</a:t>
            </a:r>
            <a:r>
              <a:rPr lang="en-US" sz="2400" dirty="0" err="1"/>
              <a:t>Volkgeist</a:t>
            </a:r>
            <a:r>
              <a:rPr lang="en-US" sz="2400" dirty="0"/>
              <a:t>”.</a:t>
            </a:r>
          </a:p>
          <a:p>
            <a:pPr algn="just"/>
            <a:r>
              <a:rPr lang="en-US" sz="2400" b="1" dirty="0" smtClean="0"/>
              <a:t> </a:t>
            </a:r>
            <a:r>
              <a:rPr lang="en-US" sz="2400" dirty="0"/>
              <a:t> </a:t>
            </a:r>
          </a:p>
        </p:txBody>
      </p:sp>
      <p:sp>
        <p:nvSpPr>
          <p:cNvPr id="2" name="Rectangle 1"/>
          <p:cNvSpPr/>
          <p:nvPr/>
        </p:nvSpPr>
        <p:spPr>
          <a:xfrm>
            <a:off x="447674" y="488147"/>
            <a:ext cx="8315326" cy="954107"/>
          </a:xfrm>
          <a:prstGeom prst="rect">
            <a:avLst/>
          </a:prstGeom>
        </p:spPr>
        <p:txBody>
          <a:bodyPr wrap="square">
            <a:spAutoFit/>
          </a:bodyPr>
          <a:lstStyle/>
          <a:p>
            <a:r>
              <a:rPr lang="en-US" sz="2800" b="1" u="sng" dirty="0">
                <a:solidFill>
                  <a:prstClr val="black"/>
                </a:solidFill>
                <a:latin typeface="Times New Roman" pitchFamily="18" charset="0"/>
                <a:cs typeface="Times New Roman" pitchFamily="18" charset="0"/>
              </a:rPr>
              <a:t>THEORIES REGARDING TRANSFORMATION OF CUSTOM INTO LAW</a:t>
            </a:r>
            <a:r>
              <a:rPr lang="en-US" sz="2800" b="1" u="sng" dirty="0" smtClean="0">
                <a:solidFill>
                  <a:prstClr val="black"/>
                </a:solidFill>
                <a:latin typeface="Times New Roman" pitchFamily="18" charset="0"/>
                <a:cs typeface="Times New Roman" pitchFamily="18" charset="0"/>
              </a:rPr>
              <a:t>:</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4117159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600200"/>
            <a:ext cx="8610600" cy="4154983"/>
          </a:xfrm>
          <a:prstGeom prst="rect">
            <a:avLst/>
          </a:prstGeom>
        </p:spPr>
        <p:txBody>
          <a:bodyPr wrap="square">
            <a:spAutoFit/>
          </a:bodyPr>
          <a:lstStyle/>
          <a:p>
            <a:pPr algn="just"/>
            <a:r>
              <a:rPr lang="en-US" sz="2400" b="1" dirty="0" smtClean="0"/>
              <a:t>II. </a:t>
            </a:r>
            <a:r>
              <a:rPr lang="en-US" sz="2400" b="1" dirty="0"/>
              <a:t>Analytical </a:t>
            </a:r>
            <a:r>
              <a:rPr lang="en-US" sz="2400" b="1" dirty="0" smtClean="0"/>
              <a:t>(Positivist) Theory</a:t>
            </a:r>
            <a:endParaRPr lang="en-US" sz="2400" b="1" dirty="0"/>
          </a:p>
          <a:p>
            <a:pPr algn="just"/>
            <a:r>
              <a:rPr lang="en-US" sz="2400" dirty="0" smtClean="0"/>
              <a:t>	Austin </a:t>
            </a:r>
            <a:r>
              <a:rPr lang="en-US" sz="2400" dirty="0"/>
              <a:t>was the main proponent of the Analytical theory. For him, Customs did not have any legally binding force in themselves. Their legal character is always subject to the assent of the Sovereign. For him, customs were merely reflection of law, and were not ‘real law’. Customs need the modification and the approval of judges, jurists or rulers for them to have any binding force on people. This is in consonance with his idea that all law is the ‘Will of the Sovereign”.</a:t>
            </a:r>
          </a:p>
          <a:p>
            <a:pPr algn="just"/>
            <a:r>
              <a:rPr lang="en-US" sz="2400" b="1" dirty="0" smtClean="0"/>
              <a:t> </a:t>
            </a:r>
            <a:r>
              <a:rPr lang="en-US" sz="2400" dirty="0"/>
              <a:t> </a:t>
            </a:r>
          </a:p>
        </p:txBody>
      </p:sp>
    </p:spTree>
    <p:extLst>
      <p:ext uri="{BB962C8B-B14F-4D97-AF65-F5344CB8AC3E}">
        <p14:creationId xmlns:p14="http://schemas.microsoft.com/office/powerpoint/2010/main" val="68470774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38200"/>
            <a:ext cx="8991600" cy="5177315"/>
          </a:xfrm>
          <a:prstGeom prst="rect">
            <a:avLst/>
          </a:prstGeom>
        </p:spPr>
        <p:txBody>
          <a:bodyPr wrap="square">
            <a:spAutoFit/>
          </a:bodyPr>
          <a:lstStyle/>
          <a:p>
            <a:pPr marL="457200" indent="-457200" algn="just">
              <a:lnSpc>
                <a:spcPct val="120000"/>
              </a:lnSpc>
              <a:buFont typeface="+mj-lt"/>
              <a:buAutoNum type="arabicPeriod"/>
            </a:pPr>
            <a:r>
              <a:rPr lang="en-US" sz="2300" b="1" dirty="0">
                <a:latin typeface="Times New Roman" pitchFamily="18" charset="0"/>
                <a:cs typeface="Times New Roman" pitchFamily="18" charset="0"/>
              </a:rPr>
              <a:t>Immemorial </a:t>
            </a:r>
            <a:r>
              <a:rPr lang="en-US" sz="2300" b="1" dirty="0" smtClean="0">
                <a:latin typeface="Times New Roman" pitchFamily="18" charset="0"/>
                <a:cs typeface="Times New Roman" pitchFamily="18" charset="0"/>
              </a:rPr>
              <a:t>antiquity: </a:t>
            </a:r>
            <a:r>
              <a:rPr lang="en-US" sz="2300" dirty="0" smtClean="0">
                <a:latin typeface="Times New Roman" pitchFamily="18" charset="0"/>
                <a:cs typeface="Times New Roman" pitchFamily="18" charset="0"/>
              </a:rPr>
              <a:t>Recent </a:t>
            </a:r>
            <a:r>
              <a:rPr lang="en-US" sz="2300" dirty="0">
                <a:latin typeface="Times New Roman" pitchFamily="18" charset="0"/>
                <a:cs typeface="Times New Roman" pitchFamily="18" charset="0"/>
              </a:rPr>
              <a:t>and modern custom </a:t>
            </a:r>
            <a:r>
              <a:rPr lang="en-US" sz="2300" dirty="0" smtClean="0">
                <a:latin typeface="Times New Roman" pitchFamily="18" charset="0"/>
                <a:cs typeface="Times New Roman" pitchFamily="18" charset="0"/>
              </a:rPr>
              <a:t>is </a:t>
            </a:r>
            <a:r>
              <a:rPr lang="en-US" sz="2300" dirty="0">
                <a:latin typeface="Times New Roman" pitchFamily="18" charset="0"/>
                <a:cs typeface="Times New Roman" pitchFamily="18" charset="0"/>
              </a:rPr>
              <a:t>of no account. It must have been observed for such a long time that " the memory of man </a:t>
            </a:r>
            <a:r>
              <a:rPr lang="en-US" sz="2300" dirty="0" err="1">
                <a:latin typeface="Times New Roman" pitchFamily="18" charset="0"/>
                <a:cs typeface="Times New Roman" pitchFamily="18" charset="0"/>
              </a:rPr>
              <a:t>runneth</a:t>
            </a:r>
            <a:r>
              <a:rPr lang="en-US" sz="2300" dirty="0">
                <a:latin typeface="Times New Roman" pitchFamily="18" charset="0"/>
                <a:cs typeface="Times New Roman" pitchFamily="18" charset="0"/>
              </a:rPr>
              <a:t> not to </a:t>
            </a:r>
            <a:r>
              <a:rPr lang="en-US" sz="2300" dirty="0" smtClean="0">
                <a:latin typeface="Times New Roman" pitchFamily="18" charset="0"/>
                <a:cs typeface="Times New Roman" pitchFamily="18" charset="0"/>
              </a:rPr>
              <a:t>contrary"</a:t>
            </a:r>
            <a:r>
              <a:rPr lang="en-US" sz="2300" dirty="0">
                <a:latin typeface="Times New Roman" pitchFamily="18" charset="0"/>
                <a:cs typeface="Times New Roman" pitchFamily="18" charset="0"/>
              </a:rPr>
              <a:t>. In other words, it must be immemorial antiquity, i.e., its origin is so ancient that </a:t>
            </a:r>
            <a:r>
              <a:rPr lang="en-US" sz="2300" dirty="0" smtClean="0">
                <a:latin typeface="Times New Roman" pitchFamily="18" charset="0"/>
                <a:cs typeface="Times New Roman" pitchFamily="18" charset="0"/>
              </a:rPr>
              <a:t>no </a:t>
            </a:r>
            <a:r>
              <a:rPr lang="en-US" sz="2300" dirty="0">
                <a:latin typeface="Times New Roman" pitchFamily="18" charset="0"/>
                <a:cs typeface="Times New Roman" pitchFamily="18" charset="0"/>
              </a:rPr>
              <a:t>living man can testify its beginning.  </a:t>
            </a:r>
            <a:endParaRPr lang="en-US" sz="2300" dirty="0" smtClean="0">
              <a:latin typeface="Times New Roman" pitchFamily="18" charset="0"/>
              <a:cs typeface="Times New Roman" pitchFamily="18" charset="0"/>
            </a:endParaRPr>
          </a:p>
          <a:p>
            <a:pPr marL="457200" indent="-457200" algn="just">
              <a:lnSpc>
                <a:spcPct val="120000"/>
              </a:lnSpc>
              <a:buFont typeface="+mj-lt"/>
              <a:buAutoNum type="arabicPeriod"/>
            </a:pPr>
            <a:r>
              <a:rPr lang="en-US" sz="2300" b="1" dirty="0" smtClean="0">
                <a:latin typeface="Times New Roman" pitchFamily="18" charset="0"/>
                <a:cs typeface="Times New Roman" pitchFamily="18" charset="0"/>
              </a:rPr>
              <a:t>Continuity: </a:t>
            </a:r>
            <a:r>
              <a:rPr lang="en-US" sz="2300" dirty="0" smtClean="0">
                <a:latin typeface="Times New Roman" pitchFamily="18" charset="0"/>
                <a:cs typeface="Times New Roman" pitchFamily="18" charset="0"/>
              </a:rPr>
              <a:t>Only </a:t>
            </a:r>
            <a:r>
              <a:rPr lang="en-US" sz="2300" dirty="0">
                <a:latin typeface="Times New Roman" pitchFamily="18" charset="0"/>
                <a:cs typeface="Times New Roman" pitchFamily="18" charset="0"/>
              </a:rPr>
              <a:t>that custom is valid which has been continuously observed without any interruption from time immemorial . If a custom has not been followed continuously and uninterruptedly for a long time, the </a:t>
            </a:r>
            <a:r>
              <a:rPr lang="en-US" sz="2300" dirty="0" smtClean="0">
                <a:latin typeface="Times New Roman" pitchFamily="18" charset="0"/>
                <a:cs typeface="Times New Roman" pitchFamily="18" charset="0"/>
              </a:rPr>
              <a:t>presumption is that it never be exist.  </a:t>
            </a:r>
          </a:p>
          <a:p>
            <a:pPr marL="457200" indent="-457200" algn="just">
              <a:lnSpc>
                <a:spcPct val="120000"/>
              </a:lnSpc>
              <a:buFont typeface="+mj-lt"/>
              <a:buAutoNum type="arabicPeriod"/>
            </a:pPr>
            <a:r>
              <a:rPr lang="en-US" sz="2300" b="1" dirty="0" smtClean="0">
                <a:latin typeface="Times New Roman" pitchFamily="18" charset="0"/>
                <a:cs typeface="Times New Roman" pitchFamily="18" charset="0"/>
              </a:rPr>
              <a:t>Peaceable enjoyment: </a:t>
            </a:r>
            <a:r>
              <a:rPr lang="en-US" sz="2300" dirty="0" smtClean="0">
                <a:latin typeface="Times New Roman" pitchFamily="18" charset="0"/>
                <a:cs typeface="Times New Roman" pitchFamily="18" charset="0"/>
              </a:rPr>
              <a:t>The enjoyment of a custom must be a </a:t>
            </a:r>
            <a:r>
              <a:rPr lang="en-US" sz="2300" dirty="0">
                <a:latin typeface="Times New Roman" pitchFamily="18" charset="0"/>
                <a:cs typeface="Times New Roman" pitchFamily="18" charset="0"/>
              </a:rPr>
              <a:t>peaceable one. If that is not so, consent is presumed to be wanting in it.</a:t>
            </a:r>
          </a:p>
          <a:p>
            <a:pPr marL="457200" indent="-457200" algn="just">
              <a:lnSpc>
                <a:spcPct val="120000"/>
              </a:lnSpc>
              <a:buFont typeface="+mj-lt"/>
              <a:buAutoNum type="arabicPeriod"/>
            </a:pPr>
            <a:endParaRPr lang="en-US" sz="2300" dirty="0" smtClean="0">
              <a:latin typeface="Times New Roman" pitchFamily="18" charset="0"/>
              <a:cs typeface="Times New Roman" pitchFamily="18" charset="0"/>
            </a:endParaRPr>
          </a:p>
        </p:txBody>
      </p:sp>
      <p:sp>
        <p:nvSpPr>
          <p:cNvPr id="2" name="Rectangle 1"/>
          <p:cNvSpPr/>
          <p:nvPr/>
        </p:nvSpPr>
        <p:spPr>
          <a:xfrm>
            <a:off x="152400" y="304800"/>
            <a:ext cx="8991600" cy="523220"/>
          </a:xfrm>
          <a:prstGeom prst="rect">
            <a:avLst/>
          </a:prstGeom>
        </p:spPr>
        <p:txBody>
          <a:bodyPr wrap="square">
            <a:spAutoFit/>
          </a:bodyPr>
          <a:lstStyle/>
          <a:p>
            <a:r>
              <a:rPr lang="en-US" sz="2800" b="1" u="sng" dirty="0">
                <a:solidFill>
                  <a:prstClr val="black"/>
                </a:solidFill>
                <a:latin typeface="Times New Roman" pitchFamily="18" charset="0"/>
                <a:cs typeface="Times New Roman" pitchFamily="18" charset="0"/>
              </a:rPr>
              <a:t>ESSENTIALS/REQUISITES OF A VALID </a:t>
            </a:r>
            <a:r>
              <a:rPr lang="en-US" sz="2800" b="1" u="sng" dirty="0" smtClean="0">
                <a:solidFill>
                  <a:prstClr val="black"/>
                </a:solidFill>
                <a:latin typeface="Times New Roman" pitchFamily="18" charset="0"/>
                <a:cs typeface="Times New Roman" pitchFamily="18" charset="0"/>
              </a:rPr>
              <a:t>CUSTOM:</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607629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31222"/>
            <a:ext cx="8991600" cy="5401480"/>
          </a:xfrm>
          <a:prstGeom prst="rect">
            <a:avLst/>
          </a:prstGeom>
        </p:spPr>
        <p:txBody>
          <a:bodyPr wrap="square">
            <a:spAutoFit/>
          </a:bodyPr>
          <a:lstStyle/>
          <a:p>
            <a:pPr algn="just"/>
            <a:r>
              <a:rPr lang="en-US" sz="2300" b="1" dirty="0" smtClean="0">
                <a:latin typeface="Times New Roman" pitchFamily="18" charset="0"/>
                <a:cs typeface="Times New Roman" pitchFamily="18" charset="0"/>
              </a:rPr>
              <a:t>4. Reasonable: </a:t>
            </a:r>
            <a:r>
              <a:rPr lang="en-US" sz="2300" dirty="0" smtClean="0">
                <a:latin typeface="Times New Roman" pitchFamily="18" charset="0"/>
                <a:cs typeface="Times New Roman" pitchFamily="18" charset="0"/>
              </a:rPr>
              <a:t>A </a:t>
            </a:r>
            <a:r>
              <a:rPr lang="en-US" sz="2300" dirty="0">
                <a:latin typeface="Times New Roman" pitchFamily="18" charset="0"/>
                <a:cs typeface="Times New Roman" pitchFamily="18" charset="0"/>
              </a:rPr>
              <a:t>custom must be reasonable. Its authority is not absolute, but conditional on certain measure of conformity with the prevailing view of usefulness, justice and public policy. It is reasonable if found to be in consonance with reason and its origin and continuance are capable of being explained. Thus, the </a:t>
            </a:r>
            <a:r>
              <a:rPr lang="en-US" sz="2300" b="1" dirty="0">
                <a:latin typeface="Times New Roman" pitchFamily="18" charset="0"/>
                <a:cs typeface="Times New Roman" pitchFamily="18" charset="0"/>
              </a:rPr>
              <a:t>'sati </a:t>
            </a:r>
            <a:r>
              <a:rPr lang="en-US" sz="2300" b="1" dirty="0" err="1">
                <a:latin typeface="Times New Roman" pitchFamily="18" charset="0"/>
                <a:cs typeface="Times New Roman" pitchFamily="18" charset="0"/>
              </a:rPr>
              <a:t>pratha</a:t>
            </a:r>
            <a:r>
              <a:rPr lang="en-US" sz="2300" b="1" dirty="0">
                <a:latin typeface="Times New Roman" pitchFamily="18" charset="0"/>
                <a:cs typeface="Times New Roman" pitchFamily="18" charset="0"/>
              </a:rPr>
              <a:t>' </a:t>
            </a:r>
            <a:r>
              <a:rPr lang="en-US" sz="2300" dirty="0">
                <a:latin typeface="Times New Roman" pitchFamily="18" charset="0"/>
                <a:cs typeface="Times New Roman" pitchFamily="18" charset="0"/>
              </a:rPr>
              <a:t>could not take the place of a legal Custom due to its being </a:t>
            </a:r>
            <a:r>
              <a:rPr lang="en-US" sz="2300" dirty="0" smtClean="0">
                <a:latin typeface="Times New Roman" pitchFamily="18" charset="0"/>
                <a:cs typeface="Times New Roman" pitchFamily="18" charset="0"/>
              </a:rPr>
              <a:t>repugnant</a:t>
            </a:r>
            <a:r>
              <a:rPr lang="en-US" sz="2300" dirty="0">
                <a:latin typeface="Times New Roman" pitchFamily="18" charset="0"/>
                <a:cs typeface="Times New Roman" pitchFamily="18" charset="0"/>
              </a:rPr>
              <a:t> to the logical sense of justice and goodness in man. A custom of burying or cremating the dead bodies of the people of the locality on an abandoned land is not unreasonable</a:t>
            </a:r>
            <a:r>
              <a:rPr lang="en-US" sz="2300" dirty="0" smtClean="0">
                <a:latin typeface="Times New Roman" pitchFamily="18" charset="0"/>
                <a:cs typeface="Times New Roman" pitchFamily="18" charset="0"/>
              </a:rPr>
              <a:t>.</a:t>
            </a:r>
            <a:r>
              <a:rPr lang="en-US" sz="2300" dirty="0">
                <a:latin typeface="Times New Roman" pitchFamily="18" charset="0"/>
                <a:cs typeface="Times New Roman" pitchFamily="18" charset="0"/>
              </a:rPr>
              <a:t> It is however, not necessary that in order to be reasonable, a custom must fulfill the test of absolute rectitude and wisdom. The true rule is, observes </a:t>
            </a:r>
            <a:r>
              <a:rPr lang="en-US" sz="2300" dirty="0" err="1">
                <a:latin typeface="Times New Roman" pitchFamily="18" charset="0"/>
                <a:cs typeface="Times New Roman" pitchFamily="18" charset="0"/>
              </a:rPr>
              <a:t>Salmond</a:t>
            </a:r>
            <a:r>
              <a:rPr lang="en-US" sz="2300" dirty="0">
                <a:latin typeface="Times New Roman" pitchFamily="18" charset="0"/>
                <a:cs typeface="Times New Roman" pitchFamily="18" charset="0"/>
              </a:rPr>
              <a:t> that  a custom in order to be deprived of legal efficacy must be so obviously and seriously repugnant to right and reason, that to enforce it as law would do more mischief than that which result from the overturning of the expectations and arrangements based on its presumed continuance and legal validity.      </a:t>
            </a:r>
          </a:p>
        </p:txBody>
      </p:sp>
      <p:sp>
        <p:nvSpPr>
          <p:cNvPr id="2" name="Rectangle 1"/>
          <p:cNvSpPr/>
          <p:nvPr/>
        </p:nvSpPr>
        <p:spPr>
          <a:xfrm>
            <a:off x="152400" y="304800"/>
            <a:ext cx="8991600" cy="523220"/>
          </a:xfrm>
          <a:prstGeom prst="rect">
            <a:avLst/>
          </a:prstGeom>
        </p:spPr>
        <p:txBody>
          <a:bodyPr wrap="square">
            <a:spAutoFit/>
          </a:bodyPr>
          <a:lstStyle/>
          <a:p>
            <a:r>
              <a:rPr lang="en-US" sz="2800" b="1" u="sng" dirty="0">
                <a:solidFill>
                  <a:prstClr val="black"/>
                </a:solidFill>
                <a:latin typeface="Times New Roman" pitchFamily="18" charset="0"/>
                <a:cs typeface="Times New Roman" pitchFamily="18" charset="0"/>
              </a:rPr>
              <a:t>ESSENTIALS/REQUISITES OF A VALID </a:t>
            </a:r>
            <a:r>
              <a:rPr lang="en-US" sz="2800" b="1" u="sng" dirty="0" smtClean="0">
                <a:solidFill>
                  <a:prstClr val="black"/>
                </a:solidFill>
                <a:latin typeface="Times New Roman" pitchFamily="18" charset="0"/>
                <a:cs typeface="Times New Roman" pitchFamily="18" charset="0"/>
              </a:rPr>
              <a:t>CUSTOM:</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74680398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38200"/>
            <a:ext cx="8991600" cy="5177315"/>
          </a:xfrm>
          <a:prstGeom prst="rect">
            <a:avLst/>
          </a:prstGeom>
        </p:spPr>
        <p:txBody>
          <a:bodyPr wrap="square">
            <a:spAutoFit/>
          </a:bodyPr>
          <a:lstStyle/>
          <a:p>
            <a:pPr marL="457200" indent="-457200" algn="just">
              <a:lnSpc>
                <a:spcPct val="120000"/>
              </a:lnSpc>
              <a:buFont typeface="+mj-lt"/>
              <a:buAutoNum type="arabicPeriod" startAt="5"/>
            </a:pPr>
            <a:r>
              <a:rPr lang="en-US" sz="2300" b="1" dirty="0">
                <a:latin typeface="Times New Roman" pitchFamily="18" charset="0"/>
                <a:cs typeface="Times New Roman" pitchFamily="18" charset="0"/>
              </a:rPr>
              <a:t>Certainty: </a:t>
            </a:r>
            <a:r>
              <a:rPr lang="en-US" sz="2300" dirty="0">
                <a:latin typeface="Times New Roman" pitchFamily="18" charset="0"/>
                <a:cs typeface="Times New Roman" pitchFamily="18" charset="0"/>
              </a:rPr>
              <a:t>A custom must be certain and the court must Satisfied by Clear and unambiguous proof that the custom exists as a </a:t>
            </a:r>
            <a:r>
              <a:rPr lang="en-US" sz="2300" dirty="0" smtClean="0">
                <a:latin typeface="Times New Roman" pitchFamily="18" charset="0"/>
                <a:cs typeface="Times New Roman" pitchFamily="18" charset="0"/>
              </a:rPr>
              <a:t>matter </a:t>
            </a:r>
            <a:r>
              <a:rPr lang="en-US" sz="2300" dirty="0">
                <a:latin typeface="Times New Roman" pitchFamily="18" charset="0"/>
                <a:cs typeface="Times New Roman" pitchFamily="18" charset="0"/>
              </a:rPr>
              <a:t>of fact or legal presumption of fact. A custom, however ancient, must not be indefinite and uncertain, and as </a:t>
            </a:r>
            <a:r>
              <a:rPr lang="en-US" sz="2300" dirty="0" err="1">
                <a:latin typeface="Times New Roman" pitchFamily="18" charset="0"/>
                <a:cs typeface="Times New Roman" pitchFamily="18" charset="0"/>
              </a:rPr>
              <a:t>Willes</a:t>
            </a:r>
            <a:r>
              <a:rPr lang="en-US" sz="2300" dirty="0">
                <a:latin typeface="Times New Roman" pitchFamily="18" charset="0"/>
                <a:cs typeface="Times New Roman" pitchFamily="18" charset="0"/>
              </a:rPr>
              <a:t> C.J. observed in Broadbent vs. Wilkes(1742) Willes,360. " a custom custom must be certain because, if it be not certain it cannot be proved to have been time out of mind, for how can anything be said to have been time out of mind when it is not certain what </a:t>
            </a:r>
            <a:r>
              <a:rPr lang="en-US" sz="2300" dirty="0" smtClean="0">
                <a:latin typeface="Times New Roman" pitchFamily="18" charset="0"/>
                <a:cs typeface="Times New Roman" pitchFamily="18" charset="0"/>
              </a:rPr>
              <a:t>is?”</a:t>
            </a:r>
            <a:endParaRPr lang="en-US" sz="2300" dirty="0" smtClean="0">
              <a:latin typeface="Times New Roman" pitchFamily="18" charset="0"/>
              <a:cs typeface="Times New Roman" pitchFamily="18" charset="0"/>
            </a:endParaRPr>
          </a:p>
          <a:p>
            <a:pPr marL="457200" indent="-457200" algn="just">
              <a:lnSpc>
                <a:spcPct val="120000"/>
              </a:lnSpc>
              <a:buFont typeface="+mj-lt"/>
              <a:buAutoNum type="arabicPeriod" startAt="5"/>
            </a:pPr>
            <a:r>
              <a:rPr lang="en-US" sz="2300" b="1" dirty="0">
                <a:latin typeface="Times New Roman" pitchFamily="18" charset="0"/>
                <a:cs typeface="Times New Roman" pitchFamily="18" charset="0"/>
              </a:rPr>
              <a:t>Compulsory Observance: </a:t>
            </a:r>
            <a:r>
              <a:rPr lang="en-US" sz="2300" dirty="0">
                <a:latin typeface="Times New Roman" pitchFamily="18" charset="0"/>
                <a:cs typeface="Times New Roman" pitchFamily="18" charset="0"/>
              </a:rPr>
              <a:t>For a custom to be considered valid, it must have been observed since ancient times without any interruptions and must be considered by the people following it as a binding rule of law and not optional</a:t>
            </a:r>
            <a:r>
              <a:rPr lang="en-US" sz="2300" dirty="0" smtClean="0">
                <a:latin typeface="Times New Roman" pitchFamily="18" charset="0"/>
                <a:cs typeface="Times New Roman" pitchFamily="18" charset="0"/>
              </a:rPr>
              <a:t>.</a:t>
            </a:r>
            <a:endParaRPr lang="en-US" sz="2300" dirty="0">
              <a:latin typeface="Times New Roman" pitchFamily="18" charset="0"/>
              <a:cs typeface="Times New Roman" pitchFamily="18" charset="0"/>
            </a:endParaRPr>
          </a:p>
        </p:txBody>
      </p:sp>
      <p:sp>
        <p:nvSpPr>
          <p:cNvPr id="2" name="Rectangle 1"/>
          <p:cNvSpPr/>
          <p:nvPr/>
        </p:nvSpPr>
        <p:spPr>
          <a:xfrm>
            <a:off x="152400" y="304800"/>
            <a:ext cx="8991600" cy="523220"/>
          </a:xfrm>
          <a:prstGeom prst="rect">
            <a:avLst/>
          </a:prstGeom>
        </p:spPr>
        <p:txBody>
          <a:bodyPr wrap="square">
            <a:spAutoFit/>
          </a:bodyPr>
          <a:lstStyle/>
          <a:p>
            <a:r>
              <a:rPr lang="en-US" sz="2800" b="1" u="sng" dirty="0">
                <a:solidFill>
                  <a:prstClr val="black"/>
                </a:solidFill>
                <a:latin typeface="Times New Roman" pitchFamily="18" charset="0"/>
                <a:cs typeface="Times New Roman" pitchFamily="18" charset="0"/>
              </a:rPr>
              <a:t>ESSENTIALS/REQUISITES OF A VALID </a:t>
            </a:r>
            <a:r>
              <a:rPr lang="en-US" sz="2800" b="1" u="sng" dirty="0" smtClean="0">
                <a:solidFill>
                  <a:prstClr val="black"/>
                </a:solidFill>
                <a:latin typeface="Times New Roman" pitchFamily="18" charset="0"/>
                <a:cs typeface="Times New Roman" pitchFamily="18" charset="0"/>
              </a:rPr>
              <a:t>CUSTOM:</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135276119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38200"/>
            <a:ext cx="8991600" cy="5602046"/>
          </a:xfrm>
          <a:prstGeom prst="rect">
            <a:avLst/>
          </a:prstGeom>
        </p:spPr>
        <p:txBody>
          <a:bodyPr wrap="square">
            <a:spAutoFit/>
          </a:bodyPr>
          <a:lstStyle/>
          <a:p>
            <a:pPr marL="457200" indent="-457200" algn="just">
              <a:lnSpc>
                <a:spcPct val="120000"/>
              </a:lnSpc>
              <a:buFont typeface="+mj-lt"/>
              <a:buAutoNum type="arabicPeriod" startAt="7"/>
            </a:pPr>
            <a:r>
              <a:rPr lang="en-US" sz="2300" b="1" dirty="0">
                <a:latin typeface="Times New Roman" pitchFamily="18" charset="0"/>
                <a:cs typeface="Times New Roman" pitchFamily="18" charset="0"/>
              </a:rPr>
              <a:t>Must be General or Universal: </a:t>
            </a:r>
            <a:r>
              <a:rPr lang="en-US" sz="2300" dirty="0">
                <a:latin typeface="Times New Roman" pitchFamily="18" charset="0"/>
                <a:cs typeface="Times New Roman" pitchFamily="18" charset="0"/>
              </a:rPr>
              <a:t>The custom must be general or universal . According to Carter " Custom is effectual only when it is universal or nearly so. In the absence of unanimity of opinion, custom becomes powerless, or rather does not exist.  </a:t>
            </a:r>
          </a:p>
          <a:p>
            <a:pPr marL="457200" indent="-457200" algn="just">
              <a:lnSpc>
                <a:spcPct val="120000"/>
              </a:lnSpc>
              <a:buFont typeface="+mj-lt"/>
              <a:buAutoNum type="arabicPeriod" startAt="7"/>
            </a:pPr>
            <a:r>
              <a:rPr lang="en-US" sz="2300" b="1" dirty="0" smtClean="0">
                <a:latin typeface="Times New Roman" pitchFamily="18" charset="0"/>
                <a:cs typeface="Times New Roman" pitchFamily="18" charset="0"/>
              </a:rPr>
              <a:t>Must </a:t>
            </a:r>
            <a:r>
              <a:rPr lang="en-US" sz="2300" b="1" dirty="0">
                <a:latin typeface="Times New Roman" pitchFamily="18" charset="0"/>
                <a:cs typeface="Times New Roman" pitchFamily="18" charset="0"/>
              </a:rPr>
              <a:t>not be opposed to Public </a:t>
            </a:r>
            <a:r>
              <a:rPr lang="en-US" sz="2300" b="1" dirty="0" smtClean="0">
                <a:latin typeface="Times New Roman" pitchFamily="18" charset="0"/>
                <a:cs typeface="Times New Roman" pitchFamily="18" charset="0"/>
              </a:rPr>
              <a:t>Policy and morality:</a:t>
            </a:r>
            <a:r>
              <a:rPr lang="en-US" sz="2300" b="1" dirty="0">
                <a:latin typeface="Times New Roman" pitchFamily="18" charset="0"/>
                <a:cs typeface="Times New Roman" pitchFamily="18" charset="0"/>
              </a:rPr>
              <a:t>  </a:t>
            </a:r>
            <a:r>
              <a:rPr lang="en-US" sz="2300" dirty="0">
                <a:latin typeface="Times New Roman" pitchFamily="18" charset="0"/>
                <a:cs typeface="Times New Roman" pitchFamily="18" charset="0"/>
              </a:rPr>
              <a:t>A valid custom must not be opposed to public policy or the principles of morality </a:t>
            </a:r>
            <a:r>
              <a:rPr lang="en-US" sz="2300" dirty="0" smtClean="0">
                <a:latin typeface="Times New Roman" pitchFamily="18" charset="0"/>
                <a:cs typeface="Times New Roman" pitchFamily="18" charset="0"/>
              </a:rPr>
              <a:t>.</a:t>
            </a:r>
          </a:p>
          <a:p>
            <a:pPr marL="457200" indent="-457200" algn="just">
              <a:lnSpc>
                <a:spcPct val="120000"/>
              </a:lnSpc>
              <a:buFont typeface="+mj-lt"/>
              <a:buAutoNum type="arabicPeriod" startAt="7"/>
            </a:pPr>
            <a:r>
              <a:rPr lang="en-US" sz="2300" b="1" dirty="0" smtClean="0">
                <a:latin typeface="Times New Roman" pitchFamily="18" charset="0"/>
                <a:cs typeface="Times New Roman" pitchFamily="18" charset="0"/>
              </a:rPr>
              <a:t>Conformity </a:t>
            </a:r>
            <a:r>
              <a:rPr lang="en-US" sz="2300" b="1" dirty="0">
                <a:latin typeface="Times New Roman" pitchFamily="18" charset="0"/>
                <a:cs typeface="Times New Roman" pitchFamily="18" charset="0"/>
              </a:rPr>
              <a:t>with statue law: </a:t>
            </a:r>
            <a:r>
              <a:rPr lang="en-US" sz="2300" dirty="0">
                <a:latin typeface="Times New Roman" pitchFamily="18" charset="0"/>
                <a:cs typeface="Times New Roman" pitchFamily="18" charset="0"/>
              </a:rPr>
              <a:t>No custom or prescription can take away the force of an Act of Parliament. Statutory law is Supreme and no length of desuetude can affect its efficacy.  The custom in order to be a source of law must not, therefore, conflict with statute law</a:t>
            </a:r>
            <a:r>
              <a:rPr lang="en-US" sz="2300" dirty="0" smtClean="0">
                <a:latin typeface="Times New Roman" pitchFamily="18" charset="0"/>
                <a:cs typeface="Times New Roman" pitchFamily="18" charset="0"/>
              </a:rPr>
              <a:t>.</a:t>
            </a:r>
            <a:endParaRPr lang="en-US" sz="2300" dirty="0">
              <a:latin typeface="Times New Roman" pitchFamily="18" charset="0"/>
              <a:cs typeface="Times New Roman" pitchFamily="18" charset="0"/>
            </a:endParaRPr>
          </a:p>
          <a:p>
            <a:pPr marL="457200" indent="-457200" algn="just">
              <a:lnSpc>
                <a:spcPct val="120000"/>
              </a:lnSpc>
              <a:buFont typeface="+mj-lt"/>
              <a:buAutoNum type="arabicPeriod" startAt="7"/>
            </a:pPr>
            <a:r>
              <a:rPr lang="en-US" sz="2300" b="1" dirty="0" smtClean="0">
                <a:latin typeface="Times New Roman" pitchFamily="18" charset="0"/>
                <a:cs typeface="Times New Roman" pitchFamily="18" charset="0"/>
              </a:rPr>
              <a:t>Consistency and co-relativeness: </a:t>
            </a:r>
            <a:r>
              <a:rPr lang="en-US" sz="2300" dirty="0">
                <a:latin typeface="Times New Roman" pitchFamily="18" charset="0"/>
                <a:cs typeface="Times New Roman" pitchFamily="18" charset="0"/>
              </a:rPr>
              <a:t>There should be consistency between customs. Two customs that have opposing viewpoints cannot be considered valid.</a:t>
            </a:r>
          </a:p>
        </p:txBody>
      </p:sp>
      <p:sp>
        <p:nvSpPr>
          <p:cNvPr id="2" name="Rectangle 1"/>
          <p:cNvSpPr/>
          <p:nvPr/>
        </p:nvSpPr>
        <p:spPr>
          <a:xfrm>
            <a:off x="152400" y="304800"/>
            <a:ext cx="8991600" cy="523220"/>
          </a:xfrm>
          <a:prstGeom prst="rect">
            <a:avLst/>
          </a:prstGeom>
        </p:spPr>
        <p:txBody>
          <a:bodyPr wrap="square">
            <a:spAutoFit/>
          </a:bodyPr>
          <a:lstStyle/>
          <a:p>
            <a:r>
              <a:rPr lang="en-US" sz="2800" b="1" u="sng" dirty="0">
                <a:solidFill>
                  <a:prstClr val="black"/>
                </a:solidFill>
                <a:latin typeface="Times New Roman" pitchFamily="18" charset="0"/>
                <a:cs typeface="Times New Roman" pitchFamily="18" charset="0"/>
              </a:rPr>
              <a:t>ESSENTIALS/REQUISITES OF A VALID </a:t>
            </a:r>
            <a:r>
              <a:rPr lang="en-US" sz="2800" b="1" u="sng" dirty="0" smtClean="0">
                <a:solidFill>
                  <a:prstClr val="black"/>
                </a:solidFill>
                <a:latin typeface="Times New Roman" pitchFamily="18" charset="0"/>
                <a:cs typeface="Times New Roman" pitchFamily="18" charset="0"/>
              </a:rPr>
              <a:t>CUSTOM:</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8772173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27706" y="2967335"/>
            <a:ext cx="4288591"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THANK YOU</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402705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066800"/>
            <a:ext cx="8382000" cy="5047535"/>
          </a:xfrm>
          <a:prstGeom prst="rect">
            <a:avLst/>
          </a:prstGeom>
        </p:spPr>
        <p:txBody>
          <a:bodyPr wrap="square">
            <a:spAutoFit/>
          </a:bodyPr>
          <a:lstStyle/>
          <a:p>
            <a:pPr marL="230188" indent="-230188" algn="just">
              <a:spcBef>
                <a:spcPts val="600"/>
              </a:spcBef>
              <a:buFont typeface="Arial"/>
              <a:buChar char="•"/>
            </a:pPr>
            <a:r>
              <a:rPr lang="en-US" sz="2400" dirty="0" smtClean="0">
                <a:latin typeface="Times New Roman" pitchFamily="18" charset="0"/>
                <a:cs typeface="Times New Roman" pitchFamily="18" charset="0"/>
              </a:rPr>
              <a:t>“Basic ground of source of law is inherent in human beings.”</a:t>
            </a:r>
          </a:p>
          <a:p>
            <a:pPr marL="230188" indent="-230188" algn="just">
              <a:spcBef>
                <a:spcPts val="600"/>
              </a:spcBef>
              <a:buFont typeface="Arial"/>
              <a:buChar char="•"/>
            </a:pPr>
            <a:r>
              <a:rPr lang="en-US" sz="2400" dirty="0">
                <a:latin typeface="Times New Roman" pitchFamily="18" charset="0"/>
                <a:cs typeface="Times New Roman" pitchFamily="18" charset="0"/>
              </a:rPr>
              <a:t>Customs are the earliest sources of law and form the basis of the </a:t>
            </a:r>
            <a:r>
              <a:rPr lang="en-US" sz="2400" dirty="0" smtClean="0">
                <a:latin typeface="Times New Roman" pitchFamily="18" charset="0"/>
                <a:cs typeface="Times New Roman" pitchFamily="18" charset="0"/>
              </a:rPr>
              <a:t>English Common </a:t>
            </a:r>
            <a:r>
              <a:rPr lang="en-US" sz="2400" dirty="0">
                <a:latin typeface="Times New Roman" pitchFamily="18" charset="0"/>
                <a:cs typeface="Times New Roman" pitchFamily="18" charset="0"/>
              </a:rPr>
              <a:t>Law system as we see it today. They can be described as cultural </a:t>
            </a:r>
            <a:r>
              <a:rPr lang="en-US" sz="2400" dirty="0" err="1">
                <a:latin typeface="Times New Roman" pitchFamily="18" charset="0"/>
                <a:cs typeface="Times New Roman" pitchFamily="18" charset="0"/>
              </a:rPr>
              <a:t>practises</a:t>
            </a:r>
            <a:r>
              <a:rPr lang="en-US" sz="2400" dirty="0">
                <a:latin typeface="Times New Roman" pitchFamily="18" charset="0"/>
                <a:cs typeface="Times New Roman" pitchFamily="18" charset="0"/>
              </a:rPr>
              <a:t> which have become definite and backed by obligation or sanction just by virtue of widespread </a:t>
            </a:r>
            <a:r>
              <a:rPr lang="en-US" sz="2400" dirty="0" err="1">
                <a:latin typeface="Times New Roman" pitchFamily="18" charset="0"/>
                <a:cs typeface="Times New Roman" pitchFamily="18" charset="0"/>
              </a:rPr>
              <a:t>practise</a:t>
            </a:r>
            <a:r>
              <a:rPr lang="en-US" sz="2400" dirty="0">
                <a:latin typeface="Times New Roman" pitchFamily="18" charset="0"/>
                <a:cs typeface="Times New Roman" pitchFamily="18" charset="0"/>
              </a:rPr>
              <a:t> and continue presence</a:t>
            </a:r>
            <a:r>
              <a:rPr lang="en-US" sz="2400" dirty="0" smtClean="0">
                <a:latin typeface="Times New Roman" pitchFamily="18" charset="0"/>
                <a:cs typeface="Times New Roman" pitchFamily="18" charset="0"/>
              </a:rPr>
              <a:t>.</a:t>
            </a:r>
          </a:p>
          <a:p>
            <a:pPr marL="230188" indent="-230188" algn="just">
              <a:spcBef>
                <a:spcPts val="600"/>
              </a:spcBef>
              <a:buFont typeface="Arial"/>
              <a:buChar char="•"/>
            </a:pPr>
            <a:r>
              <a:rPr lang="en-US" sz="2400" dirty="0" smtClean="0">
                <a:latin typeface="Times New Roman" pitchFamily="18" charset="0"/>
                <a:cs typeface="Times New Roman" pitchFamily="18" charset="0"/>
              </a:rPr>
              <a:t>Custom is considered as the ancient source of law; as </a:t>
            </a:r>
            <a:r>
              <a:rPr lang="en-US" sz="2400" dirty="0" err="1" smtClean="0">
                <a:latin typeface="Times New Roman" pitchFamily="18" charset="0"/>
                <a:cs typeface="Times New Roman" pitchFamily="18" charset="0"/>
              </a:rPr>
              <a:t>Manusmiriti</a:t>
            </a:r>
            <a:r>
              <a:rPr lang="en-US" sz="2400" dirty="0" smtClean="0">
                <a:latin typeface="Times New Roman" pitchFamily="18" charset="0"/>
                <a:cs typeface="Times New Roman" pitchFamily="18" charset="0"/>
              </a:rPr>
              <a:t>, Mahabharata have instances which depict that customs have been considered as source of law. The idea behind customs is that we must not deviate from the way which has been followed by our ancestors.</a:t>
            </a:r>
          </a:p>
          <a:p>
            <a:pPr marL="230188" indent="-230188" algn="just">
              <a:buFont typeface="Arial"/>
              <a:buChar char="•"/>
            </a:pPr>
            <a:endParaRPr lang="en-US" sz="2400" dirty="0">
              <a:latin typeface="Times New Roman" pitchFamily="18" charset="0"/>
              <a:cs typeface="Times New Roman" pitchFamily="18" charset="0"/>
            </a:endParaRPr>
          </a:p>
          <a:p>
            <a:pPr marL="230188" indent="-230188" algn="just">
              <a:buFont typeface="Arial"/>
              <a:buChar char="•"/>
            </a:pPr>
            <a:endParaRPr lang="en-US" sz="2400" dirty="0">
              <a:latin typeface="Times New Roman" pitchFamily="18" charset="0"/>
              <a:cs typeface="Times New Roman" pitchFamily="18" charset="0"/>
            </a:endParaRPr>
          </a:p>
        </p:txBody>
      </p:sp>
      <p:sp>
        <p:nvSpPr>
          <p:cNvPr id="2" name="Rectangle 1"/>
          <p:cNvSpPr/>
          <p:nvPr/>
        </p:nvSpPr>
        <p:spPr>
          <a:xfrm>
            <a:off x="447674" y="488147"/>
            <a:ext cx="4124325"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INTRODUCTION:</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066800"/>
            <a:ext cx="8382000" cy="5378395"/>
          </a:xfrm>
          <a:prstGeom prst="rect">
            <a:avLst/>
          </a:prstGeom>
        </p:spPr>
        <p:txBody>
          <a:bodyPr wrap="square">
            <a:spAutoFit/>
          </a:bodyPr>
          <a:lstStyle/>
          <a:p>
            <a:pPr marL="230188" indent="-230188" algn="just">
              <a:spcBef>
                <a:spcPts val="600"/>
              </a:spcBef>
              <a:spcAft>
                <a:spcPts val="300"/>
              </a:spcAft>
              <a:buFont typeface="Arial"/>
              <a:buChar char="•"/>
            </a:pPr>
            <a:r>
              <a:rPr lang="en-US" sz="2400" dirty="0">
                <a:latin typeface="Times New Roman" pitchFamily="18" charset="0"/>
                <a:cs typeface="Times New Roman" pitchFamily="18" charset="0"/>
              </a:rPr>
              <a:t>The word ‘custom’ is derived from an old French word ‘</a:t>
            </a:r>
            <a:r>
              <a:rPr lang="en-US" sz="2400" dirty="0" err="1">
                <a:latin typeface="Times New Roman" pitchFamily="18" charset="0"/>
                <a:cs typeface="Times New Roman" pitchFamily="18" charset="0"/>
              </a:rPr>
              <a:t>Coustume</a:t>
            </a:r>
            <a:r>
              <a:rPr lang="en-US" sz="2400" dirty="0">
                <a:latin typeface="Times New Roman" pitchFamily="18" charset="0"/>
                <a:cs typeface="Times New Roman" pitchFamily="18" charset="0"/>
              </a:rPr>
              <a:t>’. Some </a:t>
            </a:r>
            <a:r>
              <a:rPr lang="en-US" sz="2400" dirty="0" smtClean="0">
                <a:latin typeface="Times New Roman" pitchFamily="18" charset="0"/>
                <a:cs typeface="Times New Roman" pitchFamily="18" charset="0"/>
              </a:rPr>
              <a:t>say </a:t>
            </a:r>
            <a:r>
              <a:rPr lang="en-US" sz="2400" dirty="0">
                <a:latin typeface="Times New Roman" pitchFamily="18" charset="0"/>
                <a:cs typeface="Times New Roman" pitchFamily="18" charset="0"/>
              </a:rPr>
              <a:t>that </a:t>
            </a:r>
            <a:r>
              <a:rPr lang="en-US" sz="2400" dirty="0" smtClean="0">
                <a:latin typeface="Times New Roman" pitchFamily="18" charset="0"/>
                <a:cs typeface="Times New Roman" pitchFamily="18" charset="0"/>
              </a:rPr>
              <a:t>the word </a:t>
            </a:r>
            <a:r>
              <a:rPr lang="en-US" sz="2400" dirty="0">
                <a:latin typeface="Times New Roman" pitchFamily="18" charset="0"/>
                <a:cs typeface="Times New Roman" pitchFamily="18" charset="0"/>
              </a:rPr>
              <a:t>‘custom’ is based on Latin word ‘</a:t>
            </a:r>
            <a:r>
              <a:rPr lang="en-US" sz="2400" dirty="0" err="1">
                <a:latin typeface="Times New Roman" pitchFamily="18" charset="0"/>
                <a:cs typeface="Times New Roman" pitchFamily="18" charset="0"/>
              </a:rPr>
              <a:t>Consuetudo</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others say </a:t>
            </a:r>
            <a:r>
              <a:rPr lang="en-US" sz="2400" dirty="0">
                <a:latin typeface="Times New Roman" pitchFamily="18" charset="0"/>
                <a:cs typeface="Times New Roman" pitchFamily="18" charset="0"/>
              </a:rPr>
              <a:t>that the word ‘Custom’ </a:t>
            </a:r>
            <a:r>
              <a:rPr lang="en-US" sz="2400" dirty="0" smtClean="0">
                <a:latin typeface="Times New Roman" pitchFamily="18" charset="0"/>
                <a:cs typeface="Times New Roman" pitchFamily="18" charset="0"/>
              </a:rPr>
              <a:t>is derived </a:t>
            </a:r>
            <a:r>
              <a:rPr lang="en-US" sz="2400" dirty="0">
                <a:latin typeface="Times New Roman" pitchFamily="18" charset="0"/>
                <a:cs typeface="Times New Roman" pitchFamily="18" charset="0"/>
              </a:rPr>
              <a:t>from the word ‘</a:t>
            </a:r>
            <a:r>
              <a:rPr lang="en-US" sz="2400" dirty="0" err="1">
                <a:latin typeface="Times New Roman" pitchFamily="18" charset="0"/>
                <a:cs typeface="Times New Roman" pitchFamily="18" charset="0"/>
              </a:rPr>
              <a:t>Consuetus</a:t>
            </a:r>
            <a:r>
              <a:rPr lang="en-US" sz="2400" dirty="0">
                <a:latin typeface="Times New Roman" pitchFamily="18" charset="0"/>
                <a:cs typeface="Times New Roman" pitchFamily="18" charset="0"/>
              </a:rPr>
              <a:t>’, while others say that it is the part participate of </a:t>
            </a:r>
            <a:r>
              <a:rPr lang="en-US" sz="2400" dirty="0" smtClean="0">
                <a:latin typeface="Times New Roman" pitchFamily="18" charset="0"/>
                <a:cs typeface="Times New Roman" pitchFamily="18" charset="0"/>
              </a:rPr>
              <a:t>word ‘</a:t>
            </a:r>
            <a:r>
              <a:rPr lang="en-US" sz="2400" dirty="0" err="1" smtClean="0">
                <a:latin typeface="Times New Roman" pitchFamily="18" charset="0"/>
                <a:cs typeface="Times New Roman" pitchFamily="18" charset="0"/>
              </a:rPr>
              <a:t>Consuescere</a:t>
            </a:r>
            <a:r>
              <a:rPr lang="en-US" sz="2400" dirty="0">
                <a:latin typeface="Times New Roman" pitchFamily="18" charset="0"/>
                <a:cs typeface="Times New Roman" pitchFamily="18" charset="0"/>
              </a:rPr>
              <a:t>’ which means </a:t>
            </a:r>
            <a:r>
              <a:rPr lang="en-US" sz="2400" dirty="0" smtClean="0">
                <a:latin typeface="Times New Roman" pitchFamily="18" charset="0"/>
                <a:cs typeface="Times New Roman" pitchFamily="18" charset="0"/>
              </a:rPr>
              <a:t>‘accustom</a:t>
            </a:r>
            <a:r>
              <a:rPr lang="en-US" sz="2400" dirty="0">
                <a:latin typeface="Times New Roman" pitchFamily="18" charset="0"/>
                <a:cs typeface="Times New Roman" pitchFamily="18" charset="0"/>
              </a:rPr>
              <a:t>’. Some says that it is derived from two words ‘con’ means ‘expressing intensive force’ and ‘</a:t>
            </a:r>
            <a:r>
              <a:rPr lang="en-US" sz="2400" dirty="0" err="1">
                <a:latin typeface="Times New Roman" pitchFamily="18" charset="0"/>
                <a:cs typeface="Times New Roman" pitchFamily="18" charset="0"/>
              </a:rPr>
              <a:t>suescere</a:t>
            </a:r>
            <a:r>
              <a:rPr lang="en-US" sz="2400" dirty="0">
                <a:latin typeface="Times New Roman" pitchFamily="18" charset="0"/>
                <a:cs typeface="Times New Roman" pitchFamily="18" charset="0"/>
              </a:rPr>
              <a:t>’ means ‘become accustomed’. In Hindi the word ‘custom’ means ‘</a:t>
            </a:r>
            <a:r>
              <a:rPr lang="en-US" sz="2400" dirty="0" err="1">
                <a:latin typeface="Times New Roman" pitchFamily="18" charset="0"/>
                <a:cs typeface="Times New Roman" pitchFamily="18" charset="0"/>
              </a:rPr>
              <a:t>reeti</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vyavahar</a:t>
            </a:r>
            <a:r>
              <a:rPr lang="en-US" sz="2400" dirty="0">
                <a:latin typeface="Times New Roman" pitchFamily="18" charset="0"/>
                <a:cs typeface="Times New Roman" pitchFamily="18" charset="0"/>
              </a:rPr>
              <a:t>’,‘</a:t>
            </a:r>
            <a:r>
              <a:rPr lang="en-US" sz="2400" dirty="0" err="1">
                <a:latin typeface="Times New Roman" pitchFamily="18" charset="0"/>
                <a:cs typeface="Times New Roman" pitchFamily="18" charset="0"/>
              </a:rPr>
              <a:t>rasm</a:t>
            </a:r>
            <a:r>
              <a:rPr lang="en-US" sz="2400" dirty="0">
                <a:latin typeface="Times New Roman" pitchFamily="18" charset="0"/>
                <a:cs typeface="Times New Roman" pitchFamily="18" charset="0"/>
              </a:rPr>
              <a:t>’, or ‘</a:t>
            </a:r>
            <a:r>
              <a:rPr lang="en-US" sz="2400" dirty="0" err="1">
                <a:latin typeface="Times New Roman" pitchFamily="18" charset="0"/>
                <a:cs typeface="Times New Roman" pitchFamily="18" charset="0"/>
              </a:rPr>
              <a:t>riwaj</a:t>
            </a:r>
            <a:r>
              <a:rPr lang="en-US" sz="2400" dirty="0">
                <a:latin typeface="Times New Roman" pitchFamily="18" charset="0"/>
                <a:cs typeface="Times New Roman" pitchFamily="18" charset="0"/>
              </a:rPr>
              <a:t>’</a:t>
            </a:r>
            <a:r>
              <a:rPr lang="en-US" sz="2400" dirty="0" smtClean="0">
                <a:latin typeface="Times New Roman" pitchFamily="18" charset="0"/>
                <a:cs typeface="Times New Roman" pitchFamily="18" charset="0"/>
              </a:rPr>
              <a:t>.</a:t>
            </a:r>
          </a:p>
          <a:p>
            <a:pPr marL="230188" indent="-230188" algn="just">
              <a:spcBef>
                <a:spcPts val="600"/>
              </a:spcBef>
              <a:spcAft>
                <a:spcPts val="300"/>
              </a:spcAft>
              <a:buFont typeface="Arial"/>
              <a:buChar char="•"/>
            </a:pPr>
            <a:r>
              <a:rPr lang="en-US" sz="2400" dirty="0">
                <a:latin typeface="Times New Roman" pitchFamily="18" charset="0"/>
                <a:cs typeface="Times New Roman" pitchFamily="18" charset="0"/>
              </a:rPr>
              <a:t>The word ‘custom’ literally, grammatically, or ordinarily means; tradition, practice; usage; observance; way; convention; procedure; ceremony; ritual; ordinance; form; formality; fashion; mode; manner; shibboleth; unwritten rule; way of doing things; formal; style; etiquette; routine; habit; usual; </a:t>
            </a:r>
            <a:r>
              <a:rPr lang="en-US" sz="2400" dirty="0" smtClean="0">
                <a:latin typeface="Times New Roman" pitchFamily="18" charset="0"/>
                <a:cs typeface="Times New Roman" pitchFamily="18" charset="0"/>
              </a:rPr>
              <a:t>rite, etc.</a:t>
            </a:r>
            <a:endParaRPr lang="en-US" sz="2400" dirty="0">
              <a:latin typeface="Times New Roman" pitchFamily="18" charset="0"/>
              <a:cs typeface="Times New Roman" pitchFamily="18" charset="0"/>
            </a:endParaRPr>
          </a:p>
        </p:txBody>
      </p:sp>
      <p:sp>
        <p:nvSpPr>
          <p:cNvPr id="2" name="Rectangle 1"/>
          <p:cNvSpPr/>
          <p:nvPr/>
        </p:nvSpPr>
        <p:spPr>
          <a:xfrm>
            <a:off x="447674" y="488147"/>
            <a:ext cx="4124325"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MEANING:</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26473612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219200"/>
            <a:ext cx="7696200" cy="4893647"/>
          </a:xfrm>
          <a:prstGeom prst="rect">
            <a:avLst/>
          </a:prstGeom>
        </p:spPr>
        <p:txBody>
          <a:bodyPr wrap="square">
            <a:spAutoFit/>
          </a:bodyPr>
          <a:lstStyle/>
          <a:p>
            <a:pPr marL="230188" indent="-230188" algn="just">
              <a:buFont typeface="Arial" pitchFamily="34" charset="0"/>
              <a:buChar char="•"/>
            </a:pPr>
            <a:r>
              <a:rPr lang="en-US" sz="2400" b="1" dirty="0" err="1" smtClean="0">
                <a:latin typeface="Times New Roman" pitchFamily="18" charset="0"/>
                <a:cs typeface="Times New Roman" pitchFamily="18" charset="0"/>
              </a:rPr>
              <a:t>Salmond</a:t>
            </a:r>
            <a:r>
              <a:rPr lang="en-US" sz="2400" b="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a:t>
            </a:r>
            <a:r>
              <a:rPr lang="en-US" sz="2400" i="1" dirty="0">
                <a:latin typeface="Times New Roman" pitchFamily="18" charset="0"/>
                <a:cs typeface="Times New Roman" pitchFamily="18" charset="0"/>
              </a:rPr>
              <a:t>Custom is the embodiment of those principles which have commended themselves to the national conscience as principles of justice and public utility.”</a:t>
            </a:r>
          </a:p>
          <a:p>
            <a:pPr marL="230188" indent="-230188" algn="just">
              <a:buFont typeface="Arial" pitchFamily="34" charset="0"/>
              <a:buChar char="•"/>
            </a:pPr>
            <a:r>
              <a:rPr lang="en-US" sz="2400" dirty="0">
                <a:latin typeface="Times New Roman" pitchFamily="18" charset="0"/>
                <a:cs typeface="Times New Roman" pitchFamily="18" charset="0"/>
              </a:rPr>
              <a:t>For </a:t>
            </a:r>
            <a:r>
              <a:rPr lang="en-US" sz="2400" dirty="0" err="1">
                <a:latin typeface="Times New Roman" pitchFamily="18" charset="0"/>
                <a:cs typeface="Times New Roman" pitchFamily="18" charset="0"/>
              </a:rPr>
              <a:t>Salmond</a:t>
            </a:r>
            <a:r>
              <a:rPr lang="en-US" sz="2400" dirty="0">
                <a:latin typeface="Times New Roman" pitchFamily="18" charset="0"/>
                <a:cs typeface="Times New Roman" pitchFamily="18" charset="0"/>
              </a:rPr>
              <a:t>, a valid custom has absolute legal authority which </a:t>
            </a:r>
            <a:r>
              <a:rPr lang="en-US" sz="2400" dirty="0" smtClean="0">
                <a:latin typeface="Times New Roman" pitchFamily="18" charset="0"/>
                <a:cs typeface="Times New Roman" pitchFamily="18" charset="0"/>
              </a:rPr>
              <a:t>has </a:t>
            </a:r>
            <a:r>
              <a:rPr lang="en-US" sz="2400" dirty="0">
                <a:latin typeface="Times New Roman" pitchFamily="18" charset="0"/>
                <a:cs typeface="Times New Roman" pitchFamily="18" charset="0"/>
              </a:rPr>
              <a:t>the force of law in itself. He divides Customs into two:</a:t>
            </a:r>
          </a:p>
          <a:p>
            <a:pPr marL="230188" indent="-230188" algn="just">
              <a:buFont typeface="Arial" pitchFamily="34" charset="0"/>
              <a:buChar char="•"/>
            </a:pPr>
            <a:r>
              <a:rPr lang="en-US" sz="2400" dirty="0">
                <a:latin typeface="Times New Roman" pitchFamily="18" charset="0"/>
                <a:cs typeface="Times New Roman" pitchFamily="18" charset="0"/>
              </a:rPr>
              <a:t>General Custom – A general custom has the force of law throughout the territory of a state. For example, the Common Law in England.</a:t>
            </a:r>
          </a:p>
          <a:p>
            <a:pPr marL="230188" indent="-230188" algn="just">
              <a:buFont typeface="Arial" pitchFamily="34" charset="0"/>
              <a:buChar char="•"/>
            </a:pPr>
            <a:r>
              <a:rPr lang="en-US" sz="2400" dirty="0">
                <a:latin typeface="Times New Roman" pitchFamily="18" charset="0"/>
                <a:cs typeface="Times New Roman" pitchFamily="18" charset="0"/>
              </a:rPr>
              <a:t>Local Custom – The local custom are those which operate </a:t>
            </a:r>
            <a:r>
              <a:rPr lang="en-US" sz="2400" dirty="0" smtClean="0">
                <a:latin typeface="Times New Roman" pitchFamily="18" charset="0"/>
                <a:cs typeface="Times New Roman" pitchFamily="18" charset="0"/>
              </a:rPr>
              <a:t>and have </a:t>
            </a:r>
            <a:r>
              <a:rPr lang="en-US" sz="2400" dirty="0">
                <a:latin typeface="Times New Roman" pitchFamily="18" charset="0"/>
                <a:cs typeface="Times New Roman" pitchFamily="18" charset="0"/>
              </a:rPr>
              <a:t>the force of law in a particular locality. The authority of a local custom is higher than that of general custom.</a:t>
            </a:r>
          </a:p>
        </p:txBody>
      </p:sp>
      <p:sp>
        <p:nvSpPr>
          <p:cNvPr id="2" name="Rectangle 1"/>
          <p:cNvSpPr/>
          <p:nvPr/>
        </p:nvSpPr>
        <p:spPr>
          <a:xfrm>
            <a:off x="447674" y="488147"/>
            <a:ext cx="4124325"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DEFINITION:</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00421831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066800"/>
            <a:ext cx="8686800" cy="5416867"/>
          </a:xfrm>
          <a:prstGeom prst="rect">
            <a:avLst/>
          </a:prstGeom>
        </p:spPr>
        <p:txBody>
          <a:bodyPr wrap="square">
            <a:spAutoFit/>
          </a:bodyPr>
          <a:lstStyle/>
          <a:p>
            <a:pPr marL="230188" indent="-230188" algn="just">
              <a:spcBef>
                <a:spcPts val="600"/>
              </a:spcBef>
              <a:buFont typeface="Arial" pitchFamily="34" charset="0"/>
              <a:buChar char="•"/>
            </a:pPr>
            <a:r>
              <a:rPr lang="en-US" sz="2400" b="1" dirty="0">
                <a:latin typeface="Times New Roman" pitchFamily="18" charset="0"/>
                <a:cs typeface="Times New Roman" pitchFamily="18" charset="0"/>
              </a:rPr>
              <a:t>Keeton</a:t>
            </a:r>
            <a:r>
              <a:rPr lang="en-US" sz="2400" b="1" dirty="0" smtClean="0">
                <a:latin typeface="Times New Roman" pitchFamily="18" charset="0"/>
                <a:cs typeface="Times New Roman" pitchFamily="18" charset="0"/>
              </a:rPr>
              <a:t>:</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According to him, “customary law may be defined as those rules of human action established by usage and regarded as legally binding by those to whom the rules are applicable, which are adopted by the courts and applied as source of law, because they are generally followed by the political society as a whole, or by some part of it.</a:t>
            </a:r>
            <a:r>
              <a:rPr lang="en-US" sz="2400" dirty="0" smtClean="0">
                <a:latin typeface="Times New Roman" pitchFamily="18" charset="0"/>
                <a:cs typeface="Times New Roman" pitchFamily="18" charset="0"/>
              </a:rPr>
              <a:t>”</a:t>
            </a:r>
          </a:p>
          <a:p>
            <a:pPr marL="230188" indent="-230188" algn="just">
              <a:spcBef>
                <a:spcPts val="600"/>
              </a:spcBef>
              <a:buFont typeface="Arial" pitchFamily="34" charset="0"/>
              <a:buChar char="•"/>
            </a:pPr>
            <a:r>
              <a:rPr lang="en-US" sz="2400" b="1" dirty="0">
                <a:latin typeface="Times New Roman" pitchFamily="18" charset="0"/>
                <a:cs typeface="Times New Roman" pitchFamily="18" charset="0"/>
              </a:rPr>
              <a:t>Carter</a:t>
            </a:r>
            <a:r>
              <a:rPr lang="en-US" sz="2400" b="1" dirty="0" smtClean="0">
                <a:latin typeface="Times New Roman" pitchFamily="18" charset="0"/>
                <a:cs typeface="Times New Roman" pitchFamily="18" charset="0"/>
              </a:rPr>
              <a:t>:</a:t>
            </a:r>
            <a:r>
              <a:rPr lang="en-US" sz="2400" dirty="0">
                <a:latin typeface="Times New Roman" pitchFamily="18" charset="0"/>
                <a:cs typeface="Times New Roman" pitchFamily="18" charset="0"/>
              </a:rPr>
              <a:t> According to him, “the simplest definition of custom is that it is the uniformity of conduct of all persons under like circumstances.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230188" indent="-230188" algn="just">
              <a:spcBef>
                <a:spcPts val="600"/>
              </a:spcBef>
              <a:buFont typeface="Arial" pitchFamily="34" charset="0"/>
              <a:buChar char="•"/>
            </a:pPr>
            <a:r>
              <a:rPr lang="en-US" sz="2400" b="1" dirty="0">
                <a:latin typeface="Times New Roman" pitchFamily="18" charset="0"/>
                <a:cs typeface="Times New Roman" pitchFamily="18" charset="0"/>
              </a:rPr>
              <a:t>Holland</a:t>
            </a:r>
            <a:r>
              <a:rPr lang="en-US" sz="2400" b="1"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He defined custom as “a generally observed course of conduct.</a:t>
            </a:r>
            <a:r>
              <a:rPr lang="en-US" sz="2400" dirty="0" smtClean="0">
                <a:latin typeface="Times New Roman" pitchFamily="18" charset="0"/>
                <a:cs typeface="Times New Roman" pitchFamily="18" charset="0"/>
              </a:rPr>
              <a:t>” For </a:t>
            </a:r>
            <a:r>
              <a:rPr lang="en-US" sz="2400" dirty="0">
                <a:latin typeface="Times New Roman" pitchFamily="18" charset="0"/>
                <a:cs typeface="Times New Roman" pitchFamily="18" charset="0"/>
              </a:rPr>
              <a:t>instance a man crosses a land which is suggested either by the purpose he has in mind or merely by an accident. If others follow in the track, which becomes more likely after the track has once been trodden- a path is made</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2" name="Rectangle 1"/>
          <p:cNvSpPr/>
          <p:nvPr/>
        </p:nvSpPr>
        <p:spPr>
          <a:xfrm>
            <a:off x="447674" y="488147"/>
            <a:ext cx="4124325"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DEFINITION: </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9161949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831222"/>
            <a:ext cx="8991600" cy="6026778"/>
          </a:xfrm>
          <a:prstGeom prst="rect">
            <a:avLst/>
          </a:prstGeom>
        </p:spPr>
        <p:txBody>
          <a:bodyPr wrap="square">
            <a:spAutoFit/>
          </a:bodyPr>
          <a:lstStyle/>
          <a:p>
            <a:pPr marL="230188" indent="-230188" algn="just">
              <a:lnSpc>
                <a:spcPct val="120000"/>
              </a:lnSpc>
              <a:buFont typeface="Arial" pitchFamily="34" charset="0"/>
              <a:buChar char="•"/>
            </a:pPr>
            <a:r>
              <a:rPr lang="en-US" sz="2300" b="1" dirty="0">
                <a:latin typeface="Times New Roman" pitchFamily="18" charset="0"/>
                <a:cs typeface="Times New Roman" pitchFamily="18" charset="0"/>
              </a:rPr>
              <a:t>Allen</a:t>
            </a:r>
            <a:r>
              <a:rPr lang="en-US" sz="2300" b="1" dirty="0" smtClean="0">
                <a:latin typeface="Times New Roman" pitchFamily="18" charset="0"/>
                <a:cs typeface="Times New Roman" pitchFamily="18" charset="0"/>
              </a:rPr>
              <a:t>:</a:t>
            </a:r>
            <a:r>
              <a:rPr lang="en-US" sz="2300" dirty="0">
                <a:latin typeface="Times New Roman" pitchFamily="18" charset="0"/>
                <a:cs typeface="Times New Roman" pitchFamily="18" charset="0"/>
              </a:rPr>
              <a:t> According to Allen, “custom as a legal and social phenomenon grows up by forces inherent in society, forces partly of reason and necessity and partly of suggestion and limitation.</a:t>
            </a:r>
            <a:r>
              <a:rPr lang="en-US" sz="2300" dirty="0" smtClean="0">
                <a:latin typeface="Times New Roman" pitchFamily="18" charset="0"/>
                <a:cs typeface="Times New Roman" pitchFamily="18" charset="0"/>
              </a:rPr>
              <a:t>”</a:t>
            </a:r>
            <a:endParaRPr lang="en-US" sz="2300" dirty="0">
              <a:latin typeface="Times New Roman" pitchFamily="18" charset="0"/>
              <a:cs typeface="Times New Roman" pitchFamily="18" charset="0"/>
            </a:endParaRPr>
          </a:p>
          <a:p>
            <a:pPr marL="230188" indent="-230188" algn="just">
              <a:lnSpc>
                <a:spcPct val="120000"/>
              </a:lnSpc>
              <a:buFont typeface="Arial" pitchFamily="34" charset="0"/>
              <a:buChar char="•"/>
            </a:pPr>
            <a:r>
              <a:rPr lang="en-US" sz="2300" b="1" dirty="0" err="1">
                <a:latin typeface="Times New Roman" pitchFamily="18" charset="0"/>
                <a:cs typeface="Times New Roman" pitchFamily="18" charset="0"/>
              </a:rPr>
              <a:t>Halsbury</a:t>
            </a:r>
            <a:r>
              <a:rPr lang="en-US" sz="2300" b="1" dirty="0">
                <a:latin typeface="Times New Roman" pitchFamily="18" charset="0"/>
                <a:cs typeface="Times New Roman" pitchFamily="18" charset="0"/>
              </a:rPr>
              <a:t> laws</a:t>
            </a:r>
            <a:r>
              <a:rPr lang="en-US" sz="2300" b="1" dirty="0" smtClean="0">
                <a:latin typeface="Times New Roman" pitchFamily="18" charset="0"/>
                <a:cs typeface="Times New Roman" pitchFamily="18" charset="0"/>
              </a:rPr>
              <a:t>: </a:t>
            </a:r>
            <a:r>
              <a:rPr lang="en-US" sz="2300" dirty="0" smtClean="0">
                <a:latin typeface="Times New Roman" pitchFamily="18" charset="0"/>
                <a:cs typeface="Times New Roman" pitchFamily="18" charset="0"/>
              </a:rPr>
              <a:t>“</a:t>
            </a:r>
            <a:r>
              <a:rPr lang="en-US" sz="2300" dirty="0">
                <a:latin typeface="Times New Roman" pitchFamily="18" charset="0"/>
                <a:cs typeface="Times New Roman" pitchFamily="18" charset="0"/>
              </a:rPr>
              <a:t>A custom is a particular rule which has existed either actually or presumptively from time immemorial, and has obtained the force of law in a particular locality, although contrary to or not consistent with the general common law of the realm.</a:t>
            </a:r>
            <a:r>
              <a:rPr lang="en-US" sz="2300" dirty="0" smtClean="0">
                <a:latin typeface="Times New Roman" pitchFamily="18" charset="0"/>
                <a:cs typeface="Times New Roman" pitchFamily="18" charset="0"/>
              </a:rPr>
              <a:t>”</a:t>
            </a:r>
            <a:endParaRPr lang="en-US" sz="2300" dirty="0">
              <a:latin typeface="Times New Roman" pitchFamily="18" charset="0"/>
              <a:cs typeface="Times New Roman" pitchFamily="18" charset="0"/>
            </a:endParaRPr>
          </a:p>
          <a:p>
            <a:pPr marL="230188" indent="-230188" algn="just">
              <a:lnSpc>
                <a:spcPct val="120000"/>
              </a:lnSpc>
              <a:buFont typeface="Arial" pitchFamily="34" charset="0"/>
              <a:buChar char="•"/>
            </a:pPr>
            <a:r>
              <a:rPr lang="en-US" sz="2300" b="1" dirty="0">
                <a:latin typeface="Times New Roman" pitchFamily="18" charset="0"/>
                <a:cs typeface="Times New Roman" pitchFamily="18" charset="0"/>
              </a:rPr>
              <a:t>The Judicial Committee of Privy Council in </a:t>
            </a:r>
            <a:r>
              <a:rPr lang="en-US" sz="2300" b="1" i="1" dirty="0" err="1">
                <a:latin typeface="Times New Roman" pitchFamily="18" charset="0"/>
                <a:cs typeface="Times New Roman" pitchFamily="18" charset="0"/>
              </a:rPr>
              <a:t>Harprasad</a:t>
            </a:r>
            <a:r>
              <a:rPr lang="en-US" sz="2300" b="1" i="1" dirty="0">
                <a:latin typeface="Times New Roman" pitchFamily="18" charset="0"/>
                <a:cs typeface="Times New Roman" pitchFamily="18" charset="0"/>
              </a:rPr>
              <a:t> v. </a:t>
            </a:r>
            <a:r>
              <a:rPr lang="en-US" sz="2300" b="1" i="1" dirty="0" err="1">
                <a:latin typeface="Times New Roman" pitchFamily="18" charset="0"/>
                <a:cs typeface="Times New Roman" pitchFamily="18" charset="0"/>
              </a:rPr>
              <a:t>Shivdayal</a:t>
            </a:r>
            <a:r>
              <a:rPr lang="en-US" sz="2300" b="1" dirty="0">
                <a:latin typeface="Times New Roman" pitchFamily="18" charset="0"/>
                <a:cs typeface="Times New Roman" pitchFamily="18" charset="0"/>
              </a:rPr>
              <a:t> (1876 I.A.) </a:t>
            </a:r>
            <a:r>
              <a:rPr lang="en-US" sz="2300" dirty="0">
                <a:latin typeface="Times New Roman" pitchFamily="18" charset="0"/>
                <a:cs typeface="Times New Roman" pitchFamily="18" charset="0"/>
              </a:rPr>
              <a:t>observed custom as a rule which in a particular family or in a particular district or in a particular sect, class or tribe, has from long usage obtained the force of a law</a:t>
            </a:r>
            <a:r>
              <a:rPr lang="en-US" sz="2300" dirty="0" smtClean="0">
                <a:latin typeface="Times New Roman" pitchFamily="18" charset="0"/>
                <a:cs typeface="Times New Roman" pitchFamily="18" charset="0"/>
              </a:rPr>
              <a:t>.</a:t>
            </a:r>
          </a:p>
          <a:p>
            <a:pPr marL="230188" indent="-230188" algn="just">
              <a:lnSpc>
                <a:spcPct val="120000"/>
              </a:lnSpc>
              <a:buFont typeface="Arial" pitchFamily="34" charset="0"/>
              <a:buChar char="•"/>
            </a:pPr>
            <a:r>
              <a:rPr lang="en-US" sz="2300" dirty="0" smtClean="0">
                <a:latin typeface="Times New Roman" pitchFamily="18" charset="0"/>
                <a:cs typeface="Times New Roman" pitchFamily="18" charset="0"/>
              </a:rPr>
              <a:t>Hence it can be summarized that custom is a rule to regulate the conduct which has been in existence since the time immemorial and has become a binding and effective rule for people to observe.</a:t>
            </a:r>
            <a:endParaRPr lang="en-US" sz="2300" dirty="0">
              <a:latin typeface="Times New Roman" pitchFamily="18" charset="0"/>
              <a:cs typeface="Times New Roman" pitchFamily="18" charset="0"/>
            </a:endParaRPr>
          </a:p>
        </p:txBody>
      </p:sp>
      <p:sp>
        <p:nvSpPr>
          <p:cNvPr id="2" name="Rectangle 1"/>
          <p:cNvSpPr/>
          <p:nvPr/>
        </p:nvSpPr>
        <p:spPr>
          <a:xfrm>
            <a:off x="457200" y="304800"/>
            <a:ext cx="4124325"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DEFINITION: </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8536157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025633"/>
            <a:ext cx="8839200" cy="5262979"/>
          </a:xfrm>
          <a:prstGeom prst="rect">
            <a:avLst/>
          </a:prstGeom>
        </p:spPr>
        <p:txBody>
          <a:bodyPr wrap="square">
            <a:spAutoFit/>
          </a:bodyPr>
          <a:lstStyle/>
          <a:p>
            <a:r>
              <a:rPr lang="en-US" sz="2400" dirty="0">
                <a:solidFill>
                  <a:srgbClr val="000000"/>
                </a:solidFill>
                <a:latin typeface="Times"/>
                <a:ea typeface="Times New Roman"/>
                <a:cs typeface="Times New Roman"/>
              </a:rPr>
              <a:t>Custom can be classified into two types:</a:t>
            </a:r>
            <a:endParaRPr lang="en-US" sz="2400" dirty="0">
              <a:latin typeface="Cambria"/>
              <a:ea typeface="ＭＳ 明朝"/>
              <a:cs typeface="Times New Roman"/>
            </a:endParaRPr>
          </a:p>
          <a:p>
            <a:pPr marL="236538"/>
            <a:r>
              <a:rPr lang="en-US" sz="2400" b="1" dirty="0">
                <a:solidFill>
                  <a:srgbClr val="000000"/>
                </a:solidFill>
                <a:latin typeface="Times"/>
                <a:ea typeface="Times New Roman"/>
                <a:cs typeface="Times New Roman"/>
              </a:rPr>
              <a:t>1. </a:t>
            </a:r>
            <a:r>
              <a:rPr lang="en-US" sz="2400" dirty="0">
                <a:solidFill>
                  <a:srgbClr val="000000"/>
                </a:solidFill>
                <a:latin typeface="Times"/>
                <a:ea typeface="Times New Roman"/>
                <a:cs typeface="Times New Roman"/>
              </a:rPr>
              <a:t>Custom without sanction, and</a:t>
            </a:r>
            <a:endParaRPr lang="en-US" sz="2400" dirty="0">
              <a:latin typeface="Cambria"/>
              <a:ea typeface="ＭＳ 明朝"/>
              <a:cs typeface="Times New Roman"/>
            </a:endParaRPr>
          </a:p>
          <a:p>
            <a:pPr marL="236538"/>
            <a:r>
              <a:rPr lang="en-US" sz="2400" b="1" dirty="0">
                <a:solidFill>
                  <a:srgbClr val="000000"/>
                </a:solidFill>
                <a:latin typeface="Times"/>
                <a:ea typeface="Times New Roman"/>
                <a:cs typeface="Times New Roman"/>
              </a:rPr>
              <a:t>2. </a:t>
            </a:r>
            <a:r>
              <a:rPr lang="en-US" sz="2400" dirty="0">
                <a:solidFill>
                  <a:srgbClr val="000000"/>
                </a:solidFill>
                <a:latin typeface="Times"/>
                <a:ea typeface="Times New Roman"/>
                <a:cs typeface="Times New Roman"/>
              </a:rPr>
              <a:t>Custom having sanction.</a:t>
            </a:r>
            <a:endParaRPr lang="en-US" sz="2400" dirty="0">
              <a:latin typeface="Cambria"/>
              <a:ea typeface="ＭＳ 明朝"/>
              <a:cs typeface="Times New Roman"/>
            </a:endParaRPr>
          </a:p>
          <a:p>
            <a:r>
              <a:rPr lang="en-US" sz="2400" dirty="0">
                <a:solidFill>
                  <a:srgbClr val="000000"/>
                </a:solidFill>
                <a:latin typeface="Times"/>
                <a:ea typeface="Times New Roman"/>
                <a:cs typeface="Times New Roman"/>
              </a:rPr>
              <a:t> </a:t>
            </a:r>
            <a:endParaRPr lang="en-US" sz="2400" dirty="0">
              <a:latin typeface="Cambria"/>
              <a:ea typeface="ＭＳ 明朝"/>
              <a:cs typeface="Times New Roman"/>
            </a:endParaRPr>
          </a:p>
          <a:p>
            <a:r>
              <a:rPr lang="en-US" sz="2400" b="1" dirty="0">
                <a:solidFill>
                  <a:srgbClr val="000000"/>
                </a:solidFill>
                <a:latin typeface="Times"/>
                <a:ea typeface="Times New Roman"/>
                <a:cs typeface="Times New Roman"/>
              </a:rPr>
              <a:t>1. Custom Without Sanction:</a:t>
            </a:r>
            <a:endParaRPr lang="en-US" sz="2400" dirty="0">
              <a:latin typeface="Cambria"/>
              <a:ea typeface="ＭＳ 明朝"/>
              <a:cs typeface="Times New Roman"/>
            </a:endParaRPr>
          </a:p>
          <a:p>
            <a:pPr marL="287338"/>
            <a:r>
              <a:rPr lang="en-US" sz="2400" dirty="0">
                <a:solidFill>
                  <a:srgbClr val="000000"/>
                </a:solidFill>
                <a:latin typeface="Times"/>
                <a:ea typeface="Times New Roman"/>
                <a:cs typeface="Times New Roman"/>
              </a:rPr>
              <a:t>These are those customs which are non-obligatory. They are all observed due to presence of the public opinion. </a:t>
            </a:r>
            <a:r>
              <a:rPr lang="en-US" sz="2400" dirty="0" err="1">
                <a:solidFill>
                  <a:srgbClr val="000000"/>
                </a:solidFill>
                <a:latin typeface="Times"/>
                <a:ea typeface="Times New Roman"/>
                <a:cs typeface="Times New Roman"/>
              </a:rPr>
              <a:t>Austinian</a:t>
            </a:r>
            <a:r>
              <a:rPr lang="en-US" sz="2400" dirty="0">
                <a:solidFill>
                  <a:srgbClr val="000000"/>
                </a:solidFill>
                <a:latin typeface="Times"/>
                <a:ea typeface="Times New Roman"/>
                <a:cs typeface="Times New Roman"/>
              </a:rPr>
              <a:t> term for them is positive morality.</a:t>
            </a:r>
            <a:endParaRPr lang="en-US" sz="2400" dirty="0">
              <a:latin typeface="Cambria"/>
              <a:ea typeface="ＭＳ 明朝"/>
              <a:cs typeface="Times New Roman"/>
            </a:endParaRPr>
          </a:p>
          <a:p>
            <a:r>
              <a:rPr lang="en-US" sz="2400" b="1" dirty="0">
                <a:solidFill>
                  <a:srgbClr val="000000"/>
                </a:solidFill>
                <a:latin typeface="Times"/>
                <a:ea typeface="Times New Roman"/>
                <a:cs typeface="Times New Roman"/>
              </a:rPr>
              <a:t>2. Custom Having Sanction:</a:t>
            </a:r>
            <a:endParaRPr lang="en-US" sz="2400" dirty="0">
              <a:latin typeface="Cambria"/>
              <a:ea typeface="ＭＳ 明朝"/>
              <a:cs typeface="Times New Roman"/>
            </a:endParaRPr>
          </a:p>
          <a:p>
            <a:pPr marL="338138"/>
            <a:r>
              <a:rPr lang="en-US" sz="2400" dirty="0">
                <a:solidFill>
                  <a:srgbClr val="000000"/>
                </a:solidFill>
                <a:latin typeface="Times"/>
                <a:ea typeface="Times New Roman"/>
                <a:cs typeface="Times New Roman"/>
              </a:rPr>
              <a:t>These are those customs which are enforced by the State. These customs are backed by sanction.</a:t>
            </a:r>
            <a:endParaRPr lang="en-US" sz="2400" dirty="0">
              <a:latin typeface="Cambria"/>
              <a:ea typeface="ＭＳ 明朝"/>
              <a:cs typeface="Times New Roman"/>
            </a:endParaRPr>
          </a:p>
          <a:p>
            <a:pPr marL="576263"/>
            <a:r>
              <a:rPr lang="en-US" sz="2400" dirty="0">
                <a:solidFill>
                  <a:srgbClr val="000000"/>
                </a:solidFill>
                <a:latin typeface="Times"/>
                <a:ea typeface="Times New Roman"/>
                <a:cs typeface="Times New Roman"/>
              </a:rPr>
              <a:t>These customs have two types which are as follows:</a:t>
            </a:r>
            <a:endParaRPr lang="en-US" sz="2400" dirty="0">
              <a:latin typeface="Cambria"/>
              <a:ea typeface="ＭＳ 明朝"/>
              <a:cs typeface="Times New Roman"/>
            </a:endParaRPr>
          </a:p>
          <a:p>
            <a:pPr marL="576263"/>
            <a:r>
              <a:rPr lang="en-US" sz="2400" dirty="0">
                <a:solidFill>
                  <a:srgbClr val="000000"/>
                </a:solidFill>
                <a:latin typeface="Times"/>
                <a:ea typeface="Times New Roman"/>
                <a:cs typeface="Times New Roman"/>
              </a:rPr>
              <a:t>i. Legal custom; and</a:t>
            </a:r>
            <a:endParaRPr lang="en-US" sz="2400" dirty="0">
              <a:latin typeface="Cambria"/>
              <a:ea typeface="ＭＳ 明朝"/>
              <a:cs typeface="Times New Roman"/>
            </a:endParaRPr>
          </a:p>
          <a:p>
            <a:pPr marL="576263"/>
            <a:r>
              <a:rPr lang="en-US" sz="2400" dirty="0">
                <a:solidFill>
                  <a:srgbClr val="000000"/>
                </a:solidFill>
                <a:latin typeface="Times"/>
                <a:ea typeface="Times New Roman"/>
                <a:cs typeface="Times New Roman"/>
              </a:rPr>
              <a:t>ii. Conventional custom</a:t>
            </a:r>
            <a:endParaRPr lang="en-US" sz="2400" dirty="0">
              <a:effectLst/>
              <a:latin typeface="Cambria"/>
              <a:ea typeface="ＭＳ 明朝"/>
              <a:cs typeface="Times New Roman"/>
            </a:endParaRPr>
          </a:p>
        </p:txBody>
      </p:sp>
      <p:sp>
        <p:nvSpPr>
          <p:cNvPr id="2" name="Rectangle 1"/>
          <p:cNvSpPr/>
          <p:nvPr/>
        </p:nvSpPr>
        <p:spPr>
          <a:xfrm>
            <a:off x="447674" y="488147"/>
            <a:ext cx="8315326" cy="523220"/>
          </a:xfrm>
          <a:prstGeom prst="rect">
            <a:avLst/>
          </a:prstGeom>
        </p:spPr>
        <p:txBody>
          <a:bodyPr wrap="square">
            <a:spAutoFit/>
          </a:bodyPr>
          <a:lstStyle/>
          <a:p>
            <a:pPr lvl="0"/>
            <a:r>
              <a:rPr lang="en-US" sz="2800" b="1" u="sng" dirty="0" smtClean="0">
                <a:solidFill>
                  <a:prstClr val="black"/>
                </a:solidFill>
                <a:latin typeface="Times New Roman" pitchFamily="18" charset="0"/>
                <a:cs typeface="Times New Roman" pitchFamily="18" charset="0"/>
              </a:rPr>
              <a:t>CLASSIFICATION OF CUSTOMS: </a:t>
            </a:r>
            <a:r>
              <a:rPr lang="en-US" sz="2800" dirty="0" smtClean="0">
                <a:solidFill>
                  <a:prstClr val="black"/>
                </a:solidFill>
                <a:latin typeface="Times New Roman" pitchFamily="18" charset="0"/>
                <a:cs typeface="Times New Roman" pitchFamily="18" charset="0"/>
              </a:rPr>
              <a:t> </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13113802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81001"/>
            <a:ext cx="8915400" cy="6291466"/>
          </a:xfrm>
          <a:prstGeom prst="rect">
            <a:avLst/>
          </a:prstGeom>
        </p:spPr>
        <p:txBody>
          <a:bodyPr wrap="square">
            <a:spAutoFit/>
          </a:bodyPr>
          <a:lstStyle/>
          <a:p>
            <a:pPr marL="236538" indent="-236538"/>
            <a:r>
              <a:rPr lang="en-US" sz="2400" b="1" dirty="0">
                <a:solidFill>
                  <a:srgbClr val="000000"/>
                </a:solidFill>
                <a:latin typeface="Times"/>
                <a:ea typeface="Times New Roman"/>
                <a:cs typeface="Times New Roman"/>
              </a:rPr>
              <a:t>i.</a:t>
            </a:r>
            <a:r>
              <a:rPr lang="en-US" sz="2400" dirty="0">
                <a:solidFill>
                  <a:srgbClr val="000000"/>
                </a:solidFill>
                <a:latin typeface="Times"/>
                <a:ea typeface="Times New Roman"/>
                <a:cs typeface="Times New Roman"/>
              </a:rPr>
              <a:t> </a:t>
            </a:r>
            <a:r>
              <a:rPr lang="en-US" sz="2400" b="1" dirty="0">
                <a:solidFill>
                  <a:srgbClr val="000000"/>
                </a:solidFill>
                <a:latin typeface="Times"/>
                <a:ea typeface="Times New Roman"/>
                <a:cs typeface="Times New Roman"/>
              </a:rPr>
              <a:t>Legal custom: - </a:t>
            </a:r>
            <a:r>
              <a:rPr lang="en-US" sz="2400" dirty="0">
                <a:solidFill>
                  <a:srgbClr val="000000"/>
                </a:solidFill>
                <a:latin typeface="Times"/>
                <a:ea typeface="Times New Roman"/>
                <a:cs typeface="Times New Roman"/>
              </a:rPr>
              <a:t>The legal customs are those whose legal authority is absolute and unconditional. These customs operate as a binding rule of law. They have been recognized by the courts and have become a part of the law of the land. They are enforced by the courts. Legal customs are of two types:-</a:t>
            </a:r>
            <a:endParaRPr lang="en-US" sz="2400" dirty="0">
              <a:latin typeface="Cambria"/>
              <a:ea typeface="ＭＳ 明朝"/>
              <a:cs typeface="Times New Roman"/>
            </a:endParaRPr>
          </a:p>
          <a:p>
            <a:pPr marL="863600" indent="-236538"/>
            <a:r>
              <a:rPr lang="en-US" sz="2400" dirty="0">
                <a:solidFill>
                  <a:srgbClr val="000000"/>
                </a:solidFill>
                <a:latin typeface="Times"/>
                <a:ea typeface="Times New Roman"/>
                <a:cs typeface="Times New Roman"/>
              </a:rPr>
              <a:t>a. Local custom</a:t>
            </a:r>
            <a:endParaRPr lang="en-US" sz="2400" dirty="0">
              <a:latin typeface="Cambria"/>
              <a:ea typeface="ＭＳ 明朝"/>
              <a:cs typeface="Times New Roman"/>
            </a:endParaRPr>
          </a:p>
          <a:p>
            <a:pPr marL="863600" indent="-236538"/>
            <a:r>
              <a:rPr lang="en-US" sz="2400" dirty="0">
                <a:solidFill>
                  <a:srgbClr val="000000"/>
                </a:solidFill>
                <a:latin typeface="Times"/>
                <a:ea typeface="Times New Roman"/>
                <a:cs typeface="Times New Roman"/>
              </a:rPr>
              <a:t>b. General custom</a:t>
            </a:r>
            <a:endParaRPr lang="en-US" sz="2400" dirty="0">
              <a:latin typeface="Cambria"/>
              <a:ea typeface="ＭＳ 明朝"/>
              <a:cs typeface="Times New Roman"/>
            </a:endParaRPr>
          </a:p>
          <a:p>
            <a:pPr marL="514350" indent="-514350" algn="just">
              <a:buFont typeface="+mj-lt"/>
              <a:buAutoNum type="romanLcPeriod"/>
            </a:pPr>
            <a:endParaRPr lang="en-US" sz="2400" dirty="0" smtClean="0"/>
          </a:p>
          <a:p>
            <a:pPr algn="just"/>
            <a:r>
              <a:rPr lang="en-US" sz="2300" b="1" dirty="0">
                <a:solidFill>
                  <a:srgbClr val="000000"/>
                </a:solidFill>
                <a:latin typeface="Times"/>
                <a:ea typeface="Times New Roman"/>
                <a:cs typeface="Times New Roman"/>
              </a:rPr>
              <a:t>a. LOCAL CUSTOM</a:t>
            </a:r>
          </a:p>
          <a:p>
            <a:pPr algn="just"/>
            <a:r>
              <a:rPr lang="en-US" sz="2300" dirty="0">
                <a:solidFill>
                  <a:srgbClr val="000000"/>
                </a:solidFill>
                <a:latin typeface="Times"/>
                <a:ea typeface="Times New Roman"/>
                <a:cs typeface="Times New Roman"/>
              </a:rPr>
              <a:t>A local custom is that which prevails in some defined locality, that is, to a district, town or an area. But they do not imply geographical locality only. Sometimes, certain sects or families take their customs with them wherever they go. They too are called local customs. Therefore, in India, local customs may be divided into two classes; Geographical local </a:t>
            </a:r>
            <a:r>
              <a:rPr lang="en-US" sz="2300" dirty="0" smtClean="0">
                <a:solidFill>
                  <a:srgbClr val="000000"/>
                </a:solidFill>
                <a:latin typeface="Times"/>
                <a:ea typeface="Times New Roman"/>
                <a:cs typeface="Times New Roman"/>
              </a:rPr>
              <a:t>custom </a:t>
            </a:r>
            <a:r>
              <a:rPr lang="en-US" sz="2300" dirty="0">
                <a:solidFill>
                  <a:srgbClr val="000000"/>
                </a:solidFill>
                <a:latin typeface="Times"/>
                <a:ea typeface="Times New Roman"/>
                <a:cs typeface="Times New Roman"/>
              </a:rPr>
              <a:t>and personal local custom. These customs are law only for a particular locality, set or family.</a:t>
            </a:r>
          </a:p>
          <a:p>
            <a:pPr marL="514350" indent="-514350" algn="just">
              <a:lnSpc>
                <a:spcPct val="120000"/>
              </a:lnSpc>
              <a:buFont typeface="+mj-lt"/>
              <a:buAutoNum type="romanLcPeriod"/>
            </a:pPr>
            <a:endParaRPr lang="en-US" sz="2300" dirty="0">
              <a:solidFill>
                <a:srgbClr val="000000"/>
              </a:solidFill>
              <a:latin typeface="Times"/>
              <a:ea typeface="Times New Roman"/>
              <a:cs typeface="Times New Roman"/>
            </a:endParaRPr>
          </a:p>
        </p:txBody>
      </p:sp>
    </p:spTree>
    <p:extLst>
      <p:ext uri="{BB962C8B-B14F-4D97-AF65-F5344CB8AC3E}">
        <p14:creationId xmlns:p14="http://schemas.microsoft.com/office/powerpoint/2010/main" val="106600764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304800"/>
            <a:ext cx="8763000" cy="6463309"/>
          </a:xfrm>
          <a:prstGeom prst="rect">
            <a:avLst/>
          </a:prstGeom>
        </p:spPr>
        <p:txBody>
          <a:bodyPr wrap="square">
            <a:spAutoFit/>
          </a:bodyPr>
          <a:lstStyle/>
          <a:p>
            <a:pPr algn="just"/>
            <a:r>
              <a:rPr lang="en-US" sz="2300" b="1" dirty="0" smtClean="0">
                <a:solidFill>
                  <a:srgbClr val="000000"/>
                </a:solidFill>
                <a:latin typeface="Times"/>
                <a:ea typeface="Times New Roman"/>
                <a:cs typeface="Times New Roman"/>
              </a:rPr>
              <a:t>..contd. Local Custom: </a:t>
            </a:r>
            <a:r>
              <a:rPr lang="en-US" sz="2300" dirty="0" err="1" smtClean="0">
                <a:solidFill>
                  <a:srgbClr val="000000"/>
                </a:solidFill>
                <a:latin typeface="Times"/>
                <a:ea typeface="Times New Roman"/>
                <a:cs typeface="Times New Roman"/>
              </a:rPr>
              <a:t>Halsbury</a:t>
            </a:r>
            <a:r>
              <a:rPr lang="en-US" sz="2300" dirty="0" smtClean="0">
                <a:solidFill>
                  <a:srgbClr val="000000"/>
                </a:solidFill>
                <a:latin typeface="Times"/>
                <a:ea typeface="Times New Roman"/>
                <a:cs typeface="Times New Roman"/>
              </a:rPr>
              <a:t> </a:t>
            </a:r>
            <a:r>
              <a:rPr lang="en-US" sz="2300" dirty="0">
                <a:solidFill>
                  <a:srgbClr val="000000"/>
                </a:solidFill>
                <a:latin typeface="Times"/>
                <a:ea typeface="Times New Roman"/>
                <a:cs typeface="Times New Roman"/>
              </a:rPr>
              <a:t>defined local custom as a particular rule which has existed actually or presumptively from time immemorial, and has obtained the force of law in a particular locality, although it is contrary to or not consistent with the common law of the realm.”</a:t>
            </a:r>
          </a:p>
          <a:p>
            <a:pPr algn="just"/>
            <a:r>
              <a:rPr lang="en-US" sz="2300" dirty="0">
                <a:solidFill>
                  <a:srgbClr val="000000"/>
                </a:solidFill>
                <a:latin typeface="Times"/>
                <a:ea typeface="Times New Roman"/>
                <a:cs typeface="Times New Roman"/>
              </a:rPr>
              <a:t>A local custom to be valid should be sustain, reasonable, continuous, and permanent and should not be contrary to any existing law</a:t>
            </a:r>
            <a:r>
              <a:rPr lang="en-US" sz="2300" dirty="0" smtClean="0">
                <a:solidFill>
                  <a:srgbClr val="000000"/>
                </a:solidFill>
                <a:latin typeface="Times"/>
                <a:ea typeface="Times New Roman"/>
                <a:cs typeface="Times New Roman"/>
              </a:rPr>
              <a:t>.</a:t>
            </a:r>
          </a:p>
          <a:p>
            <a:pPr algn="just"/>
            <a:endParaRPr lang="en-US" sz="2300" dirty="0">
              <a:solidFill>
                <a:srgbClr val="000000"/>
              </a:solidFill>
              <a:latin typeface="Times"/>
              <a:ea typeface="Times New Roman"/>
              <a:cs typeface="Times New Roman"/>
            </a:endParaRPr>
          </a:p>
          <a:p>
            <a:pPr algn="just"/>
            <a:r>
              <a:rPr lang="en-US" sz="2300" b="1" dirty="0">
                <a:solidFill>
                  <a:srgbClr val="000000"/>
                </a:solidFill>
                <a:latin typeface="Times"/>
                <a:ea typeface="Times New Roman"/>
                <a:cs typeface="Times New Roman"/>
              </a:rPr>
              <a:t>b. GENERAL CUSTOM</a:t>
            </a:r>
          </a:p>
          <a:p>
            <a:pPr algn="just"/>
            <a:r>
              <a:rPr lang="en-US" sz="2300" dirty="0" smtClean="0">
                <a:solidFill>
                  <a:srgbClr val="000000"/>
                </a:solidFill>
                <a:latin typeface="Times"/>
                <a:ea typeface="Times New Roman"/>
                <a:cs typeface="Times New Roman"/>
              </a:rPr>
              <a:t>	A </a:t>
            </a:r>
            <a:r>
              <a:rPr lang="en-US" sz="2300" dirty="0">
                <a:solidFill>
                  <a:srgbClr val="000000"/>
                </a:solidFill>
                <a:latin typeface="Times"/>
                <a:ea typeface="Times New Roman"/>
                <a:cs typeface="Times New Roman"/>
              </a:rPr>
              <a:t>general custom is that which prevails throughout the country and constitutes one of the sources of the law of the land. There was a time when common law was considered to be the same as general custom of the realm followed from ancient time, but today it is not so. Now only the statute law passed by the British parliament and precedents are regarded as the sources of common law.</a:t>
            </a:r>
          </a:p>
          <a:p>
            <a:pPr algn="just"/>
            <a:r>
              <a:rPr lang="en-US" sz="2300" dirty="0" smtClean="0">
                <a:solidFill>
                  <a:srgbClr val="000000"/>
                </a:solidFill>
                <a:latin typeface="Times"/>
                <a:ea typeface="Times New Roman"/>
                <a:cs typeface="Times New Roman"/>
              </a:rPr>
              <a:t>	According </a:t>
            </a:r>
            <a:r>
              <a:rPr lang="en-US" sz="2300" dirty="0">
                <a:solidFill>
                  <a:srgbClr val="000000"/>
                </a:solidFill>
                <a:latin typeface="Times"/>
                <a:ea typeface="Times New Roman"/>
                <a:cs typeface="Times New Roman"/>
              </a:rPr>
              <a:t>to Keeton, ‘a general custom must also satisfy certain conditions if it is to be a source of law’. It must be reasonable, followed and accepted as binding, should not be in conflict with the statute law of the country and must be in existence from the time immemorial</a:t>
            </a:r>
            <a:r>
              <a:rPr lang="en-US" sz="2300" dirty="0" smtClean="0">
                <a:solidFill>
                  <a:srgbClr val="000000"/>
                </a:solidFill>
                <a:latin typeface="Times"/>
                <a:ea typeface="Times New Roman"/>
                <a:cs typeface="Times New Roman"/>
              </a:rPr>
              <a:t>.</a:t>
            </a:r>
            <a:endParaRPr lang="en-US" sz="2300" dirty="0">
              <a:solidFill>
                <a:srgbClr val="000000"/>
              </a:solidFill>
              <a:latin typeface="Times"/>
              <a:ea typeface="Times New Roman"/>
              <a:cs typeface="Times New Roman"/>
            </a:endParaRPr>
          </a:p>
        </p:txBody>
      </p:sp>
    </p:spTree>
    <p:extLst>
      <p:ext uri="{BB962C8B-B14F-4D97-AF65-F5344CB8AC3E}">
        <p14:creationId xmlns:p14="http://schemas.microsoft.com/office/powerpoint/2010/main" val="2603662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6164</TotalTime>
  <Words>965</Words>
  <Application>Microsoft Macintosh PowerPoint</Application>
  <PresentationFormat>On-screen Show (4:3)</PresentationFormat>
  <Paragraphs>86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Clarity</vt:lpstr>
      <vt:lpstr>Custom: as a Source of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LIABILITY</dc:title>
  <dc:creator>DIVYA</dc:creator>
  <cp:lastModifiedBy>Sneha Singh</cp:lastModifiedBy>
  <cp:revision>38</cp:revision>
  <dcterms:created xsi:type="dcterms:W3CDTF">2012-03-27T18:27:08Z</dcterms:created>
  <dcterms:modified xsi:type="dcterms:W3CDTF">2020-10-05T07:31:09Z</dcterms:modified>
</cp:coreProperties>
</file>