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11"/>
  </p:notesMasterIdLst>
  <p:sldIdLst>
    <p:sldId id="256" r:id="rId2"/>
    <p:sldId id="257" r:id="rId3"/>
    <p:sldId id="283" r:id="rId4"/>
    <p:sldId id="276" r:id="rId5"/>
    <p:sldId id="279" r:id="rId6"/>
    <p:sldId id="280" r:id="rId7"/>
    <p:sldId id="282" r:id="rId8"/>
    <p:sldId id="286" r:id="rId9"/>
    <p:sldId id="29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92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8310B4-8BDD-4FAE-BCA0-257ED39783F1}" type="datetimeFigureOut">
              <a:rPr lang="en-US" smtClean="0"/>
              <a:t>12/10/20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0FD0DA-E65B-47A1-9045-DCD28313EF8B}" type="slidenum">
              <a:rPr lang="en-US" smtClean="0"/>
              <a:t>‹#›</a:t>
            </a:fld>
            <a:endParaRPr lang="en-US"/>
          </a:p>
        </p:txBody>
      </p:sp>
    </p:spTree>
    <p:extLst>
      <p:ext uri="{BB962C8B-B14F-4D97-AF65-F5344CB8AC3E}">
        <p14:creationId xmlns:p14="http://schemas.microsoft.com/office/powerpoint/2010/main" val="1240469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BAAD3A6-2955-4304-BDAE-049FBFF3654D}" type="datetimeFigureOut">
              <a:rPr lang="en-US" smtClean="0"/>
              <a:t>12/10/20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5788F-DE8A-48D9-898C-C8807C7F8CCA}"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AAD3A6-2955-4304-BDAE-049FBFF3654D}" type="datetimeFigureOut">
              <a:rPr lang="en-US" smtClean="0"/>
              <a:t>12/10/20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5788F-DE8A-48D9-898C-C8807C7F8CC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AAD3A6-2955-4304-BDAE-049FBFF3654D}" type="datetimeFigureOut">
              <a:rPr lang="en-US" smtClean="0"/>
              <a:t>12/10/20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5788F-DE8A-48D9-898C-C8807C7F8CC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AAD3A6-2955-4304-BDAE-049FBFF3654D}" type="datetimeFigureOut">
              <a:rPr lang="en-US" smtClean="0"/>
              <a:t>12/10/20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5788F-DE8A-48D9-898C-C8807C7F8CC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AAD3A6-2955-4304-BDAE-049FBFF3654D}" type="datetimeFigureOut">
              <a:rPr lang="en-US" smtClean="0"/>
              <a:t>12/10/20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5788F-DE8A-48D9-898C-C8807C7F8CCA}"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AAD3A6-2955-4304-BDAE-049FBFF3654D}" type="datetimeFigureOut">
              <a:rPr lang="en-US" smtClean="0"/>
              <a:t>12/10/20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F5788F-DE8A-48D9-898C-C8807C7F8CC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AAD3A6-2955-4304-BDAE-049FBFF3654D}" type="datetimeFigureOut">
              <a:rPr lang="en-US" smtClean="0"/>
              <a:t>12/10/20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F5788F-DE8A-48D9-898C-C8807C7F8CCA}"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AAD3A6-2955-4304-BDAE-049FBFF3654D}" type="datetimeFigureOut">
              <a:rPr lang="en-US" smtClean="0"/>
              <a:t>12/10/20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F5788F-DE8A-48D9-898C-C8807C7F8CC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AAD3A6-2955-4304-BDAE-049FBFF3654D}" type="datetimeFigureOut">
              <a:rPr lang="en-US" smtClean="0"/>
              <a:t>12/10/20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F5788F-DE8A-48D9-898C-C8807C7F8CC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AAD3A6-2955-4304-BDAE-049FBFF3654D}" type="datetimeFigureOut">
              <a:rPr lang="en-US" smtClean="0"/>
              <a:t>12/10/20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F5788F-DE8A-48D9-898C-C8807C7F8CCA}"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AAD3A6-2955-4304-BDAE-049FBFF3654D}" type="datetimeFigureOut">
              <a:rPr lang="en-US" smtClean="0"/>
              <a:t>12/10/20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F5788F-DE8A-48D9-898C-C8807C7F8CC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BAAD3A6-2955-4304-BDAE-049FBFF3654D}" type="datetimeFigureOut">
              <a:rPr lang="en-US" smtClean="0"/>
              <a:t>12/10/20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6F5788F-DE8A-48D9-898C-C8807C7F8CC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143000" y="2743200"/>
            <a:ext cx="7162800" cy="1470025"/>
          </a:xfrm>
          <a:noFill/>
        </p:spPr>
        <p:txBody>
          <a:bodyPr>
            <a:normAutofit fontScale="90000"/>
          </a:bodyPr>
          <a:lstStyle/>
          <a:p>
            <a:pPr algn="ctr"/>
            <a:r>
              <a:rPr lang="en-US" sz="6000" u="sng" dirty="0" smtClean="0">
                <a:latin typeface="Times New Roman" pitchFamily="18" charset="0"/>
                <a:cs typeface="Times New Roman" pitchFamily="18" charset="0"/>
              </a:rPr>
              <a:t>LEGISLATION: </a:t>
            </a:r>
            <a:r>
              <a:rPr lang="en-US" sz="5300" u="sng" dirty="0" smtClean="0">
                <a:latin typeface="Times New Roman" pitchFamily="18" charset="0"/>
                <a:cs typeface="Times New Roman" pitchFamily="18" charset="0"/>
              </a:rPr>
              <a:t>as a Source of law</a:t>
            </a:r>
            <a:endParaRPr lang="en-US" sz="5300" u="sng" dirty="0">
              <a:latin typeface="Times New Roman" pitchFamily="18" charset="0"/>
              <a:cs typeface="Times New Roman" pitchFamily="18" charset="0"/>
            </a:endParaRPr>
          </a:p>
        </p:txBody>
      </p:sp>
      <p:sp>
        <p:nvSpPr>
          <p:cNvPr id="2" name="TextBox 1"/>
          <p:cNvSpPr txBox="1"/>
          <p:nvPr/>
        </p:nvSpPr>
        <p:spPr>
          <a:xfrm>
            <a:off x="6845114" y="5954872"/>
            <a:ext cx="1550838" cy="369332"/>
          </a:xfrm>
          <a:prstGeom prst="rect">
            <a:avLst/>
          </a:prstGeom>
          <a:noFill/>
        </p:spPr>
        <p:txBody>
          <a:bodyPr wrap="none" rtlCol="0">
            <a:spAutoFit/>
          </a:bodyPr>
          <a:lstStyle/>
          <a:p>
            <a:r>
              <a:rPr lang="en-US" dirty="0" smtClean="0"/>
              <a:t>Sneha Singh</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066800"/>
            <a:ext cx="8610600" cy="5632310"/>
          </a:xfrm>
          <a:prstGeom prst="rect">
            <a:avLst/>
          </a:prstGeom>
        </p:spPr>
        <p:txBody>
          <a:bodyPr wrap="square">
            <a:spAutoFit/>
          </a:bodyPr>
          <a:lstStyle/>
          <a:p>
            <a:pPr marL="342900" indent="-342900" algn="just">
              <a:buFont typeface="Arial"/>
              <a:buChar char="•"/>
            </a:pPr>
            <a:r>
              <a:rPr lang="en-US" sz="2400" dirty="0">
                <a:latin typeface="Times New Roman"/>
                <a:cs typeface="Times New Roman"/>
              </a:rPr>
              <a:t>“</a:t>
            </a:r>
            <a:r>
              <a:rPr lang="en-US" sz="2400" dirty="0" err="1">
                <a:latin typeface="Times New Roman"/>
                <a:cs typeface="Times New Roman"/>
              </a:rPr>
              <a:t>Legis</a:t>
            </a:r>
            <a:r>
              <a:rPr lang="en-US" sz="2400" dirty="0">
                <a:latin typeface="Times New Roman"/>
                <a:cs typeface="Times New Roman"/>
              </a:rPr>
              <a:t>” means law and “</a:t>
            </a:r>
            <a:r>
              <a:rPr lang="en-US" sz="2400" dirty="0" err="1">
                <a:latin typeface="Times New Roman"/>
                <a:cs typeface="Times New Roman"/>
              </a:rPr>
              <a:t>latum</a:t>
            </a:r>
            <a:r>
              <a:rPr lang="en-US" sz="2400" dirty="0">
                <a:latin typeface="Times New Roman"/>
                <a:cs typeface="Times New Roman"/>
              </a:rPr>
              <a:t>” means making. Legislation means lawmaking. It also refers to the law made by the legislature. It may also be defined as the promulgation of legal rules by an authority which has the power to do so. It is the formal declaration of the legal rules by the legislative organ of the body politic</a:t>
            </a:r>
            <a:r>
              <a:rPr lang="en-US" sz="2400" dirty="0" smtClean="0">
                <a:latin typeface="Times New Roman"/>
                <a:cs typeface="Times New Roman"/>
              </a:rPr>
              <a:t>.</a:t>
            </a:r>
            <a:endParaRPr lang="en-US" sz="2400" dirty="0">
              <a:latin typeface="Times New Roman"/>
              <a:cs typeface="Times New Roman"/>
            </a:endParaRPr>
          </a:p>
          <a:p>
            <a:pPr marL="342900" indent="-342900" algn="just">
              <a:buFont typeface="Arial"/>
              <a:buChar char="•"/>
            </a:pPr>
            <a:r>
              <a:rPr lang="en-US" sz="2400" dirty="0">
                <a:latin typeface="Times New Roman"/>
                <a:cs typeface="Times New Roman"/>
              </a:rPr>
              <a:t>In a wider sense, it includes all the sources of law, any act done with the effect of adding to or altering the law. When a judge establishes a new principle in a judicial decision, it is possible to say that he has exercised legislative power and it is also legislation. It frames new laws, amends the old laws and cancels existing laws in all countries. Thus, The term legislature means any form of law making, however its scope has now been restricted so a particular form of law making. It not only creates new rules of law it also sweeps away existing inconvenient rules</a:t>
            </a:r>
            <a:r>
              <a:rPr lang="en-US" sz="2400" dirty="0" smtClean="0">
                <a:latin typeface="Times New Roman"/>
                <a:cs typeface="Times New Roman"/>
              </a:rPr>
              <a:t>.</a:t>
            </a:r>
            <a:endParaRPr lang="en-US" sz="2400" dirty="0">
              <a:latin typeface="Times New Roman"/>
              <a:cs typeface="Times New Roman"/>
            </a:endParaRPr>
          </a:p>
        </p:txBody>
      </p:sp>
      <p:sp>
        <p:nvSpPr>
          <p:cNvPr id="2" name="Rectangle 1"/>
          <p:cNvSpPr/>
          <p:nvPr/>
        </p:nvSpPr>
        <p:spPr>
          <a:xfrm>
            <a:off x="447674" y="488147"/>
            <a:ext cx="4124325" cy="523220"/>
          </a:xfrm>
          <a:prstGeom prst="rect">
            <a:avLst/>
          </a:prstGeom>
        </p:spPr>
        <p:txBody>
          <a:bodyPr wrap="square">
            <a:spAutoFit/>
          </a:bodyPr>
          <a:lstStyle/>
          <a:p>
            <a:pPr lvl="0"/>
            <a:r>
              <a:rPr lang="en-US" sz="2800" b="1" u="sng" dirty="0" smtClean="0">
                <a:solidFill>
                  <a:prstClr val="black"/>
                </a:solidFill>
                <a:latin typeface="Times New Roman" pitchFamily="18" charset="0"/>
                <a:cs typeface="Times New Roman" pitchFamily="18" charset="0"/>
              </a:rPr>
              <a:t>INTRODUCTION:</a:t>
            </a:r>
            <a:r>
              <a:rPr lang="en-US" sz="2800" dirty="0" smtClean="0">
                <a:solidFill>
                  <a:prstClr val="black"/>
                </a:solidFill>
                <a:latin typeface="Times New Roman" pitchFamily="18" charset="0"/>
                <a:cs typeface="Times New Roman" pitchFamily="18" charset="0"/>
              </a:rPr>
              <a:t> </a:t>
            </a:r>
            <a:endParaRPr lang="en-US" sz="2800" dirty="0">
              <a:solidFill>
                <a:prstClr val="black"/>
              </a:solidFill>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066800"/>
            <a:ext cx="8382000" cy="2539157"/>
          </a:xfrm>
          <a:prstGeom prst="rect">
            <a:avLst/>
          </a:prstGeom>
        </p:spPr>
        <p:txBody>
          <a:bodyPr wrap="square">
            <a:spAutoFit/>
          </a:bodyPr>
          <a:lstStyle/>
          <a:p>
            <a:pPr marL="230188" indent="-230188" algn="just">
              <a:spcBef>
                <a:spcPts val="600"/>
              </a:spcBef>
              <a:spcAft>
                <a:spcPts val="300"/>
              </a:spcAft>
              <a:buFont typeface="Arial"/>
              <a:buChar char="•"/>
            </a:pPr>
            <a:r>
              <a:rPr lang="en-US" sz="2400" dirty="0">
                <a:latin typeface="Times New Roman" pitchFamily="18" charset="0"/>
                <a:cs typeface="Times New Roman" pitchFamily="18" charset="0"/>
              </a:rPr>
              <a:t>Legislation is the source of law which consists of the declaration of legal rules by a competent authority.</a:t>
            </a:r>
          </a:p>
          <a:p>
            <a:pPr marL="230188" indent="-230188" algn="just">
              <a:spcBef>
                <a:spcPts val="600"/>
              </a:spcBef>
              <a:spcAft>
                <a:spcPts val="300"/>
              </a:spcAft>
              <a:buFont typeface="Arial"/>
              <a:buChar char="•"/>
            </a:pPr>
            <a:r>
              <a:rPr lang="en-US" sz="2400" dirty="0">
                <a:latin typeface="Times New Roman" pitchFamily="18" charset="0"/>
                <a:cs typeface="Times New Roman" pitchFamily="18" charset="0"/>
              </a:rPr>
              <a:t>Legislation is the laying down of legal rules by a sovereign or subordinate legislator.</a:t>
            </a:r>
          </a:p>
          <a:p>
            <a:pPr marL="230188" indent="-230188" algn="just">
              <a:spcBef>
                <a:spcPts val="600"/>
              </a:spcBef>
              <a:spcAft>
                <a:spcPts val="300"/>
              </a:spcAft>
              <a:buFont typeface="Arial"/>
              <a:buChar char="•"/>
            </a:pPr>
            <a:r>
              <a:rPr lang="en-US" sz="2400" dirty="0">
                <a:latin typeface="Times New Roman" pitchFamily="18" charset="0"/>
                <a:cs typeface="Times New Roman" pitchFamily="18" charset="0"/>
              </a:rPr>
              <a:t>Law that has its source in legislation may be most accurately termed “enacted law” all other forms are “</a:t>
            </a:r>
            <a:r>
              <a:rPr lang="en-US" sz="2400" dirty="0" err="1">
                <a:latin typeface="Times New Roman" pitchFamily="18" charset="0"/>
                <a:cs typeface="Times New Roman" pitchFamily="18" charset="0"/>
              </a:rPr>
              <a:t>unenacted</a:t>
            </a:r>
            <a:r>
              <a:rPr lang="en-US" sz="2400" dirty="0">
                <a:latin typeface="Times New Roman" pitchFamily="18" charset="0"/>
                <a:cs typeface="Times New Roman" pitchFamily="18" charset="0"/>
              </a:rPr>
              <a:t>”.</a:t>
            </a:r>
          </a:p>
        </p:txBody>
      </p:sp>
      <p:sp>
        <p:nvSpPr>
          <p:cNvPr id="2" name="Rectangle 1"/>
          <p:cNvSpPr/>
          <p:nvPr/>
        </p:nvSpPr>
        <p:spPr>
          <a:xfrm>
            <a:off x="447674" y="488147"/>
            <a:ext cx="4124325" cy="523220"/>
          </a:xfrm>
          <a:prstGeom prst="rect">
            <a:avLst/>
          </a:prstGeom>
        </p:spPr>
        <p:txBody>
          <a:bodyPr wrap="square">
            <a:spAutoFit/>
          </a:bodyPr>
          <a:lstStyle/>
          <a:p>
            <a:pPr lvl="0"/>
            <a:r>
              <a:rPr lang="en-US" sz="2800" b="1" u="sng" dirty="0" smtClean="0">
                <a:solidFill>
                  <a:prstClr val="black"/>
                </a:solidFill>
                <a:latin typeface="Times New Roman" pitchFamily="18" charset="0"/>
                <a:cs typeface="Times New Roman" pitchFamily="18" charset="0"/>
              </a:rPr>
              <a:t>MEANING:</a:t>
            </a:r>
            <a:r>
              <a:rPr lang="en-US" sz="2800" dirty="0" smtClean="0">
                <a:solidFill>
                  <a:prstClr val="black"/>
                </a:solidFill>
                <a:latin typeface="Times New Roman" pitchFamily="18" charset="0"/>
                <a:cs typeface="Times New Roman" pitchFamily="18" charset="0"/>
              </a:rPr>
              <a:t> </a:t>
            </a:r>
            <a:endParaRPr lang="en-U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26473612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219200"/>
            <a:ext cx="7696200" cy="3416320"/>
          </a:xfrm>
          <a:prstGeom prst="rect">
            <a:avLst/>
          </a:prstGeom>
        </p:spPr>
        <p:txBody>
          <a:bodyPr wrap="square">
            <a:spAutoFit/>
          </a:bodyPr>
          <a:lstStyle/>
          <a:p>
            <a:pPr marL="230188" indent="-230188" algn="just">
              <a:buFont typeface="Arial" pitchFamily="34" charset="0"/>
              <a:buChar char="•"/>
            </a:pPr>
            <a:r>
              <a:rPr lang="en-US" sz="2400" b="1" dirty="0">
                <a:latin typeface="Times New Roman" pitchFamily="18" charset="0"/>
                <a:cs typeface="Times New Roman" pitchFamily="18" charset="0"/>
              </a:rPr>
              <a:t>According to </a:t>
            </a:r>
            <a:r>
              <a:rPr lang="en-US" sz="2400" b="1" dirty="0" err="1">
                <a:latin typeface="Times New Roman" pitchFamily="18" charset="0"/>
                <a:cs typeface="Times New Roman" pitchFamily="18" charset="0"/>
              </a:rPr>
              <a:t>Salmond</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‘Legislation is that source of law which consists in the declaration of legal rules by a competent authority.’</a:t>
            </a:r>
          </a:p>
          <a:p>
            <a:pPr algn="just"/>
            <a:endParaRPr lang="en-US" sz="2400" b="1" dirty="0">
              <a:latin typeface="Times New Roman" pitchFamily="18" charset="0"/>
              <a:cs typeface="Times New Roman" pitchFamily="18" charset="0"/>
            </a:endParaRPr>
          </a:p>
          <a:p>
            <a:pPr marL="230188" indent="-230188" algn="just">
              <a:buFont typeface="Arial" pitchFamily="34" charset="0"/>
              <a:buChar char="•"/>
            </a:pPr>
            <a:r>
              <a:rPr lang="en-US" sz="2400" b="1" dirty="0" smtClean="0">
                <a:latin typeface="Times New Roman" pitchFamily="18" charset="0"/>
                <a:cs typeface="Times New Roman" pitchFamily="18" charset="0"/>
              </a:rPr>
              <a:t>According </a:t>
            </a:r>
            <a:r>
              <a:rPr lang="en-US" sz="2400" b="1" dirty="0">
                <a:latin typeface="Times New Roman" pitchFamily="18" charset="0"/>
                <a:cs typeface="Times New Roman" pitchFamily="18" charset="0"/>
              </a:rPr>
              <a:t>to Austin: </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There </a:t>
            </a:r>
            <a:r>
              <a:rPr lang="en-US" sz="2400" dirty="0">
                <a:latin typeface="Times New Roman" pitchFamily="18" charset="0"/>
                <a:cs typeface="Times New Roman" pitchFamily="18" charset="0"/>
              </a:rPr>
              <a:t>can be no law without a legislative act.’</a:t>
            </a:r>
          </a:p>
          <a:p>
            <a:pPr algn="just"/>
            <a:endParaRPr lang="en-US" sz="2400" b="1" dirty="0">
              <a:latin typeface="Times New Roman" pitchFamily="18" charset="0"/>
              <a:cs typeface="Times New Roman" pitchFamily="18" charset="0"/>
            </a:endParaRPr>
          </a:p>
          <a:p>
            <a:pPr marL="230188" indent="-230188" algn="just">
              <a:buFont typeface="Arial" pitchFamily="34" charset="0"/>
              <a:buChar char="•"/>
            </a:pPr>
            <a:r>
              <a:rPr lang="en-US" sz="2400" b="1" dirty="0">
                <a:latin typeface="Times New Roman" pitchFamily="18" charset="0"/>
                <a:cs typeface="Times New Roman" pitchFamily="18" charset="0"/>
              </a:rPr>
              <a:t>According to Gray: </a:t>
            </a:r>
            <a:r>
              <a:rPr lang="en-US" sz="2400" dirty="0">
                <a:latin typeface="Times New Roman" pitchFamily="18" charset="0"/>
                <a:cs typeface="Times New Roman" pitchFamily="18" charset="0"/>
              </a:rPr>
              <a:t>‘Legislation means the </a:t>
            </a:r>
            <a:r>
              <a:rPr lang="en-US" sz="2400" dirty="0" smtClean="0">
                <a:latin typeface="Times New Roman" pitchFamily="18" charset="0"/>
                <a:cs typeface="Times New Roman" pitchFamily="18" charset="0"/>
              </a:rPr>
              <a:t>formal </a:t>
            </a:r>
            <a:r>
              <a:rPr lang="en-US" sz="2400" dirty="0">
                <a:latin typeface="Times New Roman" pitchFamily="18" charset="0"/>
                <a:cs typeface="Times New Roman" pitchFamily="18" charset="0"/>
              </a:rPr>
              <a:t>utterance of the legislative organs of the society.’</a:t>
            </a:r>
          </a:p>
        </p:txBody>
      </p:sp>
      <p:sp>
        <p:nvSpPr>
          <p:cNvPr id="2" name="Rectangle 1"/>
          <p:cNvSpPr/>
          <p:nvPr/>
        </p:nvSpPr>
        <p:spPr>
          <a:xfrm>
            <a:off x="447674" y="488147"/>
            <a:ext cx="4124325" cy="523220"/>
          </a:xfrm>
          <a:prstGeom prst="rect">
            <a:avLst/>
          </a:prstGeom>
        </p:spPr>
        <p:txBody>
          <a:bodyPr wrap="square">
            <a:spAutoFit/>
          </a:bodyPr>
          <a:lstStyle/>
          <a:p>
            <a:pPr lvl="0"/>
            <a:r>
              <a:rPr lang="en-US" sz="2800" b="1" u="sng" dirty="0" smtClean="0">
                <a:solidFill>
                  <a:prstClr val="black"/>
                </a:solidFill>
                <a:latin typeface="Times New Roman" pitchFamily="18" charset="0"/>
                <a:cs typeface="Times New Roman" pitchFamily="18" charset="0"/>
              </a:rPr>
              <a:t>DEFINITION:</a:t>
            </a:r>
            <a:r>
              <a:rPr lang="en-US" sz="2800" dirty="0" smtClean="0">
                <a:solidFill>
                  <a:prstClr val="black"/>
                </a:solidFill>
                <a:latin typeface="Times New Roman" pitchFamily="18" charset="0"/>
                <a:cs typeface="Times New Roman" pitchFamily="18" charset="0"/>
              </a:rPr>
              <a:t> </a:t>
            </a:r>
            <a:endParaRPr lang="en-U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400421831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025633"/>
            <a:ext cx="8839200" cy="6063198"/>
          </a:xfrm>
          <a:prstGeom prst="rect">
            <a:avLst/>
          </a:prstGeom>
        </p:spPr>
        <p:txBody>
          <a:bodyPr wrap="square">
            <a:spAutoFit/>
          </a:bodyPr>
          <a:lstStyle/>
          <a:p>
            <a:pPr algn="just"/>
            <a:r>
              <a:rPr lang="en-US" sz="2400" dirty="0">
                <a:solidFill>
                  <a:srgbClr val="000000"/>
                </a:solidFill>
                <a:latin typeface="Times"/>
                <a:ea typeface="Times New Roman"/>
                <a:cs typeface="Times New Roman"/>
              </a:rPr>
              <a:t>Legislation may be broadly classified as </a:t>
            </a:r>
            <a:r>
              <a:rPr lang="en-US" sz="2400" dirty="0" smtClean="0">
                <a:solidFill>
                  <a:srgbClr val="000000"/>
                </a:solidFill>
                <a:latin typeface="Times"/>
                <a:ea typeface="Times New Roman"/>
                <a:cs typeface="Times New Roman"/>
              </a:rPr>
              <a:t>Supreme</a:t>
            </a:r>
            <a:r>
              <a:rPr lang="en-US" sz="2400" dirty="0">
                <a:solidFill>
                  <a:srgbClr val="000000"/>
                </a:solidFill>
                <a:latin typeface="Times"/>
                <a:ea typeface="Times New Roman"/>
                <a:cs typeface="Times New Roman"/>
              </a:rPr>
              <a:t> </a:t>
            </a:r>
            <a:r>
              <a:rPr lang="en-US" sz="2400" dirty="0" smtClean="0">
                <a:solidFill>
                  <a:srgbClr val="000000"/>
                </a:solidFill>
                <a:latin typeface="Times"/>
                <a:ea typeface="Times New Roman"/>
                <a:cs typeface="Times New Roman"/>
              </a:rPr>
              <a:t>and Subordinate </a:t>
            </a:r>
            <a:r>
              <a:rPr lang="en-US" sz="2400" dirty="0">
                <a:solidFill>
                  <a:srgbClr val="000000"/>
                </a:solidFill>
                <a:latin typeface="Times"/>
                <a:ea typeface="Times New Roman"/>
                <a:cs typeface="Times New Roman"/>
              </a:rPr>
              <a:t>legislation. It is Supreme when the sovereign authority itself </a:t>
            </a:r>
            <a:r>
              <a:rPr lang="en-US" sz="2400" dirty="0" smtClean="0">
                <a:solidFill>
                  <a:srgbClr val="000000"/>
                </a:solidFill>
                <a:latin typeface="Times"/>
                <a:ea typeface="Times New Roman"/>
                <a:cs typeface="Times New Roman"/>
              </a:rPr>
              <a:t>makes </a:t>
            </a:r>
            <a:r>
              <a:rPr lang="en-US" sz="2400" dirty="0">
                <a:solidFill>
                  <a:srgbClr val="000000"/>
                </a:solidFill>
                <a:latin typeface="Times"/>
                <a:ea typeface="Times New Roman"/>
                <a:cs typeface="Times New Roman"/>
              </a:rPr>
              <a:t>the law, as the law made by Indian Parliament. It is subordinate when the sovereign power is delegated to any other authority to make law, as the power delegated to a corporation to make law</a:t>
            </a:r>
            <a:r>
              <a:rPr lang="en-US" sz="2400" dirty="0" smtClean="0">
                <a:solidFill>
                  <a:srgbClr val="000000"/>
                </a:solidFill>
                <a:latin typeface="Times"/>
                <a:ea typeface="Times New Roman"/>
                <a:cs typeface="Times New Roman"/>
              </a:rPr>
              <a:t>.</a:t>
            </a:r>
            <a:endParaRPr lang="en-US" sz="2400" dirty="0">
              <a:latin typeface="Cambria"/>
              <a:ea typeface="ＭＳ 明朝"/>
              <a:cs typeface="Times New Roman"/>
            </a:endParaRPr>
          </a:p>
          <a:p>
            <a:pPr marL="457200" indent="-457200" algn="just">
              <a:buAutoNum type="arabicPeriod"/>
            </a:pPr>
            <a:r>
              <a:rPr lang="en-US" sz="2400" b="1" dirty="0" smtClean="0">
                <a:solidFill>
                  <a:srgbClr val="000000"/>
                </a:solidFill>
                <a:latin typeface="Times"/>
                <a:ea typeface="Times New Roman"/>
                <a:cs typeface="Times New Roman"/>
              </a:rPr>
              <a:t>Supreme </a:t>
            </a:r>
            <a:r>
              <a:rPr lang="en-US" sz="2400" b="1" dirty="0">
                <a:solidFill>
                  <a:srgbClr val="000000"/>
                </a:solidFill>
                <a:latin typeface="Times"/>
                <a:ea typeface="Times New Roman"/>
                <a:cs typeface="Times New Roman"/>
              </a:rPr>
              <a:t>Legislation: </a:t>
            </a:r>
            <a:r>
              <a:rPr lang="en-US" sz="2400" dirty="0">
                <a:solidFill>
                  <a:srgbClr val="000000"/>
                </a:solidFill>
                <a:latin typeface="Times"/>
                <a:ea typeface="Times New Roman"/>
                <a:cs typeface="Times New Roman"/>
              </a:rPr>
              <a:t>Legislation which proceeds from the sovereign or supreme law making body in the state</a:t>
            </a:r>
            <a:r>
              <a:rPr lang="en-US" sz="2400" dirty="0" smtClean="0">
                <a:solidFill>
                  <a:srgbClr val="000000"/>
                </a:solidFill>
                <a:latin typeface="Times"/>
                <a:ea typeface="Times New Roman"/>
                <a:cs typeface="Times New Roman"/>
              </a:rPr>
              <a:t>.</a:t>
            </a:r>
            <a:endParaRPr lang="en-US" sz="2400" dirty="0">
              <a:solidFill>
                <a:srgbClr val="000000"/>
              </a:solidFill>
              <a:latin typeface="Times"/>
              <a:ea typeface="Times New Roman"/>
              <a:cs typeface="Times New Roman"/>
            </a:endParaRPr>
          </a:p>
          <a:p>
            <a:pPr marL="342900" indent="-342900" algn="just">
              <a:buFont typeface="Arial"/>
              <a:buChar char="•"/>
            </a:pPr>
            <a:r>
              <a:rPr lang="en-US" sz="2200" dirty="0">
                <a:solidFill>
                  <a:srgbClr val="000000"/>
                </a:solidFill>
                <a:latin typeface="Times"/>
                <a:ea typeface="Times New Roman"/>
                <a:cs typeface="Times New Roman"/>
              </a:rPr>
              <a:t>Incapable of being repealed, annulled or controlled by any other legislative authority. </a:t>
            </a:r>
            <a:endParaRPr lang="en-US" sz="2200" dirty="0" smtClean="0">
              <a:solidFill>
                <a:srgbClr val="000000"/>
              </a:solidFill>
              <a:latin typeface="Times"/>
              <a:ea typeface="Times New Roman"/>
              <a:cs typeface="Times New Roman"/>
            </a:endParaRPr>
          </a:p>
          <a:p>
            <a:pPr marL="342900" indent="-342900" algn="just">
              <a:buFont typeface="Arial"/>
              <a:buChar char="•"/>
            </a:pPr>
            <a:r>
              <a:rPr lang="en-US" sz="2200" dirty="0">
                <a:solidFill>
                  <a:srgbClr val="000000"/>
                </a:solidFill>
                <a:latin typeface="Times"/>
                <a:ea typeface="Times New Roman"/>
                <a:cs typeface="Times New Roman"/>
              </a:rPr>
              <a:t>British parliament is true sovereign law making body (No external restraint on absolute authority).</a:t>
            </a:r>
          </a:p>
          <a:p>
            <a:pPr marL="342900" indent="-342900" algn="just">
              <a:buFont typeface="Arial"/>
              <a:buChar char="•"/>
            </a:pPr>
            <a:r>
              <a:rPr lang="en-US" sz="2200" dirty="0">
                <a:solidFill>
                  <a:srgbClr val="000000"/>
                </a:solidFill>
                <a:latin typeface="Times"/>
                <a:ea typeface="Times New Roman"/>
                <a:cs typeface="Times New Roman"/>
              </a:rPr>
              <a:t>India-Parliament is sovereign but not supreme although it possesses the power of supreme </a:t>
            </a:r>
            <a:r>
              <a:rPr lang="en-US" sz="2200" dirty="0" smtClean="0">
                <a:solidFill>
                  <a:srgbClr val="000000"/>
                </a:solidFill>
                <a:latin typeface="Times"/>
                <a:ea typeface="Times New Roman"/>
                <a:cs typeface="Times New Roman"/>
              </a:rPr>
              <a:t>legislation</a:t>
            </a:r>
            <a:r>
              <a:rPr lang="en-US" sz="2200" dirty="0" smtClean="0">
                <a:solidFill>
                  <a:srgbClr val="000000"/>
                </a:solidFill>
                <a:latin typeface="Times"/>
                <a:ea typeface="Times New Roman"/>
                <a:cs typeface="Times New Roman"/>
              </a:rPr>
              <a:t>. Constitution </a:t>
            </a:r>
            <a:r>
              <a:rPr lang="en-US" sz="2200" dirty="0">
                <a:solidFill>
                  <a:srgbClr val="000000"/>
                </a:solidFill>
                <a:latin typeface="Times"/>
                <a:ea typeface="Times New Roman"/>
                <a:cs typeface="Times New Roman"/>
              </a:rPr>
              <a:t>is supreme, with true sovereignty vesting in the people. And thus there is Judicial check, and if some law is made which abrogates the Constitutional Rule that may be struck down.</a:t>
            </a:r>
          </a:p>
          <a:p>
            <a:pPr marL="342900" indent="-342900" algn="just">
              <a:buFont typeface="Arial"/>
              <a:buChar char="•"/>
            </a:pPr>
            <a:endParaRPr lang="en-US" sz="2200" dirty="0">
              <a:solidFill>
                <a:srgbClr val="000000"/>
              </a:solidFill>
              <a:latin typeface="Times"/>
              <a:ea typeface="Times New Roman"/>
              <a:cs typeface="Times New Roman"/>
            </a:endParaRPr>
          </a:p>
        </p:txBody>
      </p:sp>
      <p:sp>
        <p:nvSpPr>
          <p:cNvPr id="2" name="Rectangle 1"/>
          <p:cNvSpPr/>
          <p:nvPr/>
        </p:nvSpPr>
        <p:spPr>
          <a:xfrm>
            <a:off x="447674" y="488147"/>
            <a:ext cx="8315326" cy="523220"/>
          </a:xfrm>
          <a:prstGeom prst="rect">
            <a:avLst/>
          </a:prstGeom>
        </p:spPr>
        <p:txBody>
          <a:bodyPr wrap="square">
            <a:spAutoFit/>
          </a:bodyPr>
          <a:lstStyle/>
          <a:p>
            <a:pPr lvl="0"/>
            <a:r>
              <a:rPr lang="en-US" sz="2800" b="1" u="sng" dirty="0" smtClean="0">
                <a:solidFill>
                  <a:prstClr val="black"/>
                </a:solidFill>
                <a:latin typeface="Times New Roman" pitchFamily="18" charset="0"/>
                <a:cs typeface="Times New Roman" pitchFamily="18" charset="0"/>
              </a:rPr>
              <a:t>CLASSIFICATION OF LEGISLATION: </a:t>
            </a:r>
            <a:r>
              <a:rPr lang="en-US" sz="2800" dirty="0" smtClean="0">
                <a:solidFill>
                  <a:prstClr val="black"/>
                </a:solidFill>
                <a:latin typeface="Times New Roman" pitchFamily="18" charset="0"/>
                <a:cs typeface="Times New Roman" pitchFamily="18" charset="0"/>
              </a:rPr>
              <a:t> </a:t>
            </a:r>
            <a:endParaRPr lang="en-U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13113802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81001"/>
            <a:ext cx="8915400" cy="6478698"/>
          </a:xfrm>
          <a:prstGeom prst="rect">
            <a:avLst/>
          </a:prstGeom>
        </p:spPr>
        <p:txBody>
          <a:bodyPr wrap="square">
            <a:spAutoFit/>
          </a:bodyPr>
          <a:lstStyle/>
          <a:p>
            <a:pPr algn="just"/>
            <a:r>
              <a:rPr lang="en-US" sz="2400" b="1" dirty="0">
                <a:solidFill>
                  <a:srgbClr val="000000"/>
                </a:solidFill>
                <a:latin typeface="Times"/>
                <a:ea typeface="Times New Roman"/>
                <a:cs typeface="Times New Roman"/>
              </a:rPr>
              <a:t>2</a:t>
            </a:r>
            <a:r>
              <a:rPr lang="en-US" sz="2400" b="1" dirty="0" smtClean="0">
                <a:solidFill>
                  <a:srgbClr val="000000"/>
                </a:solidFill>
                <a:latin typeface="Times"/>
                <a:ea typeface="Times New Roman"/>
                <a:cs typeface="Times New Roman"/>
              </a:rPr>
              <a:t>.</a:t>
            </a:r>
            <a:r>
              <a:rPr lang="en-US" sz="2400" dirty="0" smtClean="0">
                <a:solidFill>
                  <a:srgbClr val="000000"/>
                </a:solidFill>
                <a:latin typeface="Times"/>
                <a:ea typeface="Times New Roman"/>
                <a:cs typeface="Times New Roman"/>
              </a:rPr>
              <a:t> </a:t>
            </a:r>
            <a:r>
              <a:rPr lang="en-US" sz="2300" b="1" dirty="0">
                <a:solidFill>
                  <a:srgbClr val="000000"/>
                </a:solidFill>
                <a:latin typeface="Times"/>
                <a:ea typeface="Times New Roman"/>
                <a:cs typeface="Times New Roman"/>
              </a:rPr>
              <a:t>Subordinate Legislation: </a:t>
            </a:r>
            <a:r>
              <a:rPr lang="en-US" sz="2300" dirty="0">
                <a:solidFill>
                  <a:srgbClr val="000000"/>
                </a:solidFill>
                <a:latin typeface="Times"/>
                <a:ea typeface="Times New Roman"/>
                <a:cs typeface="Times New Roman"/>
              </a:rPr>
              <a:t>Legislation which proceeds from any authority other than sovereign power and is therefore dependent for its continuous existence and validity upon some superior or supreme authority. </a:t>
            </a:r>
            <a:endParaRPr lang="en-US" sz="2300" dirty="0" smtClean="0">
              <a:solidFill>
                <a:srgbClr val="000000"/>
              </a:solidFill>
              <a:latin typeface="Times"/>
              <a:ea typeface="Times New Roman"/>
              <a:cs typeface="Times New Roman"/>
            </a:endParaRPr>
          </a:p>
          <a:p>
            <a:pPr marL="342900" indent="-342900" algn="just">
              <a:buFont typeface="Arial"/>
              <a:buChar char="•"/>
            </a:pPr>
            <a:r>
              <a:rPr lang="en-US" sz="2300" dirty="0" smtClean="0">
                <a:solidFill>
                  <a:srgbClr val="000000"/>
                </a:solidFill>
                <a:latin typeface="Times"/>
                <a:ea typeface="Times New Roman"/>
                <a:cs typeface="Times New Roman"/>
              </a:rPr>
              <a:t>It </a:t>
            </a:r>
            <a:r>
              <a:rPr lang="en-US" sz="2300" dirty="0">
                <a:solidFill>
                  <a:srgbClr val="000000"/>
                </a:solidFill>
                <a:latin typeface="Times"/>
                <a:ea typeface="Times New Roman"/>
                <a:cs typeface="Times New Roman"/>
              </a:rPr>
              <a:t>is made under the powers delegated by the Supreme authority. Such legislation owes its existence, validity, and continuance to the Supreme authority. </a:t>
            </a:r>
            <a:endParaRPr lang="en-US" sz="2300" dirty="0" smtClean="0">
              <a:solidFill>
                <a:srgbClr val="000000"/>
              </a:solidFill>
              <a:latin typeface="Times"/>
              <a:ea typeface="Times New Roman"/>
              <a:cs typeface="Times New Roman"/>
            </a:endParaRPr>
          </a:p>
          <a:p>
            <a:pPr marL="342900" indent="-342900" algn="just">
              <a:buFont typeface="Arial"/>
              <a:buChar char="•"/>
            </a:pPr>
            <a:r>
              <a:rPr lang="en-US" sz="2300" dirty="0" smtClean="0">
                <a:solidFill>
                  <a:srgbClr val="000000"/>
                </a:solidFill>
                <a:latin typeface="Times"/>
                <a:ea typeface="Times New Roman"/>
                <a:cs typeface="Times New Roman"/>
              </a:rPr>
              <a:t>It </a:t>
            </a:r>
            <a:r>
              <a:rPr lang="en-US" sz="2300" dirty="0">
                <a:solidFill>
                  <a:srgbClr val="000000"/>
                </a:solidFill>
                <a:latin typeface="Times"/>
                <a:ea typeface="Times New Roman"/>
                <a:cs typeface="Times New Roman"/>
              </a:rPr>
              <a:t>can be repealed by and must give way to sovereign legislation. Subordinate legislation is subject to the control of parent legislation</a:t>
            </a:r>
            <a:r>
              <a:rPr lang="en-US" sz="2300" dirty="0" smtClean="0">
                <a:solidFill>
                  <a:srgbClr val="000000"/>
                </a:solidFill>
                <a:latin typeface="Times"/>
                <a:ea typeface="Times New Roman"/>
                <a:cs typeface="Times New Roman"/>
              </a:rPr>
              <a:t>.</a:t>
            </a:r>
          </a:p>
          <a:p>
            <a:pPr marL="342900" indent="-342900" algn="just">
              <a:buFont typeface="Arial"/>
              <a:buChar char="•"/>
            </a:pPr>
            <a:r>
              <a:rPr lang="en-US" sz="2300" dirty="0">
                <a:solidFill>
                  <a:srgbClr val="000000"/>
                </a:solidFill>
                <a:latin typeface="Times"/>
                <a:ea typeface="Times New Roman"/>
                <a:cs typeface="Times New Roman"/>
              </a:rPr>
              <a:t>Five different forms of subordinate legislation can be identified. These are</a:t>
            </a:r>
            <a:r>
              <a:rPr lang="en-US" sz="2300" dirty="0" smtClean="0">
                <a:solidFill>
                  <a:srgbClr val="000000"/>
                </a:solidFill>
                <a:latin typeface="Times"/>
                <a:ea typeface="Times New Roman"/>
                <a:cs typeface="Times New Roman"/>
              </a:rPr>
              <a:t>:</a:t>
            </a:r>
            <a:endParaRPr lang="en-US" sz="2300" dirty="0">
              <a:solidFill>
                <a:srgbClr val="000000"/>
              </a:solidFill>
              <a:latin typeface="Times"/>
              <a:ea typeface="Times New Roman"/>
              <a:cs typeface="Times New Roman"/>
            </a:endParaRPr>
          </a:p>
          <a:p>
            <a:pPr marL="514350" indent="-514350" algn="just">
              <a:buFont typeface="+mj-lt"/>
              <a:buAutoNum type="romanLcPeriod"/>
            </a:pPr>
            <a:r>
              <a:rPr lang="en-US" sz="2300" b="1" dirty="0" smtClean="0">
                <a:solidFill>
                  <a:srgbClr val="000000"/>
                </a:solidFill>
                <a:latin typeface="Times"/>
                <a:ea typeface="Times New Roman"/>
                <a:cs typeface="Times New Roman"/>
              </a:rPr>
              <a:t>Colonial- </a:t>
            </a:r>
            <a:r>
              <a:rPr lang="en-US" sz="2300" dirty="0" smtClean="0">
                <a:solidFill>
                  <a:srgbClr val="000000"/>
                </a:solidFill>
                <a:latin typeface="Times"/>
                <a:ea typeface="Times New Roman"/>
                <a:cs typeface="Times New Roman"/>
              </a:rPr>
              <a:t>powers </a:t>
            </a:r>
            <a:r>
              <a:rPr lang="en-US" sz="2300" dirty="0">
                <a:solidFill>
                  <a:srgbClr val="000000"/>
                </a:solidFill>
                <a:latin typeface="Times"/>
                <a:ea typeface="Times New Roman"/>
                <a:cs typeface="Times New Roman"/>
              </a:rPr>
              <a:t>of self government entrusted to </a:t>
            </a:r>
            <a:r>
              <a:rPr lang="en-US" sz="2300" dirty="0" smtClean="0">
                <a:solidFill>
                  <a:srgbClr val="000000"/>
                </a:solidFill>
                <a:latin typeface="Times"/>
                <a:ea typeface="Times New Roman"/>
                <a:cs typeface="Times New Roman"/>
              </a:rPr>
              <a:t>colonies</a:t>
            </a:r>
          </a:p>
          <a:p>
            <a:pPr marL="514350" indent="-514350" algn="just">
              <a:buFont typeface="+mj-lt"/>
              <a:buAutoNum type="romanLcPeriod"/>
            </a:pPr>
            <a:r>
              <a:rPr lang="en-US" sz="2300" b="1" dirty="0" smtClean="0">
                <a:solidFill>
                  <a:srgbClr val="000000"/>
                </a:solidFill>
                <a:latin typeface="Times"/>
                <a:ea typeface="Times New Roman"/>
                <a:cs typeface="Times New Roman"/>
              </a:rPr>
              <a:t>Executive</a:t>
            </a:r>
            <a:r>
              <a:rPr lang="en-US" sz="2300" b="1" dirty="0">
                <a:solidFill>
                  <a:srgbClr val="000000"/>
                </a:solidFill>
                <a:latin typeface="Times"/>
                <a:ea typeface="Times New Roman"/>
                <a:cs typeface="Times New Roman"/>
              </a:rPr>
              <a:t>- </a:t>
            </a:r>
            <a:r>
              <a:rPr lang="en-US" sz="2300" dirty="0">
                <a:solidFill>
                  <a:srgbClr val="000000"/>
                </a:solidFill>
                <a:latin typeface="Times"/>
                <a:ea typeface="Times New Roman"/>
                <a:cs typeface="Times New Roman"/>
              </a:rPr>
              <a:t>Parliament delegates its rule making powers to departments of the executive organ </a:t>
            </a:r>
            <a:endParaRPr lang="en-US" sz="2300" dirty="0" smtClean="0">
              <a:solidFill>
                <a:srgbClr val="000000"/>
              </a:solidFill>
              <a:latin typeface="Times"/>
              <a:ea typeface="Times New Roman"/>
              <a:cs typeface="Times New Roman"/>
            </a:endParaRPr>
          </a:p>
          <a:p>
            <a:pPr marL="514350" indent="-514350" algn="just">
              <a:buFont typeface="+mj-lt"/>
              <a:buAutoNum type="romanLcPeriod"/>
            </a:pPr>
            <a:r>
              <a:rPr lang="en-US" sz="2300" b="1" dirty="0" smtClean="0">
                <a:solidFill>
                  <a:srgbClr val="000000"/>
                </a:solidFill>
                <a:latin typeface="Times"/>
                <a:ea typeface="Times New Roman"/>
                <a:cs typeface="Times New Roman"/>
              </a:rPr>
              <a:t>Judicial- </a:t>
            </a:r>
            <a:r>
              <a:rPr lang="en-US" sz="2300" dirty="0" smtClean="0">
                <a:solidFill>
                  <a:srgbClr val="000000"/>
                </a:solidFill>
                <a:latin typeface="Times"/>
                <a:ea typeface="Times New Roman"/>
                <a:cs typeface="Times New Roman"/>
              </a:rPr>
              <a:t>Superior </a:t>
            </a:r>
            <a:r>
              <a:rPr lang="en-US" sz="2300" dirty="0">
                <a:solidFill>
                  <a:srgbClr val="000000"/>
                </a:solidFill>
                <a:latin typeface="Times"/>
                <a:ea typeface="Times New Roman"/>
                <a:cs typeface="Times New Roman"/>
              </a:rPr>
              <a:t>courts making rules for regulation of their own procedure. </a:t>
            </a:r>
            <a:r>
              <a:rPr lang="en-US" sz="2300" dirty="0" err="1" smtClean="0">
                <a:solidFill>
                  <a:srgbClr val="000000"/>
                </a:solidFill>
                <a:latin typeface="Times"/>
                <a:ea typeface="Times New Roman"/>
                <a:cs typeface="Times New Roman"/>
              </a:rPr>
              <a:t>eg</a:t>
            </a:r>
            <a:r>
              <a:rPr lang="en-US" sz="2300" dirty="0" smtClean="0">
                <a:solidFill>
                  <a:srgbClr val="000000"/>
                </a:solidFill>
                <a:latin typeface="Times"/>
                <a:ea typeface="Times New Roman"/>
                <a:cs typeface="Times New Roman"/>
              </a:rPr>
              <a:t>.. Art. 145</a:t>
            </a:r>
          </a:p>
          <a:p>
            <a:pPr marL="514350" indent="-514350" algn="just">
              <a:buFont typeface="+mj-lt"/>
              <a:buAutoNum type="romanLcPeriod"/>
            </a:pPr>
            <a:r>
              <a:rPr lang="en-US" sz="2300" b="1" dirty="0" smtClean="0">
                <a:solidFill>
                  <a:srgbClr val="000000"/>
                </a:solidFill>
                <a:latin typeface="Times"/>
                <a:ea typeface="Times New Roman"/>
                <a:cs typeface="Times New Roman"/>
              </a:rPr>
              <a:t>Municipal- </a:t>
            </a:r>
            <a:r>
              <a:rPr lang="en-US" sz="2300" dirty="0" smtClean="0">
                <a:solidFill>
                  <a:srgbClr val="000000"/>
                </a:solidFill>
                <a:latin typeface="Times"/>
                <a:ea typeface="Times New Roman"/>
                <a:cs typeface="Times New Roman"/>
              </a:rPr>
              <a:t>Municipal </a:t>
            </a:r>
            <a:r>
              <a:rPr lang="en-US" sz="2300" dirty="0">
                <a:solidFill>
                  <a:srgbClr val="000000"/>
                </a:solidFill>
                <a:latin typeface="Times"/>
                <a:ea typeface="Times New Roman"/>
                <a:cs typeface="Times New Roman"/>
              </a:rPr>
              <a:t>authorities law making powers for the districts </a:t>
            </a:r>
            <a:endParaRPr lang="en-US" sz="2300" dirty="0" smtClean="0">
              <a:solidFill>
                <a:srgbClr val="000000"/>
              </a:solidFill>
              <a:latin typeface="Times"/>
              <a:ea typeface="Times New Roman"/>
              <a:cs typeface="Times New Roman"/>
            </a:endParaRPr>
          </a:p>
          <a:p>
            <a:pPr marL="514350" indent="-514350" algn="just">
              <a:buFont typeface="+mj-lt"/>
              <a:buAutoNum type="romanLcPeriod"/>
            </a:pPr>
            <a:r>
              <a:rPr lang="en-US" sz="2300" b="1" dirty="0" smtClean="0">
                <a:solidFill>
                  <a:srgbClr val="000000"/>
                </a:solidFill>
                <a:latin typeface="Times"/>
                <a:ea typeface="Times New Roman"/>
                <a:cs typeface="Times New Roman"/>
              </a:rPr>
              <a:t>Autonomous</a:t>
            </a:r>
            <a:r>
              <a:rPr lang="en-US" sz="2300" b="1" dirty="0">
                <a:solidFill>
                  <a:srgbClr val="000000"/>
                </a:solidFill>
                <a:latin typeface="Times"/>
                <a:ea typeface="Times New Roman"/>
                <a:cs typeface="Times New Roman"/>
              </a:rPr>
              <a:t>- </a:t>
            </a:r>
            <a:r>
              <a:rPr lang="en-US" sz="2300" dirty="0" err="1">
                <a:solidFill>
                  <a:srgbClr val="000000"/>
                </a:solidFill>
                <a:latin typeface="Times"/>
                <a:ea typeface="Times New Roman"/>
                <a:cs typeface="Times New Roman"/>
              </a:rPr>
              <a:t>eg</a:t>
            </a:r>
            <a:r>
              <a:rPr lang="en-US" sz="2300" dirty="0">
                <a:solidFill>
                  <a:srgbClr val="000000"/>
                </a:solidFill>
                <a:latin typeface="Times"/>
                <a:ea typeface="Times New Roman"/>
                <a:cs typeface="Times New Roman"/>
              </a:rPr>
              <a:t>., Railway companies, Universities</a:t>
            </a:r>
            <a:r>
              <a:rPr lang="en-US" sz="2300" dirty="0" smtClean="0">
                <a:solidFill>
                  <a:srgbClr val="000000"/>
                </a:solidFill>
                <a:latin typeface="Times"/>
                <a:ea typeface="Times New Roman"/>
                <a:cs typeface="Times New Roman"/>
              </a:rPr>
              <a:t>.</a:t>
            </a:r>
            <a:endParaRPr lang="en-US" sz="2300" dirty="0">
              <a:solidFill>
                <a:srgbClr val="000000"/>
              </a:solidFill>
              <a:latin typeface="Times"/>
              <a:ea typeface="Times New Roman"/>
              <a:cs typeface="Times New Roman"/>
            </a:endParaRPr>
          </a:p>
        </p:txBody>
      </p:sp>
    </p:spTree>
    <p:extLst>
      <p:ext uri="{BB962C8B-B14F-4D97-AF65-F5344CB8AC3E}">
        <p14:creationId xmlns:p14="http://schemas.microsoft.com/office/powerpoint/2010/main" val="106600764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219200"/>
            <a:ext cx="8610600" cy="4524315"/>
          </a:xfrm>
          <a:prstGeom prst="rect">
            <a:avLst/>
          </a:prstGeom>
        </p:spPr>
        <p:txBody>
          <a:bodyPr wrap="square">
            <a:spAutoFit/>
          </a:bodyPr>
          <a:lstStyle/>
          <a:p>
            <a:pPr algn="just"/>
            <a:r>
              <a:rPr lang="en-US" sz="2400" dirty="0">
                <a:latin typeface="Times New Roman"/>
                <a:cs typeface="Times New Roman"/>
              </a:rPr>
              <a:t>Delegated legislation is a kind of subordinate legislation. Generally the ‘delegated legislation’ mean the law made by the </a:t>
            </a:r>
            <a:r>
              <a:rPr lang="en-US" sz="2400" i="1" dirty="0">
                <a:latin typeface="Times New Roman"/>
                <a:cs typeface="Times New Roman"/>
              </a:rPr>
              <a:t>executive</a:t>
            </a:r>
            <a:r>
              <a:rPr lang="en-US" sz="2400" dirty="0">
                <a:latin typeface="Times New Roman"/>
                <a:cs typeface="Times New Roman"/>
              </a:rPr>
              <a:t> under the powers delegated to it by the Supreme legislative authority. It comes in the form of orders, by-laws etc. The Committee on Minister’s power said that the term delegated legislation has two meanings-</a:t>
            </a:r>
          </a:p>
          <a:p>
            <a:pPr algn="just"/>
            <a:r>
              <a:rPr lang="en-US" sz="2400" dirty="0">
                <a:latin typeface="Times New Roman"/>
                <a:cs typeface="Times New Roman"/>
              </a:rPr>
              <a:t> </a:t>
            </a:r>
          </a:p>
          <a:p>
            <a:pPr marL="342900" indent="-342900" algn="just">
              <a:buFont typeface="Arial"/>
              <a:buChar char="•"/>
            </a:pPr>
            <a:r>
              <a:rPr lang="en-US" sz="2400" dirty="0">
                <a:latin typeface="Times New Roman"/>
                <a:cs typeface="Times New Roman"/>
              </a:rPr>
              <a:t>Firstly, it means the exercise of power that is delegated to the executive to make rules.</a:t>
            </a:r>
          </a:p>
          <a:p>
            <a:pPr marL="342900" indent="-342900" algn="just">
              <a:buFont typeface="Arial"/>
              <a:buChar char="•"/>
            </a:pPr>
            <a:r>
              <a:rPr lang="en-US" sz="2400" dirty="0">
                <a:latin typeface="Times New Roman"/>
                <a:cs typeface="Times New Roman"/>
              </a:rPr>
              <a:t>Secondly, it means </a:t>
            </a:r>
            <a:r>
              <a:rPr lang="en-US" sz="2400" dirty="0" smtClean="0">
                <a:latin typeface="Times New Roman"/>
                <a:cs typeface="Times New Roman"/>
              </a:rPr>
              <a:t>the </a:t>
            </a:r>
            <a:r>
              <a:rPr lang="en-US" sz="2400" dirty="0">
                <a:latin typeface="Times New Roman"/>
                <a:cs typeface="Times New Roman"/>
              </a:rPr>
              <a:t>output or the rules or regulations etc. made under the power so given.</a:t>
            </a:r>
          </a:p>
          <a:p>
            <a:pPr algn="just"/>
            <a:r>
              <a:rPr lang="en-US" sz="2400" b="1" dirty="0" smtClean="0"/>
              <a:t> </a:t>
            </a:r>
            <a:r>
              <a:rPr lang="en-US" sz="2400" dirty="0"/>
              <a:t> </a:t>
            </a:r>
          </a:p>
        </p:txBody>
      </p:sp>
      <p:sp>
        <p:nvSpPr>
          <p:cNvPr id="2" name="Rectangle 1"/>
          <p:cNvSpPr/>
          <p:nvPr/>
        </p:nvSpPr>
        <p:spPr>
          <a:xfrm>
            <a:off x="447674" y="488147"/>
            <a:ext cx="8315326" cy="523220"/>
          </a:xfrm>
          <a:prstGeom prst="rect">
            <a:avLst/>
          </a:prstGeom>
        </p:spPr>
        <p:txBody>
          <a:bodyPr wrap="square">
            <a:spAutoFit/>
          </a:bodyPr>
          <a:lstStyle/>
          <a:p>
            <a:r>
              <a:rPr lang="en-US" sz="2800" b="1" u="sng" dirty="0" smtClean="0">
                <a:solidFill>
                  <a:prstClr val="black"/>
                </a:solidFill>
                <a:latin typeface="Times New Roman" pitchFamily="18" charset="0"/>
                <a:cs typeface="Times New Roman" pitchFamily="18" charset="0"/>
              </a:rPr>
              <a:t>DELEGATED LEGISLATION:</a:t>
            </a:r>
            <a:r>
              <a:rPr lang="en-US" sz="2800" dirty="0" smtClean="0">
                <a:solidFill>
                  <a:prstClr val="black"/>
                </a:solidFill>
                <a:latin typeface="Times New Roman" pitchFamily="18" charset="0"/>
                <a:cs typeface="Times New Roman" pitchFamily="18" charset="0"/>
              </a:rPr>
              <a:t> </a:t>
            </a:r>
            <a:endParaRPr lang="en-U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4117159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914400"/>
            <a:ext cx="8610600" cy="4893647"/>
          </a:xfrm>
          <a:prstGeom prst="rect">
            <a:avLst/>
          </a:prstGeom>
        </p:spPr>
        <p:txBody>
          <a:bodyPr wrap="square">
            <a:spAutoFit/>
          </a:bodyPr>
          <a:lstStyle/>
          <a:p>
            <a:pPr marL="342900" indent="-342900" algn="just">
              <a:buFont typeface="Arial"/>
              <a:buChar char="•"/>
            </a:pPr>
            <a:r>
              <a:rPr lang="en-US" sz="2400" dirty="0">
                <a:latin typeface="Times"/>
                <a:cs typeface="Times"/>
              </a:rPr>
              <a:t>Sub-Delegation is also a case in Indian Legal system. The power to make subordinate legislation is derived from existing enabling act. It is fundamental that the </a:t>
            </a:r>
            <a:r>
              <a:rPr lang="en-US" sz="2400" dirty="0" err="1" smtClean="0">
                <a:latin typeface="Times"/>
                <a:cs typeface="Times"/>
              </a:rPr>
              <a:t>delegatee</a:t>
            </a:r>
            <a:r>
              <a:rPr lang="en-US" sz="2400" dirty="0" smtClean="0">
                <a:latin typeface="Times"/>
                <a:cs typeface="Times"/>
              </a:rPr>
              <a:t> </a:t>
            </a:r>
            <a:r>
              <a:rPr lang="en-US" sz="2400" dirty="0">
                <a:latin typeface="Times"/>
                <a:cs typeface="Times"/>
              </a:rPr>
              <a:t>on whom such power is conferred has to act within the limits of the enabling act. Its purpose is to supplant and not to supplement the law. Its main justification is that sometimes legislature does not foresee the difficulties that will come while enacting the law.</a:t>
            </a:r>
          </a:p>
          <a:p>
            <a:pPr marL="342900" indent="-342900" algn="just">
              <a:buFont typeface="Arial"/>
              <a:buChar char="•"/>
            </a:pPr>
            <a:r>
              <a:rPr lang="en-US" sz="2400" dirty="0">
                <a:latin typeface="Times"/>
                <a:cs typeface="Times"/>
              </a:rPr>
              <a:t>Therefore, Delegated Legislation fills in those gaps which are not seen while the formulation of the enabling act. Delegated Legislation gives flexibility to law and there is ample scope for adjustment in the light of experiences gained during the working of legislation.</a:t>
            </a:r>
          </a:p>
          <a:p>
            <a:pPr algn="just"/>
            <a:r>
              <a:rPr lang="en-US" sz="2400" b="1" dirty="0" smtClean="0"/>
              <a:t> </a:t>
            </a:r>
            <a:r>
              <a:rPr lang="en-US" sz="2400" dirty="0"/>
              <a:t> </a:t>
            </a:r>
          </a:p>
        </p:txBody>
      </p:sp>
    </p:spTree>
    <p:extLst>
      <p:ext uri="{BB962C8B-B14F-4D97-AF65-F5344CB8AC3E}">
        <p14:creationId xmlns:p14="http://schemas.microsoft.com/office/powerpoint/2010/main" val="68470774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27706" y="2967335"/>
            <a:ext cx="4288591"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THANK YOU</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40270567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6240</TotalTime>
  <Words>832</Words>
  <Application>Microsoft Macintosh PowerPoint</Application>
  <PresentationFormat>On-screen Show (4:3)</PresentationFormat>
  <Paragraphs>40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Clarity</vt:lpstr>
      <vt:lpstr>LEGISLATION: as a Source of law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LIABILITY</dc:title>
  <dc:creator>DIVYA</dc:creator>
  <cp:lastModifiedBy>Sneha Singh</cp:lastModifiedBy>
  <cp:revision>43</cp:revision>
  <dcterms:created xsi:type="dcterms:W3CDTF">2012-03-27T18:27:08Z</dcterms:created>
  <dcterms:modified xsi:type="dcterms:W3CDTF">2020-10-12T07:30:10Z</dcterms:modified>
</cp:coreProperties>
</file>