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1" r:id="rId2"/>
    <p:sldId id="271" r:id="rId3"/>
    <p:sldId id="289" r:id="rId4"/>
    <p:sldId id="257" r:id="rId5"/>
    <p:sldId id="269" r:id="rId6"/>
    <p:sldId id="258" r:id="rId7"/>
    <p:sldId id="259" r:id="rId8"/>
    <p:sldId id="278" r:id="rId9"/>
    <p:sldId id="268" r:id="rId10"/>
    <p:sldId id="263" r:id="rId11"/>
    <p:sldId id="284" r:id="rId12"/>
    <p:sldId id="285" r:id="rId13"/>
    <p:sldId id="273" r:id="rId14"/>
    <p:sldId id="286" r:id="rId15"/>
    <p:sldId id="287" r:id="rId16"/>
    <p:sldId id="277" r:id="rId17"/>
    <p:sldId id="264" r:id="rId18"/>
    <p:sldId id="265" r:id="rId19"/>
    <p:sldId id="266" r:id="rId20"/>
    <p:sldId id="267" r:id="rId21"/>
    <p:sldId id="274" r:id="rId22"/>
    <p:sldId id="275" r:id="rId23"/>
    <p:sldId id="272" r:id="rId24"/>
    <p:sldId id="276" r:id="rId25"/>
    <p:sldId id="279" r:id="rId26"/>
    <p:sldId id="280" r:id="rId27"/>
    <p:sldId id="282" r:id="rId28"/>
    <p:sldId id="283" r:id="rId29"/>
    <p:sldId id="28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447800"/>
          </a:xfrm>
        </p:spPr>
        <p:txBody>
          <a:bodyPr>
            <a:noAutofit/>
          </a:bodyPr>
          <a:lstStyle/>
          <a:p>
            <a:r>
              <a:rPr lang="en-US" sz="2400" dirty="0" smtClean="0">
                <a:latin typeface="Arial Black" pitchFamily="34" charset="0"/>
                <a:cs typeface="Arial" pitchFamily="34" charset="0"/>
              </a:rPr>
              <a:t/>
            </a:r>
            <a:br>
              <a:rPr lang="en-US" sz="2400" dirty="0" smtClean="0">
                <a:latin typeface="Arial Black" pitchFamily="34" charset="0"/>
                <a:cs typeface="Arial" pitchFamily="34" charset="0"/>
              </a:rPr>
            </a:br>
            <a:r>
              <a:rPr lang="en-US" sz="2400" dirty="0" smtClean="0">
                <a:latin typeface="Arial Black" pitchFamily="34" charset="0"/>
                <a:cs typeface="Arial" pitchFamily="34" charset="0"/>
              </a:rPr>
              <a:t/>
            </a:r>
            <a:br>
              <a:rPr lang="en-US" sz="2400" dirty="0" smtClean="0">
                <a:latin typeface="Arial Black" pitchFamily="34" charset="0"/>
                <a:cs typeface="Arial" pitchFamily="34" charset="0"/>
              </a:rPr>
            </a:br>
            <a:r>
              <a:rPr lang="en-US" sz="2400" dirty="0" smtClean="0">
                <a:latin typeface="Arial Black" pitchFamily="34" charset="0"/>
                <a:cs typeface="Arial" pitchFamily="34" charset="0"/>
              </a:rPr>
              <a:t/>
            </a:r>
            <a:br>
              <a:rPr lang="en-US" sz="2400" dirty="0" smtClean="0">
                <a:latin typeface="Arial Black" pitchFamily="34" charset="0"/>
                <a:cs typeface="Arial" pitchFamily="34" charset="0"/>
              </a:rPr>
            </a:br>
            <a:r>
              <a:rPr lang="en-US" sz="2400" dirty="0" smtClean="0">
                <a:latin typeface="Arial Black" pitchFamily="34" charset="0"/>
                <a:cs typeface="Arial" pitchFamily="34" charset="0"/>
              </a:rPr>
              <a:t/>
            </a:r>
            <a:br>
              <a:rPr lang="en-US" sz="2400" dirty="0" smtClean="0">
                <a:latin typeface="Arial Black" pitchFamily="34" charset="0"/>
                <a:cs typeface="Arial" pitchFamily="34" charset="0"/>
              </a:rPr>
            </a:br>
            <a:r>
              <a:rPr lang="en-US" sz="2400" dirty="0" smtClean="0">
                <a:latin typeface="Arial Black" pitchFamily="34" charset="0"/>
                <a:cs typeface="Arial" pitchFamily="34" charset="0"/>
              </a:rPr>
              <a:t>Magmatic Differentiation, Assimilation &amp; Magma Mixing</a:t>
            </a:r>
            <a:r>
              <a:rPr lang="en-US" dirty="0" smtClean="0">
                <a:latin typeface="Arial Black" pitchFamily="34" charset="0"/>
              </a:rPr>
              <a:t/>
            </a:r>
            <a:br>
              <a:rPr lang="en-US" dirty="0" smtClean="0">
                <a:latin typeface="Arial Black" pitchFamily="34" charset="0"/>
              </a:rPr>
            </a:br>
            <a:r>
              <a:rPr lang="en-US" dirty="0" smtClean="0">
                <a:latin typeface="Arial Black" pitchFamily="34" charset="0"/>
              </a:rPr>
              <a:t/>
            </a:r>
            <a:br>
              <a:rPr lang="en-US" dirty="0" smtClean="0">
                <a:latin typeface="Arial Black" pitchFamily="34" charset="0"/>
              </a:rPr>
            </a:br>
            <a:endParaRPr lang="en-US" dirty="0">
              <a:solidFill>
                <a:srgbClr val="7030A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71600" y="4419600"/>
            <a:ext cx="6400800" cy="1905000"/>
          </a:xfrm>
        </p:spPr>
        <p:txBody>
          <a:bodyPr>
            <a:normAutofit fontScale="92500"/>
          </a:bodyPr>
          <a:lstStyle/>
          <a:p>
            <a:pPr>
              <a:lnSpc>
                <a:spcPct val="90000"/>
              </a:lnSpc>
              <a:defRPr/>
            </a:pPr>
            <a:r>
              <a:rPr lang="en-US" sz="3000" dirty="0" err="1" smtClean="0">
                <a:solidFill>
                  <a:schemeClr val="accent6">
                    <a:lumMod val="75000"/>
                  </a:schemeClr>
                </a:solidFill>
                <a:latin typeface="Arial" pitchFamily="34" charset="0"/>
                <a:cs typeface="Arial" pitchFamily="34" charset="0"/>
              </a:rPr>
              <a:t>Rajnikant</a:t>
            </a:r>
            <a:r>
              <a:rPr lang="en-US" sz="3000" dirty="0" smtClean="0">
                <a:solidFill>
                  <a:schemeClr val="accent6">
                    <a:lumMod val="75000"/>
                  </a:schemeClr>
                </a:solidFill>
                <a:latin typeface="Arial" pitchFamily="34" charset="0"/>
                <a:cs typeface="Arial" pitchFamily="34" charset="0"/>
              </a:rPr>
              <a:t> </a:t>
            </a:r>
            <a:r>
              <a:rPr lang="en-US" sz="3000" dirty="0" err="1" smtClean="0">
                <a:solidFill>
                  <a:schemeClr val="accent6">
                    <a:lumMod val="75000"/>
                  </a:schemeClr>
                </a:solidFill>
                <a:latin typeface="Arial" pitchFamily="34" charset="0"/>
                <a:cs typeface="Arial" pitchFamily="34" charset="0"/>
              </a:rPr>
              <a:t>Patidar</a:t>
            </a:r>
            <a:endParaRPr lang="en-US" sz="3000" dirty="0" smtClean="0">
              <a:solidFill>
                <a:schemeClr val="accent6">
                  <a:lumMod val="75000"/>
                </a:schemeClr>
              </a:solidFill>
              <a:latin typeface="Arial" pitchFamily="34" charset="0"/>
              <a:cs typeface="Arial" pitchFamily="34" charset="0"/>
            </a:endParaRPr>
          </a:p>
          <a:p>
            <a:pPr>
              <a:lnSpc>
                <a:spcPct val="90000"/>
              </a:lnSpc>
              <a:defRPr/>
            </a:pPr>
            <a:r>
              <a:rPr lang="en-US" sz="3000" dirty="0" smtClean="0">
                <a:solidFill>
                  <a:schemeClr val="accent6">
                    <a:lumMod val="75000"/>
                  </a:schemeClr>
                </a:solidFill>
                <a:latin typeface="Arial" pitchFamily="34" charset="0"/>
                <a:cs typeface="Arial" pitchFamily="34" charset="0"/>
              </a:rPr>
              <a:t>Department of Geology, M.L. </a:t>
            </a:r>
            <a:r>
              <a:rPr lang="en-US" sz="3000" dirty="0" err="1" smtClean="0">
                <a:solidFill>
                  <a:schemeClr val="accent6">
                    <a:lumMod val="75000"/>
                  </a:schemeClr>
                </a:solidFill>
                <a:latin typeface="Arial" pitchFamily="34" charset="0"/>
                <a:cs typeface="Arial" pitchFamily="34" charset="0"/>
              </a:rPr>
              <a:t>Sukhadia</a:t>
            </a:r>
            <a:r>
              <a:rPr lang="en-US" sz="3000" dirty="0" smtClean="0">
                <a:solidFill>
                  <a:schemeClr val="accent6">
                    <a:lumMod val="75000"/>
                  </a:schemeClr>
                </a:solidFill>
                <a:latin typeface="Arial" pitchFamily="34" charset="0"/>
                <a:cs typeface="Arial" pitchFamily="34" charset="0"/>
              </a:rPr>
              <a:t> University, Udaipur – 313002</a:t>
            </a:r>
          </a:p>
          <a:p>
            <a:pPr>
              <a:lnSpc>
                <a:spcPct val="90000"/>
              </a:lnSpc>
              <a:defRPr/>
            </a:pPr>
            <a:r>
              <a:rPr lang="en-US" dirty="0" smtClean="0">
                <a:solidFill>
                  <a:srgbClr val="7030A0"/>
                </a:solidFill>
                <a:latin typeface="Arial" pitchFamily="34" charset="0"/>
                <a:cs typeface="Arial" pitchFamily="34" charset="0"/>
              </a:rPr>
              <a:t>Email: rajnikantpatidar7@gmail.com</a:t>
            </a:r>
          </a:p>
          <a:p>
            <a:endParaRPr lang="en-US" dirty="0">
              <a:solidFill>
                <a:srgbClr val="7030A0"/>
              </a:solidFill>
            </a:endParaRPr>
          </a:p>
        </p:txBody>
      </p:sp>
      <p:sp>
        <p:nvSpPr>
          <p:cNvPr id="5" name="Footer Placeholder 4"/>
          <p:cNvSpPr>
            <a:spLocks noGrp="1"/>
          </p:cNvSpPr>
          <p:nvPr>
            <p:ph type="ftr" sz="quarter" idx="11"/>
          </p:nvPr>
        </p:nvSpPr>
        <p:spPr/>
        <p:txBody>
          <a:bodyPr/>
          <a:lstStyle/>
          <a:p>
            <a:r>
              <a:rPr lang="en-US" dirty="0" smtClean="0">
                <a:solidFill>
                  <a:srgbClr val="C00000"/>
                </a:solidFill>
              </a:rPr>
              <a:t>M.Sc.3 </a:t>
            </a:r>
            <a:r>
              <a:rPr lang="en-US" dirty="0" err="1" smtClean="0">
                <a:solidFill>
                  <a:srgbClr val="C00000"/>
                </a:solidFill>
              </a:rPr>
              <a:t>Sem</a:t>
            </a:r>
            <a:endParaRPr lang="en-US" dirty="0">
              <a:solidFill>
                <a:srgbClr val="C0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C00000"/>
                </a:solidFill>
              </a:rPr>
              <a:pPr/>
              <a:t>1</a:t>
            </a:fld>
            <a:endParaRPr lang="en-US" dirty="0">
              <a:solidFill>
                <a:srgbClr val="C00000"/>
              </a:solidFill>
            </a:endParaRPr>
          </a:p>
        </p:txBody>
      </p:sp>
      <p:pic>
        <p:nvPicPr>
          <p:cNvPr id="7" name="Picture 6" descr="G:\cv.png"/>
          <p:cNvPicPr>
            <a:picLocks noChangeAspect="1" noChangeArrowheads="1"/>
          </p:cNvPicPr>
          <p:nvPr/>
        </p:nvPicPr>
        <p:blipFill>
          <a:blip r:embed="rId2" cstate="print"/>
          <a:srcRect/>
          <a:stretch>
            <a:fillRect/>
          </a:stretch>
        </p:blipFill>
        <p:spPr bwMode="auto">
          <a:xfrm>
            <a:off x="3276600" y="1905000"/>
            <a:ext cx="2590800" cy="24384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15962"/>
          </a:xfrm>
        </p:spPr>
        <p:txBody>
          <a:bodyPr>
            <a:normAutofit/>
          </a:bodyPr>
          <a:lstStyle/>
          <a:p>
            <a:r>
              <a:rPr lang="en-US" sz="3600" dirty="0" smtClean="0">
                <a:latin typeface="Arial" pitchFamily="34" charset="0"/>
                <a:cs typeface="Arial" pitchFamily="34" charset="0"/>
              </a:rPr>
              <a:t>Bowen’s Reaction Series</a:t>
            </a:r>
            <a:endParaRPr lang="en-US" sz="3600" dirty="0">
              <a:latin typeface="Arial" pitchFamily="34" charset="0"/>
              <a:cs typeface="Arial" pitchFamily="34" charset="0"/>
            </a:endParaRPr>
          </a:p>
        </p:txBody>
      </p:sp>
      <p:sp>
        <p:nvSpPr>
          <p:cNvPr id="3" name="Content Placeholder 2"/>
          <p:cNvSpPr>
            <a:spLocks noGrp="1"/>
          </p:cNvSpPr>
          <p:nvPr>
            <p:ph idx="1"/>
          </p:nvPr>
        </p:nvSpPr>
        <p:spPr>
          <a:xfrm>
            <a:off x="304800" y="990600"/>
            <a:ext cx="8610600" cy="5486400"/>
          </a:xfrm>
        </p:spPr>
        <p:txBody>
          <a:bodyPr>
            <a:normAutofit lnSpcReduction="10000"/>
          </a:bodyPr>
          <a:lstStyle/>
          <a:p>
            <a:pPr algn="just"/>
            <a:r>
              <a:rPr lang="en-US" sz="2800" dirty="0" smtClean="0">
                <a:latin typeface="Arial" pitchFamily="34" charset="0"/>
                <a:cs typeface="Arial" pitchFamily="34" charset="0"/>
              </a:rPr>
              <a:t>The process of magmatic differentiation by Crystal – Liquid Fractionation (Fractional Crystallization) is also explained by N.L. Bowen (1928). This process is popularly known as Bowen’ Reaction Series or Bowen’s Reaction Principle.</a:t>
            </a:r>
          </a:p>
          <a:p>
            <a:pPr algn="just"/>
            <a:endParaRPr lang="en-US" sz="2800" dirty="0" smtClean="0">
              <a:latin typeface="Arial" pitchFamily="34" charset="0"/>
              <a:cs typeface="Arial" pitchFamily="34" charset="0"/>
            </a:endParaRPr>
          </a:p>
          <a:p>
            <a:pPr algn="just"/>
            <a:r>
              <a:rPr lang="en-US" sz="2800" dirty="0" smtClean="0">
                <a:latin typeface="Arial" pitchFamily="34" charset="0"/>
                <a:cs typeface="Arial" pitchFamily="34" charset="0"/>
              </a:rPr>
              <a:t>Bowens reaction series is a series of crystallization sequences that occur during magmatic cooling.</a:t>
            </a:r>
          </a:p>
          <a:p>
            <a:pPr algn="just"/>
            <a:endParaRPr lang="en-US" sz="2800" dirty="0" smtClean="0">
              <a:latin typeface="Arial" pitchFamily="34" charset="0"/>
              <a:cs typeface="Arial" pitchFamily="34" charset="0"/>
            </a:endParaRPr>
          </a:p>
          <a:p>
            <a:pPr algn="just"/>
            <a:r>
              <a:rPr lang="en-US" sz="2800" dirty="0" smtClean="0">
                <a:latin typeface="Arial" pitchFamily="34" charset="0"/>
                <a:cs typeface="Arial" pitchFamily="34" charset="0"/>
              </a:rPr>
              <a:t>Bowen suggested  a mechanism through which a magma may solidify as a single rock type or may give rise to many rock types.</a:t>
            </a:r>
            <a:endParaRPr lang="en-U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400800"/>
          </a:xfrm>
        </p:spPr>
        <p:txBody>
          <a:bodyPr>
            <a:normAutofit fontScale="92500"/>
          </a:bodyPr>
          <a:lstStyle/>
          <a:p>
            <a:pPr algn="just"/>
            <a:r>
              <a:rPr lang="en-US" sz="2800" dirty="0" smtClean="0">
                <a:latin typeface="Arial" pitchFamily="34" charset="0"/>
                <a:cs typeface="Arial" pitchFamily="34" charset="0"/>
              </a:rPr>
              <a:t>According to Bowen’s Reaction Principle </a:t>
            </a:r>
            <a:r>
              <a:rPr lang="en-US" sz="2800" b="1" i="1" dirty="0" smtClean="0">
                <a:latin typeface="Arial" pitchFamily="34" charset="0"/>
                <a:cs typeface="Arial" pitchFamily="34" charset="0"/>
              </a:rPr>
              <a:t>“ As crystallization of magma starts, there is a tendency for equilibrium to be maintained between solid (crystals) and liquid (residual melt) phases. To maintain this equilibrium, the early formed crystals (unless removed from the melt) react with the residual melt and change in composition (formation of new mineral) takes place”.</a:t>
            </a:r>
          </a:p>
          <a:p>
            <a:endParaRPr lang="en-US" dirty="0" smtClean="0"/>
          </a:p>
          <a:p>
            <a:pPr algn="just"/>
            <a:r>
              <a:rPr lang="en-US" sz="3000" dirty="0" smtClean="0">
                <a:latin typeface="Arial" pitchFamily="34" charset="0"/>
                <a:cs typeface="Arial" pitchFamily="34" charset="0"/>
              </a:rPr>
              <a:t>Bowen’ Reaction Principle illustrates how a primary basaltic magma may give rise granite or other igneous rocks (depending upon the degree of crystallization and reaction of early formed crystals with melt or removal of these crystals from the melt. </a:t>
            </a:r>
            <a:endParaRPr lang="en-US" sz="3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400800"/>
          </a:xfrm>
        </p:spPr>
        <p:txBody>
          <a:bodyPr>
            <a:normAutofit/>
          </a:bodyPr>
          <a:lstStyle/>
          <a:p>
            <a:pPr algn="just"/>
            <a:r>
              <a:rPr lang="en-US" sz="2800" dirty="0" smtClean="0">
                <a:latin typeface="Arial" pitchFamily="34" charset="0"/>
                <a:cs typeface="Arial" pitchFamily="34" charset="0"/>
              </a:rPr>
              <a:t>In Bowen’s Reaction Series there are two parallel series. One for </a:t>
            </a:r>
            <a:r>
              <a:rPr lang="en-US" sz="2800" b="1" dirty="0" smtClean="0">
                <a:latin typeface="Arial" pitchFamily="34" charset="0"/>
                <a:cs typeface="Arial" pitchFamily="34" charset="0"/>
              </a:rPr>
              <a:t>Fe-Mg minerals </a:t>
            </a:r>
            <a:r>
              <a:rPr lang="en-US" sz="2800" dirty="0" smtClean="0">
                <a:latin typeface="Arial" pitchFamily="34" charset="0"/>
                <a:cs typeface="Arial" pitchFamily="34" charset="0"/>
              </a:rPr>
              <a:t>and the other represents </a:t>
            </a:r>
            <a:r>
              <a:rPr lang="en-US" sz="2800" b="1" dirty="0" err="1" smtClean="0">
                <a:latin typeface="Arial" pitchFamily="34" charset="0"/>
                <a:cs typeface="Arial" pitchFamily="34" charset="0"/>
              </a:rPr>
              <a:t>Plagioclage</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felspar</a:t>
            </a:r>
            <a:r>
              <a:rPr lang="en-US" sz="2800" b="1" dirty="0" smtClean="0">
                <a:latin typeface="Arial" pitchFamily="34" charset="0"/>
                <a:cs typeface="Arial" pitchFamily="34" charset="0"/>
              </a:rPr>
              <a:t> group</a:t>
            </a:r>
            <a:r>
              <a:rPr lang="en-US" sz="2800" dirty="0" smtClean="0">
                <a:latin typeface="Arial" pitchFamily="34" charset="0"/>
                <a:cs typeface="Arial" pitchFamily="34" charset="0"/>
              </a:rPr>
              <a:t>.</a:t>
            </a:r>
          </a:p>
          <a:p>
            <a:pPr algn="just"/>
            <a:endParaRPr lang="en-US" sz="2800" dirty="0" smtClean="0">
              <a:latin typeface="Arial" pitchFamily="34" charset="0"/>
              <a:cs typeface="Arial" pitchFamily="34" charset="0"/>
            </a:endParaRPr>
          </a:p>
          <a:p>
            <a:pPr algn="just"/>
            <a:r>
              <a:rPr lang="en-US" sz="2800" dirty="0" smtClean="0">
                <a:latin typeface="Arial" pitchFamily="34" charset="0"/>
                <a:cs typeface="Arial" pitchFamily="34" charset="0"/>
              </a:rPr>
              <a:t>Both these series converge and merge into a single series.</a:t>
            </a:r>
          </a:p>
          <a:p>
            <a:pPr algn="just"/>
            <a:endParaRPr lang="en-US" sz="2800" dirty="0" smtClean="0">
              <a:latin typeface="Arial" pitchFamily="34" charset="0"/>
              <a:cs typeface="Arial" pitchFamily="34" charset="0"/>
            </a:endParaRPr>
          </a:p>
          <a:p>
            <a:pPr algn="just"/>
            <a:r>
              <a:rPr lang="en-US" sz="2800" dirty="0" smtClean="0">
                <a:latin typeface="Arial" pitchFamily="34" charset="0"/>
                <a:cs typeface="Arial" pitchFamily="34" charset="0"/>
              </a:rPr>
              <a:t>The reaction series of Fe-Mg minerals is called as </a:t>
            </a:r>
            <a:r>
              <a:rPr lang="en-US" sz="2800" b="1" dirty="0" smtClean="0">
                <a:latin typeface="Arial" pitchFamily="34" charset="0"/>
                <a:cs typeface="Arial" pitchFamily="34" charset="0"/>
              </a:rPr>
              <a:t>Discontinuous Series </a:t>
            </a:r>
            <a:r>
              <a:rPr lang="en-US" sz="2800" dirty="0" smtClean="0">
                <a:latin typeface="Arial" pitchFamily="34" charset="0"/>
                <a:cs typeface="Arial" pitchFamily="34" charset="0"/>
              </a:rPr>
              <a:t>and that of Plagioclase is called as </a:t>
            </a:r>
            <a:r>
              <a:rPr lang="en-US" sz="2800" b="1" dirty="0" smtClean="0">
                <a:latin typeface="Arial" pitchFamily="34" charset="0"/>
                <a:cs typeface="Arial" pitchFamily="34" charset="0"/>
              </a:rPr>
              <a:t>Continuous Series.</a:t>
            </a:r>
          </a:p>
          <a:p>
            <a:pPr algn="just"/>
            <a:endParaRPr lang="en-U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3.gif"/>
          <p:cNvPicPr>
            <a:picLocks noChangeAspect="1"/>
          </p:cNvPicPr>
          <p:nvPr/>
        </p:nvPicPr>
        <p:blipFill>
          <a:blip r:embed="rId2"/>
          <a:stretch>
            <a:fillRect/>
          </a:stretch>
        </p:blipFill>
        <p:spPr>
          <a:xfrm>
            <a:off x="838200" y="685800"/>
            <a:ext cx="7636294" cy="47244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763000" cy="6477000"/>
          </a:xfrm>
        </p:spPr>
        <p:txBody>
          <a:bodyPr>
            <a:normAutofit/>
          </a:bodyPr>
          <a:lstStyle/>
          <a:p>
            <a:pPr algn="just"/>
            <a:r>
              <a:rPr lang="en-US" sz="2800" b="1" u="sng" dirty="0" smtClean="0">
                <a:latin typeface="Arial" pitchFamily="34" charset="0"/>
                <a:cs typeface="Arial" pitchFamily="34" charset="0"/>
              </a:rPr>
              <a:t>Discontinuous Series</a:t>
            </a:r>
            <a:r>
              <a:rPr lang="en-US" sz="2800" b="1" dirty="0" smtClean="0">
                <a:latin typeface="Arial" pitchFamily="34" charset="0"/>
                <a:cs typeface="Arial" pitchFamily="34" charset="0"/>
              </a:rPr>
              <a:t>: </a:t>
            </a:r>
            <a:r>
              <a:rPr lang="en-US" sz="2800" dirty="0" smtClean="0">
                <a:latin typeface="Arial" pitchFamily="34" charset="0"/>
                <a:cs typeface="Arial" pitchFamily="34" charset="0"/>
              </a:rPr>
              <a:t>At lowering of temperature (cooling starts), first mineral to crystallized is </a:t>
            </a:r>
            <a:r>
              <a:rPr lang="en-US" sz="2800" b="1" dirty="0" smtClean="0">
                <a:latin typeface="Arial" pitchFamily="34" charset="0"/>
                <a:cs typeface="Arial" pitchFamily="34" charset="0"/>
              </a:rPr>
              <a:t>“Olivine</a:t>
            </a:r>
            <a:r>
              <a:rPr lang="en-US" sz="2800" dirty="0" smtClean="0">
                <a:latin typeface="Arial" pitchFamily="34" charset="0"/>
                <a:cs typeface="Arial" pitchFamily="34" charset="0"/>
              </a:rPr>
              <a:t>”. As soon as it formed (unless it removed from the melt), with falling temperature the “Olivine” react with the melt and convert into </a:t>
            </a:r>
            <a:r>
              <a:rPr lang="en-US" sz="2800" b="1" dirty="0" smtClean="0">
                <a:latin typeface="Arial" pitchFamily="34" charset="0"/>
                <a:cs typeface="Arial" pitchFamily="34" charset="0"/>
              </a:rPr>
              <a:t>“Mg-Pyroxene</a:t>
            </a:r>
            <a:r>
              <a:rPr lang="en-US" sz="2800" dirty="0" smtClean="0">
                <a:latin typeface="Arial" pitchFamily="34" charset="0"/>
                <a:cs typeface="Arial" pitchFamily="34" charset="0"/>
              </a:rPr>
              <a:t>”. This will continue till whole “Olivine” get convert into “Mg-Pyroxenes”.</a:t>
            </a:r>
          </a:p>
          <a:p>
            <a:pPr algn="just"/>
            <a:endParaRPr lang="en-US" sz="2800" dirty="0" smtClean="0">
              <a:latin typeface="Arial" pitchFamily="34" charset="0"/>
              <a:cs typeface="Arial" pitchFamily="34" charset="0"/>
            </a:endParaRPr>
          </a:p>
          <a:p>
            <a:pPr algn="just"/>
            <a:r>
              <a:rPr lang="en-US" sz="2800" dirty="0" smtClean="0">
                <a:latin typeface="Arial" pitchFamily="34" charset="0"/>
                <a:cs typeface="Arial" pitchFamily="34" charset="0"/>
              </a:rPr>
              <a:t>Later on the reaction remain continue and </a:t>
            </a:r>
            <a:r>
              <a:rPr lang="en-US" sz="2800" b="1" dirty="0" smtClean="0">
                <a:latin typeface="Arial" pitchFamily="34" charset="0"/>
                <a:cs typeface="Arial" pitchFamily="34" charset="0"/>
              </a:rPr>
              <a:t>“Mg-Pyroxene” </a:t>
            </a:r>
            <a:r>
              <a:rPr lang="en-US" sz="2800" dirty="0" smtClean="0">
                <a:latin typeface="Arial" pitchFamily="34" charset="0"/>
                <a:cs typeface="Arial" pitchFamily="34" charset="0"/>
              </a:rPr>
              <a:t>(unless removed from the melt), react with the melt and convert into </a:t>
            </a:r>
            <a:r>
              <a:rPr lang="en-US" sz="2800" b="1" dirty="0" smtClean="0">
                <a:latin typeface="Arial" pitchFamily="34" charset="0"/>
                <a:cs typeface="Arial" pitchFamily="34" charset="0"/>
              </a:rPr>
              <a:t>“Ca-Pyroxene</a:t>
            </a:r>
            <a:r>
              <a:rPr lang="en-US" sz="2800" dirty="0" smtClean="0">
                <a:latin typeface="Arial" pitchFamily="34" charset="0"/>
                <a:cs typeface="Arial" pitchFamily="34" charset="0"/>
              </a:rPr>
              <a:t>” and then </a:t>
            </a:r>
            <a:r>
              <a:rPr lang="en-US" sz="2800" b="1" dirty="0" smtClean="0">
                <a:latin typeface="Arial" pitchFamily="34" charset="0"/>
                <a:cs typeface="Arial" pitchFamily="34" charset="0"/>
              </a:rPr>
              <a:t>“Hornblende</a:t>
            </a:r>
            <a:r>
              <a:rPr lang="en-US" sz="2800" dirty="0" smtClean="0">
                <a:latin typeface="Arial" pitchFamily="34" charset="0"/>
                <a:cs typeface="Arial" pitchFamily="34" charset="0"/>
              </a:rPr>
              <a:t>”, then “</a:t>
            </a:r>
            <a:r>
              <a:rPr lang="en-US" sz="2800" b="1" dirty="0" smtClean="0">
                <a:latin typeface="Arial" pitchFamily="34" charset="0"/>
                <a:cs typeface="Arial" pitchFamily="34" charset="0"/>
              </a:rPr>
              <a:t>Biotite</a:t>
            </a:r>
            <a:r>
              <a:rPr lang="en-US" sz="2800" dirty="0" smtClean="0">
                <a:latin typeface="Arial" pitchFamily="34" charset="0"/>
                <a:cs typeface="Arial" pitchFamily="34" charset="0"/>
              </a:rPr>
              <a:t>”, with the falling temperature.</a:t>
            </a:r>
            <a:endParaRPr lang="en-U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763000" cy="6477000"/>
          </a:xfrm>
        </p:spPr>
        <p:txBody>
          <a:bodyPr>
            <a:normAutofit fontScale="92500"/>
          </a:bodyPr>
          <a:lstStyle/>
          <a:p>
            <a:pPr algn="just"/>
            <a:r>
              <a:rPr lang="en-US" sz="2800" b="1" u="sng" dirty="0" smtClean="0">
                <a:latin typeface="Arial" pitchFamily="34" charset="0"/>
                <a:cs typeface="Arial" pitchFamily="34" charset="0"/>
              </a:rPr>
              <a:t>Continuous Series</a:t>
            </a:r>
            <a:r>
              <a:rPr lang="en-US" sz="2800" dirty="0" smtClean="0">
                <a:latin typeface="Arial" pitchFamily="34" charset="0"/>
                <a:cs typeface="Arial" pitchFamily="34" charset="0"/>
              </a:rPr>
              <a:t>: At lowering of temperature (cooling starts), first plagioclase to crystallized is rich in Ca (Ca-Plagioclase). As the reaction goes on and temperature drops, the crystals become more and more </a:t>
            </a:r>
            <a:r>
              <a:rPr lang="en-US" sz="2800" dirty="0" err="1" smtClean="0">
                <a:latin typeface="Arial" pitchFamily="34" charset="0"/>
                <a:cs typeface="Arial" pitchFamily="34" charset="0"/>
              </a:rPr>
              <a:t>sodic</a:t>
            </a:r>
            <a:r>
              <a:rPr lang="en-US" sz="2800" dirty="0" smtClean="0">
                <a:latin typeface="Arial" pitchFamily="34" charset="0"/>
                <a:cs typeface="Arial" pitchFamily="34" charset="0"/>
              </a:rPr>
              <a:t> (unless remove from the melt).</a:t>
            </a:r>
          </a:p>
          <a:p>
            <a:pPr algn="just"/>
            <a:endParaRPr lang="en-US" sz="2800" dirty="0" smtClean="0">
              <a:latin typeface="Arial" pitchFamily="34" charset="0"/>
              <a:cs typeface="Arial" pitchFamily="34" charset="0"/>
            </a:endParaRPr>
          </a:p>
          <a:p>
            <a:pPr algn="just"/>
            <a:r>
              <a:rPr lang="en-US" sz="2800" dirty="0" smtClean="0">
                <a:latin typeface="Arial" pitchFamily="34" charset="0"/>
                <a:cs typeface="Arial" pitchFamily="34" charset="0"/>
              </a:rPr>
              <a:t> The Potash </a:t>
            </a:r>
            <a:r>
              <a:rPr lang="en-US" sz="2800" dirty="0" err="1" smtClean="0">
                <a:latin typeface="Arial" pitchFamily="34" charset="0"/>
                <a:cs typeface="Arial" pitchFamily="34" charset="0"/>
              </a:rPr>
              <a:t>Felspar</a:t>
            </a:r>
            <a:r>
              <a:rPr lang="en-US" sz="2800" dirty="0" smtClean="0">
                <a:latin typeface="Arial" pitchFamily="34" charset="0"/>
                <a:cs typeface="Arial" pitchFamily="34" charset="0"/>
              </a:rPr>
              <a:t> and Muscovite are formed at later stages and the last formed mineral is “</a:t>
            </a:r>
            <a:r>
              <a:rPr lang="en-US" sz="2800" b="1" dirty="0" smtClean="0">
                <a:latin typeface="Arial" pitchFamily="34" charset="0"/>
                <a:cs typeface="Arial" pitchFamily="34" charset="0"/>
              </a:rPr>
              <a:t>Quartz</a:t>
            </a:r>
            <a:r>
              <a:rPr lang="en-US" sz="2800" dirty="0" smtClean="0">
                <a:latin typeface="Arial" pitchFamily="34" charset="0"/>
                <a:cs typeface="Arial" pitchFamily="34" charset="0"/>
              </a:rPr>
              <a:t>”.</a:t>
            </a:r>
          </a:p>
          <a:p>
            <a:pPr algn="just"/>
            <a:endParaRPr lang="en-US" sz="2800" dirty="0" smtClean="0">
              <a:latin typeface="Arial" pitchFamily="34" charset="0"/>
              <a:cs typeface="Arial" pitchFamily="34" charset="0"/>
            </a:endParaRPr>
          </a:p>
          <a:p>
            <a:pPr algn="just"/>
            <a:r>
              <a:rPr lang="en-US" sz="2800" dirty="0" smtClean="0">
                <a:latin typeface="Arial" pitchFamily="34" charset="0"/>
                <a:cs typeface="Arial" pitchFamily="34" charset="0"/>
              </a:rPr>
              <a:t>Thus a </a:t>
            </a:r>
            <a:r>
              <a:rPr lang="en-US" sz="2800" b="1" dirty="0" smtClean="0">
                <a:latin typeface="Arial" pitchFamily="34" charset="0"/>
                <a:cs typeface="Arial" pitchFamily="34" charset="0"/>
              </a:rPr>
              <a:t>basaltic magma </a:t>
            </a:r>
            <a:r>
              <a:rPr lang="en-US" sz="2800" dirty="0" smtClean="0">
                <a:latin typeface="Arial" pitchFamily="34" charset="0"/>
                <a:cs typeface="Arial" pitchFamily="34" charset="0"/>
              </a:rPr>
              <a:t>on gradual cooling may convert into </a:t>
            </a:r>
            <a:r>
              <a:rPr lang="en-US" sz="2800" b="1" dirty="0" smtClean="0">
                <a:latin typeface="Arial" pitchFamily="34" charset="0"/>
                <a:cs typeface="Arial" pitchFamily="34" charset="0"/>
              </a:rPr>
              <a:t>granitic melt </a:t>
            </a:r>
            <a:r>
              <a:rPr lang="en-US" sz="2800" dirty="0" smtClean="0">
                <a:latin typeface="Arial" pitchFamily="34" charset="0"/>
                <a:cs typeface="Arial" pitchFamily="34" charset="0"/>
              </a:rPr>
              <a:t>(Quartz + K-</a:t>
            </a:r>
            <a:r>
              <a:rPr lang="en-US" sz="2800" dirty="0" err="1" smtClean="0">
                <a:latin typeface="Arial" pitchFamily="34" charset="0"/>
                <a:cs typeface="Arial" pitchFamily="34" charset="0"/>
              </a:rPr>
              <a:t>Felspar</a:t>
            </a:r>
            <a:r>
              <a:rPr lang="en-US" sz="2800" dirty="0" smtClean="0">
                <a:latin typeface="Arial" pitchFamily="34" charset="0"/>
                <a:cs typeface="Arial" pitchFamily="34" charset="0"/>
              </a:rPr>
              <a:t> + Muscovite), if the crystallized minerals do not removed from the melt. If removed in between the reaction then other rocks of that particular composition will form (at which stage the minerals removed).</a:t>
            </a:r>
            <a:endParaRPr lang="en-U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4.jpg"/>
          <p:cNvPicPr>
            <a:picLocks noChangeAspect="1"/>
          </p:cNvPicPr>
          <p:nvPr/>
        </p:nvPicPr>
        <p:blipFill>
          <a:blip r:embed="rId2"/>
          <a:stretch>
            <a:fillRect/>
          </a:stretch>
        </p:blipFill>
        <p:spPr>
          <a:xfrm>
            <a:off x="465120" y="228600"/>
            <a:ext cx="8145480" cy="55626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15962"/>
          </a:xfrm>
        </p:spPr>
        <p:txBody>
          <a:bodyPr>
            <a:normAutofit/>
          </a:bodyPr>
          <a:lstStyle/>
          <a:p>
            <a:r>
              <a:rPr lang="en-US" sz="3600" b="1" dirty="0" smtClean="0">
                <a:latin typeface="Arial" pitchFamily="34" charset="0"/>
                <a:cs typeface="Arial" pitchFamily="34" charset="0"/>
              </a:rPr>
              <a:t>Liquid Immiscibility</a:t>
            </a:r>
            <a:endParaRPr lang="en-US" sz="3600" b="1" dirty="0">
              <a:latin typeface="Arial" pitchFamily="34" charset="0"/>
              <a:cs typeface="Arial" pitchFamily="34" charset="0"/>
            </a:endParaRPr>
          </a:p>
        </p:txBody>
      </p:sp>
      <p:sp>
        <p:nvSpPr>
          <p:cNvPr id="3" name="Content Placeholder 2"/>
          <p:cNvSpPr>
            <a:spLocks noGrp="1"/>
          </p:cNvSpPr>
          <p:nvPr>
            <p:ph idx="1"/>
          </p:nvPr>
        </p:nvSpPr>
        <p:spPr>
          <a:xfrm>
            <a:off x="228600" y="990600"/>
            <a:ext cx="8686800" cy="5562600"/>
          </a:xfrm>
        </p:spPr>
        <p:txBody>
          <a:bodyPr>
            <a:normAutofit/>
          </a:bodyPr>
          <a:lstStyle/>
          <a:p>
            <a:pPr algn="just"/>
            <a:r>
              <a:rPr lang="en-US" sz="2800" dirty="0" smtClean="0">
                <a:latin typeface="Arial" pitchFamily="34" charset="0"/>
                <a:cs typeface="Arial" pitchFamily="34" charset="0"/>
              </a:rPr>
              <a:t>Laboratory experiments have shown that the Liquid Immiscibility also play an important role in magmatic differentiation and diversification of igneous rocks.</a:t>
            </a:r>
          </a:p>
          <a:p>
            <a:pPr algn="just"/>
            <a:endParaRPr lang="en-US" sz="2800" dirty="0" smtClean="0">
              <a:latin typeface="Arial" pitchFamily="34" charset="0"/>
              <a:cs typeface="Arial" pitchFamily="34" charset="0"/>
            </a:endParaRPr>
          </a:p>
          <a:p>
            <a:pPr algn="just"/>
            <a:r>
              <a:rPr lang="en-US" sz="2800" dirty="0" smtClean="0">
                <a:latin typeface="Arial" pitchFamily="34" charset="0"/>
                <a:cs typeface="Arial" pitchFamily="34" charset="0"/>
              </a:rPr>
              <a:t>It is believed that a homogenous liquid magma on cooling, split into two immiscible liquid fractions (having different composition).</a:t>
            </a:r>
          </a:p>
          <a:p>
            <a:pPr algn="just"/>
            <a:endParaRPr lang="en-US" sz="2800" dirty="0" smtClean="0">
              <a:latin typeface="Arial" pitchFamily="34" charset="0"/>
              <a:cs typeface="Arial" pitchFamily="34" charset="0"/>
            </a:endParaRPr>
          </a:p>
          <a:p>
            <a:pPr algn="just"/>
            <a:r>
              <a:rPr lang="en-US" sz="2800" dirty="0" smtClean="0">
                <a:latin typeface="Arial" pitchFamily="34" charset="0"/>
                <a:cs typeface="Arial" pitchFamily="34" charset="0"/>
              </a:rPr>
              <a:t>For e.g. a </a:t>
            </a:r>
            <a:r>
              <a:rPr lang="en-US" sz="2800" dirty="0" err="1" smtClean="0">
                <a:latin typeface="Arial" pitchFamily="34" charset="0"/>
                <a:cs typeface="Arial" pitchFamily="34" charset="0"/>
              </a:rPr>
              <a:t>Tholeiitic</a:t>
            </a:r>
            <a:r>
              <a:rPr lang="en-US" sz="2800" dirty="0" smtClean="0">
                <a:latin typeface="Arial" pitchFamily="34" charset="0"/>
                <a:cs typeface="Arial" pitchFamily="34" charset="0"/>
              </a:rPr>
              <a:t> liquid magma on cooling may split into two fractions (a) Granitic melt (b) Fe-Mg rich melt.</a:t>
            </a:r>
            <a:endParaRPr lang="en-U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124200"/>
            <a:ext cx="8686800" cy="3505200"/>
          </a:xfrm>
        </p:spPr>
        <p:txBody>
          <a:bodyPr>
            <a:normAutofit fontScale="92500" lnSpcReduction="10000"/>
          </a:bodyPr>
          <a:lstStyle/>
          <a:p>
            <a:pPr algn="just"/>
            <a:r>
              <a:rPr lang="en-US" sz="2800" dirty="0" smtClean="0">
                <a:latin typeface="Arial" pitchFamily="34" charset="0"/>
                <a:cs typeface="Arial" pitchFamily="34" charset="0"/>
              </a:rPr>
              <a:t>Likewise, from </a:t>
            </a:r>
            <a:r>
              <a:rPr lang="en-US" sz="2800" dirty="0" err="1" smtClean="0">
                <a:latin typeface="Arial" pitchFamily="34" charset="0"/>
                <a:cs typeface="Arial" pitchFamily="34" charset="0"/>
              </a:rPr>
              <a:t>mafic</a:t>
            </a:r>
            <a:r>
              <a:rPr lang="en-US" sz="2800" dirty="0" smtClean="0">
                <a:latin typeface="Arial" pitchFamily="34" charset="0"/>
                <a:cs typeface="Arial" pitchFamily="34" charset="0"/>
              </a:rPr>
              <a:t> silicate magmas, </a:t>
            </a:r>
            <a:r>
              <a:rPr lang="en-US" sz="2800" b="1" dirty="0" smtClean="0">
                <a:latin typeface="Arial" pitchFamily="34" charset="0"/>
                <a:cs typeface="Arial" pitchFamily="34" charset="0"/>
              </a:rPr>
              <a:t>Sulfide</a:t>
            </a:r>
            <a:r>
              <a:rPr lang="en-US" sz="2800" dirty="0" smtClean="0">
                <a:latin typeface="Arial" pitchFamily="34" charset="0"/>
                <a:cs typeface="Arial" pitchFamily="34" charset="0"/>
              </a:rPr>
              <a:t> liquids may separate as immiscible fraction.</a:t>
            </a:r>
          </a:p>
          <a:p>
            <a:pPr algn="just"/>
            <a:r>
              <a:rPr lang="en-US" sz="2800" dirty="0" smtClean="0">
                <a:latin typeface="Arial" pitchFamily="34" charset="0"/>
                <a:cs typeface="Arial" pitchFamily="34" charset="0"/>
              </a:rPr>
              <a:t>Similarly, highly alkaline magmas rich in CO</a:t>
            </a:r>
            <a:r>
              <a:rPr lang="en-US" sz="2800" baseline="-25000" dirty="0" smtClean="0">
                <a:latin typeface="Arial" pitchFamily="34" charset="0"/>
                <a:cs typeface="Arial" pitchFamily="34" charset="0"/>
              </a:rPr>
              <a:t>2</a:t>
            </a:r>
            <a:r>
              <a:rPr lang="en-US" sz="2800" dirty="0" smtClean="0">
                <a:latin typeface="Arial" pitchFamily="34" charset="0"/>
                <a:cs typeface="Arial" pitchFamily="34" charset="0"/>
              </a:rPr>
              <a:t> may separate into two liquids, one rich in carbonate, and the other rich in silica and </a:t>
            </a:r>
            <a:r>
              <a:rPr lang="en-US" sz="2800" dirty="0" err="1" smtClean="0">
                <a:latin typeface="Arial" pitchFamily="34" charset="0"/>
                <a:cs typeface="Arial" pitchFamily="34" charset="0"/>
              </a:rPr>
              <a:t>alkalies</a:t>
            </a:r>
            <a:r>
              <a:rPr lang="en-US" sz="2800" dirty="0" smtClean="0">
                <a:latin typeface="Arial" pitchFamily="34" charset="0"/>
                <a:cs typeface="Arial" pitchFamily="34" charset="0"/>
              </a:rPr>
              <a:t>.  This process may be responsible for forming the rare </a:t>
            </a:r>
            <a:r>
              <a:rPr lang="en-US" sz="2800" dirty="0" err="1" smtClean="0">
                <a:latin typeface="Arial" pitchFamily="34" charset="0"/>
                <a:cs typeface="Arial" pitchFamily="34" charset="0"/>
              </a:rPr>
              <a:t>carbonatite</a:t>
            </a:r>
            <a:r>
              <a:rPr lang="en-US" sz="2800" dirty="0" smtClean="0">
                <a:latin typeface="Arial" pitchFamily="34" charset="0"/>
                <a:cs typeface="Arial" pitchFamily="34" charset="0"/>
              </a:rPr>
              <a:t> magmas. </a:t>
            </a:r>
            <a:r>
              <a:rPr lang="en-US" sz="2800" b="1" dirty="0" err="1" smtClean="0">
                <a:latin typeface="Arial" pitchFamily="34" charset="0"/>
                <a:cs typeface="Arial" pitchFamily="34" charset="0"/>
              </a:rPr>
              <a:t>Carbonatites</a:t>
            </a:r>
            <a:r>
              <a:rPr lang="en-US" sz="2800" b="1" dirty="0" smtClean="0">
                <a:latin typeface="Arial" pitchFamily="34" charset="0"/>
                <a:cs typeface="Arial" pitchFamily="34" charset="0"/>
              </a:rPr>
              <a:t>  (alkaline igneous rocks) are commonly generated through the process of liquid immiscibility.</a:t>
            </a:r>
          </a:p>
          <a:p>
            <a:pPr algn="just"/>
            <a:endParaRPr lang="en-US" sz="2800" dirty="0">
              <a:latin typeface="Arial" pitchFamily="34" charset="0"/>
              <a:cs typeface="Arial" pitchFamily="34" charset="0"/>
            </a:endParaRPr>
          </a:p>
        </p:txBody>
      </p:sp>
      <p:sp>
        <p:nvSpPr>
          <p:cNvPr id="6" name="Flowchart: Process 5"/>
          <p:cNvSpPr/>
          <p:nvPr/>
        </p:nvSpPr>
        <p:spPr>
          <a:xfrm>
            <a:off x="2590800" y="304800"/>
            <a:ext cx="3733800" cy="612648"/>
          </a:xfrm>
          <a:prstGeom prst="flowChart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err="1" smtClean="0">
                <a:solidFill>
                  <a:schemeClr val="tx1"/>
                </a:solidFill>
                <a:latin typeface="Arial" pitchFamily="34" charset="0"/>
                <a:cs typeface="Arial" pitchFamily="34" charset="0"/>
              </a:rPr>
              <a:t>Tholeiitic</a:t>
            </a:r>
            <a:r>
              <a:rPr lang="en-US" sz="2400" dirty="0" smtClean="0">
                <a:solidFill>
                  <a:schemeClr val="tx1"/>
                </a:solidFill>
                <a:latin typeface="Arial" pitchFamily="34" charset="0"/>
                <a:cs typeface="Arial" pitchFamily="34" charset="0"/>
              </a:rPr>
              <a:t> Magma</a:t>
            </a:r>
            <a:endParaRPr lang="en-US" sz="2400" dirty="0">
              <a:solidFill>
                <a:schemeClr val="tx1"/>
              </a:solidFill>
              <a:latin typeface="Arial" pitchFamily="34" charset="0"/>
              <a:cs typeface="Arial" pitchFamily="34" charset="0"/>
            </a:endParaRPr>
          </a:p>
        </p:txBody>
      </p:sp>
      <p:sp>
        <p:nvSpPr>
          <p:cNvPr id="7" name="Down Arrow 6"/>
          <p:cNvSpPr/>
          <p:nvPr/>
        </p:nvSpPr>
        <p:spPr>
          <a:xfrm rot="1921413">
            <a:off x="3595825" y="880655"/>
            <a:ext cx="484632" cy="11308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Process 7"/>
          <p:cNvSpPr/>
          <p:nvPr/>
        </p:nvSpPr>
        <p:spPr>
          <a:xfrm>
            <a:off x="1676400" y="2133600"/>
            <a:ext cx="2667000" cy="612648"/>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smtClean="0">
                <a:solidFill>
                  <a:schemeClr val="tx1"/>
                </a:solidFill>
                <a:latin typeface="Arial" pitchFamily="34" charset="0"/>
                <a:cs typeface="Arial" pitchFamily="34" charset="0"/>
              </a:rPr>
              <a:t>Granitic Melt</a:t>
            </a:r>
            <a:endParaRPr lang="en-US" sz="2400" dirty="0">
              <a:solidFill>
                <a:schemeClr val="tx1"/>
              </a:solidFill>
              <a:latin typeface="Arial" pitchFamily="34" charset="0"/>
              <a:cs typeface="Arial" pitchFamily="34" charset="0"/>
            </a:endParaRPr>
          </a:p>
        </p:txBody>
      </p:sp>
      <p:sp>
        <p:nvSpPr>
          <p:cNvPr id="9" name="Flowchart: Process 8"/>
          <p:cNvSpPr/>
          <p:nvPr/>
        </p:nvSpPr>
        <p:spPr>
          <a:xfrm>
            <a:off x="4648200" y="2133600"/>
            <a:ext cx="2667000" cy="612648"/>
          </a:xfrm>
          <a:prstGeom prst="flowChart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dirty="0" smtClean="0">
                <a:solidFill>
                  <a:schemeClr val="tx1"/>
                </a:solidFill>
                <a:latin typeface="Arial" pitchFamily="34" charset="0"/>
                <a:cs typeface="Arial" pitchFamily="34" charset="0"/>
              </a:rPr>
              <a:t>Fe-Mg rich  Melt</a:t>
            </a:r>
            <a:endParaRPr lang="en-US" sz="2400" dirty="0">
              <a:solidFill>
                <a:schemeClr val="tx1"/>
              </a:solidFill>
              <a:latin typeface="Arial" pitchFamily="34" charset="0"/>
              <a:cs typeface="Arial" pitchFamily="34" charset="0"/>
            </a:endParaRPr>
          </a:p>
        </p:txBody>
      </p:sp>
      <p:sp>
        <p:nvSpPr>
          <p:cNvPr id="10" name="Down Arrow 9"/>
          <p:cNvSpPr/>
          <p:nvPr/>
        </p:nvSpPr>
        <p:spPr>
          <a:xfrm rot="19039600">
            <a:off x="4738683" y="852745"/>
            <a:ext cx="484632" cy="11308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410200" y="1143000"/>
            <a:ext cx="898003" cy="369332"/>
          </a:xfrm>
          <a:prstGeom prst="rect">
            <a:avLst/>
          </a:prstGeom>
          <a:noFill/>
        </p:spPr>
        <p:txBody>
          <a:bodyPr wrap="none" rtlCol="0">
            <a:spAutoFit/>
          </a:bodyPr>
          <a:lstStyle/>
          <a:p>
            <a:r>
              <a:rPr lang="en-US" b="1" dirty="0" smtClean="0"/>
              <a:t>Cooling</a:t>
            </a:r>
            <a:endParaRPr lang="en-US"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15962"/>
          </a:xfrm>
        </p:spPr>
        <p:txBody>
          <a:bodyPr>
            <a:normAutofit/>
          </a:bodyPr>
          <a:lstStyle/>
          <a:p>
            <a:r>
              <a:rPr lang="en-US" sz="3600" b="1" dirty="0" err="1" smtClean="0">
                <a:latin typeface="Arial" pitchFamily="34" charset="0"/>
                <a:cs typeface="Arial" pitchFamily="34" charset="0"/>
              </a:rPr>
              <a:t>Vapour</a:t>
            </a:r>
            <a:r>
              <a:rPr lang="en-US" sz="3600" b="1" dirty="0" smtClean="0">
                <a:latin typeface="Arial" pitchFamily="34" charset="0"/>
                <a:cs typeface="Arial" pitchFamily="34" charset="0"/>
              </a:rPr>
              <a:t> Transport (Gaseous </a:t>
            </a:r>
            <a:r>
              <a:rPr lang="en-US" sz="3600" b="1" dirty="0" err="1" smtClean="0">
                <a:latin typeface="Arial" pitchFamily="34" charset="0"/>
                <a:cs typeface="Arial" pitchFamily="34" charset="0"/>
              </a:rPr>
              <a:t>Tranfer</a:t>
            </a:r>
            <a:r>
              <a:rPr lang="en-US" sz="3600" b="1" dirty="0" smtClean="0">
                <a:latin typeface="Arial" pitchFamily="34" charset="0"/>
                <a:cs typeface="Arial" pitchFamily="34" charset="0"/>
              </a:rPr>
              <a:t>)</a:t>
            </a:r>
            <a:endParaRPr lang="en-US" sz="3600" b="1" dirty="0">
              <a:latin typeface="Arial" pitchFamily="34" charset="0"/>
              <a:cs typeface="Arial" pitchFamily="34" charset="0"/>
            </a:endParaRPr>
          </a:p>
        </p:txBody>
      </p:sp>
      <p:sp>
        <p:nvSpPr>
          <p:cNvPr id="3" name="Content Placeholder 2"/>
          <p:cNvSpPr>
            <a:spLocks noGrp="1"/>
          </p:cNvSpPr>
          <p:nvPr>
            <p:ph idx="1"/>
          </p:nvPr>
        </p:nvSpPr>
        <p:spPr>
          <a:xfrm>
            <a:off x="304800" y="914400"/>
            <a:ext cx="8610600" cy="5638800"/>
          </a:xfrm>
        </p:spPr>
        <p:txBody>
          <a:bodyPr>
            <a:normAutofit lnSpcReduction="10000"/>
          </a:bodyPr>
          <a:lstStyle/>
          <a:p>
            <a:pPr algn="just"/>
            <a:r>
              <a:rPr lang="en-US" sz="2800" dirty="0" smtClean="0">
                <a:latin typeface="Arial" pitchFamily="34" charset="0"/>
                <a:cs typeface="Arial" pitchFamily="34" charset="0"/>
              </a:rPr>
              <a:t>Magma also consists of “Gaseous Phase”.</a:t>
            </a:r>
          </a:p>
          <a:p>
            <a:pPr algn="just"/>
            <a:endParaRPr lang="en-US" sz="2800" dirty="0" smtClean="0">
              <a:latin typeface="Arial" pitchFamily="34" charset="0"/>
              <a:cs typeface="Arial" pitchFamily="34" charset="0"/>
            </a:endParaRPr>
          </a:p>
          <a:p>
            <a:pPr algn="just"/>
            <a:r>
              <a:rPr lang="en-US" sz="2800" dirty="0" smtClean="0">
                <a:latin typeface="Arial" pitchFamily="34" charset="0"/>
                <a:cs typeface="Arial" pitchFamily="34" charset="0"/>
              </a:rPr>
              <a:t>Several gases and highly volatile material ( H</a:t>
            </a:r>
            <a:r>
              <a:rPr lang="en-US" sz="2800" baseline="-25000" dirty="0" smtClean="0">
                <a:latin typeface="Arial" pitchFamily="34" charset="0"/>
                <a:cs typeface="Arial" pitchFamily="34" charset="0"/>
              </a:rPr>
              <a:t>2</a:t>
            </a:r>
            <a:r>
              <a:rPr lang="en-US" sz="2800" dirty="0" smtClean="0">
                <a:latin typeface="Arial" pitchFamily="34" charset="0"/>
                <a:cs typeface="Arial" pitchFamily="34" charset="0"/>
              </a:rPr>
              <a:t>O, CO</a:t>
            </a:r>
            <a:r>
              <a:rPr lang="en-US" sz="2800" baseline="-25000" dirty="0" smtClean="0">
                <a:latin typeface="Arial" pitchFamily="34" charset="0"/>
                <a:cs typeface="Arial" pitchFamily="34" charset="0"/>
              </a:rPr>
              <a:t>2</a:t>
            </a:r>
            <a:r>
              <a:rPr lang="en-US" sz="2800" dirty="0" smtClean="0">
                <a:latin typeface="Arial" pitchFamily="34" charset="0"/>
                <a:cs typeface="Arial" pitchFamily="34" charset="0"/>
              </a:rPr>
              <a:t> , F, </a:t>
            </a:r>
            <a:r>
              <a:rPr lang="en-US" sz="2800" dirty="0" err="1" smtClean="0">
                <a:latin typeface="Arial" pitchFamily="34" charset="0"/>
                <a:cs typeface="Arial" pitchFamily="34" charset="0"/>
              </a:rPr>
              <a:t>Cl</a:t>
            </a:r>
            <a:r>
              <a:rPr lang="en-US" sz="2800" dirty="0" smtClean="0">
                <a:latin typeface="Arial" pitchFamily="34" charset="0"/>
                <a:cs typeface="Arial" pitchFamily="34" charset="0"/>
              </a:rPr>
              <a:t>, S etc.) are present in magma.</a:t>
            </a:r>
          </a:p>
          <a:p>
            <a:pPr algn="just"/>
            <a:endParaRPr lang="en-US" sz="2800" dirty="0" smtClean="0">
              <a:latin typeface="Arial" pitchFamily="34" charset="0"/>
              <a:cs typeface="Arial" pitchFamily="34" charset="0"/>
            </a:endParaRPr>
          </a:p>
          <a:p>
            <a:pPr algn="just"/>
            <a:r>
              <a:rPr lang="en-US" sz="2800" dirty="0" smtClean="0">
                <a:latin typeface="Arial" pitchFamily="34" charset="0"/>
                <a:cs typeface="Arial" pitchFamily="34" charset="0"/>
              </a:rPr>
              <a:t>These gases and volatile material flows as a bubbles in magma and carry the early formed crystals or non volatile material.</a:t>
            </a:r>
          </a:p>
          <a:p>
            <a:pPr algn="just"/>
            <a:endParaRPr lang="en-US" sz="2800" dirty="0" smtClean="0">
              <a:latin typeface="Arial" pitchFamily="34" charset="0"/>
              <a:cs typeface="Arial" pitchFamily="34" charset="0"/>
            </a:endParaRPr>
          </a:p>
          <a:p>
            <a:pPr algn="just"/>
            <a:r>
              <a:rPr lang="en-US" sz="2800" dirty="0" smtClean="0">
                <a:latin typeface="Arial" pitchFamily="34" charset="0"/>
                <a:cs typeface="Arial" pitchFamily="34" charset="0"/>
              </a:rPr>
              <a:t>When highly gaseous magma rises upward to the surface, the release of gases contribute in the change of original composition of magma (magmatic differentiation).</a:t>
            </a:r>
          </a:p>
          <a:p>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body" idx="1"/>
          </p:nvPr>
        </p:nvSpPr>
        <p:spPr>
          <a:xfrm>
            <a:off x="228600" y="228601"/>
            <a:ext cx="8686800" cy="1219200"/>
          </a:xfrm>
        </p:spPr>
        <p:txBody>
          <a:bodyPr/>
          <a:lstStyle/>
          <a:p>
            <a:pPr algn="just">
              <a:buFontTx/>
              <a:buNone/>
            </a:pPr>
            <a:r>
              <a:rPr lang="en-US" sz="3600" dirty="0" smtClean="0">
                <a:effectLst>
                  <a:outerShdw blurRad="38100" dist="38100" dir="2700000" algn="tl">
                    <a:srgbClr val="000000"/>
                  </a:outerShdw>
                </a:effectLst>
                <a:latin typeface="Arial" pitchFamily="34" charset="0"/>
                <a:cs typeface="Arial" pitchFamily="34" charset="0"/>
              </a:rPr>
              <a:t>  Why do we get so much variation in igneous rocks?</a:t>
            </a:r>
          </a:p>
          <a:p>
            <a:pPr>
              <a:buFontTx/>
              <a:buNone/>
            </a:pPr>
            <a:endParaRPr lang="en-US" dirty="0">
              <a:solidFill>
                <a:srgbClr val="FF6600"/>
              </a:solidFill>
              <a:effectLst>
                <a:outerShdw blurRad="38100" dist="38100" dir="2700000" algn="tl">
                  <a:srgbClr val="000000"/>
                </a:outerShdw>
              </a:effectLst>
              <a:latin typeface="Arial Black" pitchFamily="34" charset="0"/>
            </a:endParaRPr>
          </a:p>
        </p:txBody>
      </p:sp>
      <p:pic>
        <p:nvPicPr>
          <p:cNvPr id="2054" name="Picture 6" descr="DSC01272"/>
          <p:cNvPicPr>
            <a:picLocks noChangeAspect="1" noChangeArrowheads="1"/>
          </p:cNvPicPr>
          <p:nvPr/>
        </p:nvPicPr>
        <p:blipFill>
          <a:blip r:embed="rId2" cstate="print"/>
          <a:srcRect/>
          <a:stretch>
            <a:fillRect/>
          </a:stretch>
        </p:blipFill>
        <p:spPr bwMode="auto">
          <a:xfrm>
            <a:off x="4876800" y="3429000"/>
            <a:ext cx="2057400" cy="1543050"/>
          </a:xfrm>
          <a:prstGeom prst="rect">
            <a:avLst/>
          </a:prstGeom>
          <a:noFill/>
        </p:spPr>
      </p:pic>
      <p:pic>
        <p:nvPicPr>
          <p:cNvPr id="2055" name="Picture 7" descr="DSC01265"/>
          <p:cNvPicPr>
            <a:picLocks noChangeAspect="1" noChangeArrowheads="1"/>
          </p:cNvPicPr>
          <p:nvPr/>
        </p:nvPicPr>
        <p:blipFill>
          <a:blip r:embed="rId3" cstate="print"/>
          <a:srcRect/>
          <a:stretch>
            <a:fillRect/>
          </a:stretch>
        </p:blipFill>
        <p:spPr bwMode="auto">
          <a:xfrm>
            <a:off x="7010400" y="3371850"/>
            <a:ext cx="2057400" cy="1543050"/>
          </a:xfrm>
          <a:prstGeom prst="rect">
            <a:avLst/>
          </a:prstGeom>
          <a:noFill/>
        </p:spPr>
      </p:pic>
      <p:pic>
        <p:nvPicPr>
          <p:cNvPr id="2057" name="Picture 9" descr="DSC01267"/>
          <p:cNvPicPr>
            <a:picLocks noChangeAspect="1" noChangeArrowheads="1"/>
          </p:cNvPicPr>
          <p:nvPr/>
        </p:nvPicPr>
        <p:blipFill>
          <a:blip r:embed="rId4" cstate="print"/>
          <a:srcRect/>
          <a:stretch>
            <a:fillRect/>
          </a:stretch>
        </p:blipFill>
        <p:spPr bwMode="auto">
          <a:xfrm>
            <a:off x="4800600" y="1676400"/>
            <a:ext cx="2133600" cy="1600200"/>
          </a:xfrm>
          <a:prstGeom prst="rect">
            <a:avLst/>
          </a:prstGeom>
          <a:noFill/>
        </p:spPr>
      </p:pic>
      <p:pic>
        <p:nvPicPr>
          <p:cNvPr id="2058" name="Picture 10" descr="DSC01268"/>
          <p:cNvPicPr>
            <a:picLocks noChangeAspect="1" noChangeArrowheads="1"/>
          </p:cNvPicPr>
          <p:nvPr/>
        </p:nvPicPr>
        <p:blipFill>
          <a:blip r:embed="rId5" cstate="print"/>
          <a:srcRect/>
          <a:stretch>
            <a:fillRect/>
          </a:stretch>
        </p:blipFill>
        <p:spPr bwMode="auto">
          <a:xfrm>
            <a:off x="228600" y="1676400"/>
            <a:ext cx="2209800" cy="1657350"/>
          </a:xfrm>
          <a:prstGeom prst="rect">
            <a:avLst/>
          </a:prstGeom>
          <a:noFill/>
        </p:spPr>
      </p:pic>
      <p:pic>
        <p:nvPicPr>
          <p:cNvPr id="2059" name="Picture 11" descr="DSC01269"/>
          <p:cNvPicPr>
            <a:picLocks noChangeAspect="1" noChangeArrowheads="1"/>
          </p:cNvPicPr>
          <p:nvPr/>
        </p:nvPicPr>
        <p:blipFill>
          <a:blip r:embed="rId6" cstate="print"/>
          <a:srcRect/>
          <a:stretch>
            <a:fillRect/>
          </a:stretch>
        </p:blipFill>
        <p:spPr bwMode="auto">
          <a:xfrm>
            <a:off x="2590800" y="3429000"/>
            <a:ext cx="1981200" cy="1466850"/>
          </a:xfrm>
          <a:prstGeom prst="rect">
            <a:avLst/>
          </a:prstGeom>
          <a:noFill/>
        </p:spPr>
      </p:pic>
      <p:sp>
        <p:nvSpPr>
          <p:cNvPr id="14" name="TextBox 13"/>
          <p:cNvSpPr txBox="1"/>
          <p:nvPr/>
        </p:nvSpPr>
        <p:spPr>
          <a:xfrm>
            <a:off x="228600" y="5105400"/>
            <a:ext cx="8763000" cy="1754326"/>
          </a:xfrm>
          <a:prstGeom prst="rect">
            <a:avLst/>
          </a:prstGeom>
          <a:noFill/>
        </p:spPr>
        <p:txBody>
          <a:bodyPr wrap="square" rtlCol="0">
            <a:spAutoFit/>
          </a:bodyPr>
          <a:lstStyle/>
          <a:p>
            <a:pPr algn="just"/>
            <a:r>
              <a:rPr lang="en-US" sz="2000" b="1" dirty="0" smtClean="0">
                <a:latin typeface="Arial" pitchFamily="34" charset="0"/>
                <a:cs typeface="Arial" pitchFamily="34" charset="0"/>
              </a:rPr>
              <a:t>There is only Two or Three Types of Primary Magmas and Igneous rocks are formed due to cooling and solidification of magma. In principle, there should be two types of igneous rocks.  </a:t>
            </a:r>
          </a:p>
          <a:p>
            <a:pPr algn="just"/>
            <a:endParaRPr lang="en-US" sz="2000" b="1" dirty="0" smtClean="0">
              <a:latin typeface="Arial" pitchFamily="34" charset="0"/>
              <a:cs typeface="Arial" pitchFamily="34" charset="0"/>
            </a:endParaRPr>
          </a:p>
          <a:p>
            <a:pPr algn="just"/>
            <a:r>
              <a:rPr lang="en-US" sz="2000" b="1" dirty="0" smtClean="0">
                <a:latin typeface="Arial" pitchFamily="34" charset="0"/>
                <a:cs typeface="Arial" pitchFamily="34" charset="0"/>
              </a:rPr>
              <a:t>Over </a:t>
            </a:r>
            <a:r>
              <a:rPr lang="en-US" sz="2800" b="1" dirty="0" smtClean="0">
                <a:latin typeface="Arial" pitchFamily="34" charset="0"/>
                <a:cs typeface="Arial" pitchFamily="34" charset="0"/>
              </a:rPr>
              <a:t>700 types </a:t>
            </a:r>
            <a:r>
              <a:rPr lang="en-US" sz="2000" b="1" dirty="0" smtClean="0">
                <a:latin typeface="Arial" pitchFamily="34" charset="0"/>
                <a:cs typeface="Arial" pitchFamily="34" charset="0"/>
              </a:rPr>
              <a:t>of igneous rocks are found. </a:t>
            </a:r>
            <a:endParaRPr lang="en-US" sz="2000" b="1" dirty="0">
              <a:latin typeface="Arial" pitchFamily="34" charset="0"/>
              <a:cs typeface="Arial" pitchFamily="34" charset="0"/>
            </a:endParaRPr>
          </a:p>
        </p:txBody>
      </p:sp>
      <p:pic>
        <p:nvPicPr>
          <p:cNvPr id="12" name="Picture 24" descr="D:\Glens stuff\CDLI Project\pics\Unit 3\Igneous\Basalt.jpg"/>
          <p:cNvPicPr>
            <a:picLocks noChangeAspect="1" noChangeArrowheads="1"/>
          </p:cNvPicPr>
          <p:nvPr/>
        </p:nvPicPr>
        <p:blipFill>
          <a:blip r:embed="rId7"/>
          <a:srcRect/>
          <a:stretch>
            <a:fillRect/>
          </a:stretch>
        </p:blipFill>
        <p:spPr bwMode="auto">
          <a:xfrm>
            <a:off x="7010400" y="1592468"/>
            <a:ext cx="1981200" cy="1607931"/>
          </a:xfrm>
          <a:prstGeom prst="rect">
            <a:avLst/>
          </a:prstGeom>
          <a:noFill/>
        </p:spPr>
      </p:pic>
      <p:pic>
        <p:nvPicPr>
          <p:cNvPr id="13" name="Picture 3"/>
          <p:cNvPicPr>
            <a:picLocks noChangeAspect="1" noChangeArrowheads="1"/>
          </p:cNvPicPr>
          <p:nvPr/>
        </p:nvPicPr>
        <p:blipFill>
          <a:blip r:embed="rId8"/>
          <a:srcRect/>
          <a:stretch>
            <a:fillRect/>
          </a:stretch>
        </p:blipFill>
        <p:spPr bwMode="auto">
          <a:xfrm>
            <a:off x="2590800" y="1676400"/>
            <a:ext cx="2148840" cy="1600200"/>
          </a:xfrm>
          <a:prstGeom prst="rect">
            <a:avLst/>
          </a:prstGeom>
          <a:noFill/>
          <a:ln w="9525">
            <a:noFill/>
            <a:miter lim="800000"/>
            <a:headEnd/>
            <a:tailEnd/>
          </a:ln>
          <a:effectLst/>
        </p:spPr>
      </p:pic>
      <p:pic>
        <p:nvPicPr>
          <p:cNvPr id="15" name="Picture 2"/>
          <p:cNvPicPr>
            <a:picLocks noChangeAspect="1" noChangeArrowheads="1"/>
          </p:cNvPicPr>
          <p:nvPr/>
        </p:nvPicPr>
        <p:blipFill>
          <a:blip r:embed="rId9"/>
          <a:srcRect/>
          <a:stretch>
            <a:fillRect/>
          </a:stretch>
        </p:blipFill>
        <p:spPr bwMode="auto">
          <a:xfrm>
            <a:off x="304800" y="3505200"/>
            <a:ext cx="2057400" cy="1371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Autofit/>
          </a:bodyPr>
          <a:lstStyle/>
          <a:p>
            <a:r>
              <a:rPr lang="en-US" sz="3600" b="1" dirty="0" smtClean="0">
                <a:latin typeface="Arial" pitchFamily="34" charset="0"/>
                <a:cs typeface="Arial" pitchFamily="34" charset="0"/>
              </a:rPr>
              <a:t>Thermo – gradient Diffusion</a:t>
            </a:r>
            <a:endParaRPr lang="en-US" sz="3600" b="1" dirty="0">
              <a:latin typeface="Arial" pitchFamily="34" charset="0"/>
              <a:cs typeface="Arial" pitchFamily="34" charset="0"/>
            </a:endParaRPr>
          </a:p>
        </p:txBody>
      </p:sp>
      <p:sp>
        <p:nvSpPr>
          <p:cNvPr id="3" name="Content Placeholder 2"/>
          <p:cNvSpPr>
            <a:spLocks noGrp="1"/>
          </p:cNvSpPr>
          <p:nvPr>
            <p:ph idx="1"/>
          </p:nvPr>
        </p:nvSpPr>
        <p:spPr>
          <a:xfrm>
            <a:off x="228600" y="914400"/>
            <a:ext cx="8686800" cy="5715000"/>
          </a:xfrm>
        </p:spPr>
        <p:txBody>
          <a:bodyPr>
            <a:normAutofit/>
          </a:bodyPr>
          <a:lstStyle/>
          <a:p>
            <a:pPr algn="just"/>
            <a:r>
              <a:rPr lang="en-US" sz="2800" dirty="0" smtClean="0">
                <a:latin typeface="Arial" pitchFamily="34" charset="0"/>
                <a:cs typeface="Arial" pitchFamily="34" charset="0"/>
              </a:rPr>
              <a:t>Also known as “</a:t>
            </a:r>
            <a:r>
              <a:rPr lang="en-US" sz="2800" dirty="0" err="1" smtClean="0">
                <a:latin typeface="Arial" pitchFamily="34" charset="0"/>
                <a:cs typeface="Arial" pitchFamily="34" charset="0"/>
              </a:rPr>
              <a:t>Soret</a:t>
            </a:r>
            <a:r>
              <a:rPr lang="en-US" sz="2800" dirty="0" smtClean="0">
                <a:latin typeface="Arial" pitchFamily="34" charset="0"/>
                <a:cs typeface="Arial" pitchFamily="34" charset="0"/>
              </a:rPr>
              <a:t> Effect”.</a:t>
            </a:r>
          </a:p>
          <a:p>
            <a:pPr algn="just"/>
            <a:endParaRPr lang="en-US" sz="2800" dirty="0" smtClean="0">
              <a:latin typeface="Arial" pitchFamily="34" charset="0"/>
              <a:cs typeface="Arial" pitchFamily="34" charset="0"/>
            </a:endParaRPr>
          </a:p>
          <a:p>
            <a:pPr algn="just"/>
            <a:r>
              <a:rPr lang="en-US" sz="2800" dirty="0" smtClean="0">
                <a:latin typeface="Arial" pitchFamily="34" charset="0"/>
                <a:cs typeface="Arial" pitchFamily="34" charset="0"/>
              </a:rPr>
              <a:t>It is the compositional variation due to the difference of heat (thermal gradient) within the magma chamber.</a:t>
            </a:r>
          </a:p>
          <a:p>
            <a:pPr algn="just"/>
            <a:endParaRPr lang="en-US" sz="2800" dirty="0" smtClean="0">
              <a:latin typeface="Arial" pitchFamily="34" charset="0"/>
              <a:cs typeface="Arial" pitchFamily="34" charset="0"/>
            </a:endParaRPr>
          </a:p>
          <a:p>
            <a:pPr algn="just"/>
            <a:r>
              <a:rPr lang="en-US" sz="2800" dirty="0" smtClean="0">
                <a:latin typeface="Arial" pitchFamily="34" charset="0"/>
                <a:cs typeface="Arial" pitchFamily="34" charset="0"/>
              </a:rPr>
              <a:t>An experiment of Walker &amp; Delong (1982) has suggested the </a:t>
            </a:r>
            <a:r>
              <a:rPr lang="en-US" sz="2800" dirty="0" err="1" smtClean="0">
                <a:latin typeface="Arial" pitchFamily="34" charset="0"/>
                <a:cs typeface="Arial" pitchFamily="34" charset="0"/>
              </a:rPr>
              <a:t>Soret</a:t>
            </a:r>
            <a:r>
              <a:rPr lang="en-US" sz="2800" dirty="0" smtClean="0">
                <a:latin typeface="Arial" pitchFamily="34" charset="0"/>
                <a:cs typeface="Arial" pitchFamily="34" charset="0"/>
              </a:rPr>
              <a:t> – effect on a sample of basalt under thermal gradient. They found that Si, Al, Na, K were enriched towards the “hot-end” of the charge and Fe, Mg, Ca, </a:t>
            </a:r>
            <a:r>
              <a:rPr lang="en-US" sz="2800" dirty="0" err="1" smtClean="0">
                <a:latin typeface="Arial" pitchFamily="34" charset="0"/>
                <a:cs typeface="Arial" pitchFamily="34" charset="0"/>
              </a:rPr>
              <a:t>Mn</a:t>
            </a:r>
            <a:r>
              <a:rPr lang="en-US" sz="2800" dirty="0" smtClean="0">
                <a:latin typeface="Arial" pitchFamily="34" charset="0"/>
                <a:cs typeface="Arial" pitchFamily="34" charset="0"/>
              </a:rPr>
              <a:t> towards the “cold end”.</a:t>
            </a:r>
            <a:endParaRPr lang="en-U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15962"/>
          </a:xfrm>
        </p:spPr>
        <p:txBody>
          <a:bodyPr>
            <a:normAutofit/>
          </a:bodyPr>
          <a:lstStyle/>
          <a:p>
            <a:r>
              <a:rPr lang="en-US" sz="4000" b="1" dirty="0" smtClean="0">
                <a:latin typeface="Arial" pitchFamily="34" charset="0"/>
                <a:cs typeface="Arial" pitchFamily="34" charset="0"/>
              </a:rPr>
              <a:t>Assimilation</a:t>
            </a:r>
            <a:endParaRPr lang="en-US" sz="4000" b="1" dirty="0">
              <a:latin typeface="Arial" pitchFamily="34" charset="0"/>
              <a:cs typeface="Arial" pitchFamily="34" charset="0"/>
            </a:endParaRPr>
          </a:p>
        </p:txBody>
      </p:sp>
      <p:sp>
        <p:nvSpPr>
          <p:cNvPr id="3" name="Content Placeholder 2"/>
          <p:cNvSpPr>
            <a:spLocks noGrp="1"/>
          </p:cNvSpPr>
          <p:nvPr>
            <p:ph idx="1"/>
          </p:nvPr>
        </p:nvSpPr>
        <p:spPr>
          <a:xfrm>
            <a:off x="228600" y="838200"/>
            <a:ext cx="8686800" cy="5791200"/>
          </a:xfrm>
        </p:spPr>
        <p:txBody>
          <a:bodyPr>
            <a:normAutofit lnSpcReduction="10000"/>
          </a:bodyPr>
          <a:lstStyle/>
          <a:p>
            <a:pPr algn="just"/>
            <a:r>
              <a:rPr lang="en-US" sz="2800" dirty="0" smtClean="0">
                <a:latin typeface="Arial" pitchFamily="34" charset="0"/>
                <a:cs typeface="Arial" pitchFamily="34" charset="0"/>
              </a:rPr>
              <a:t>Assimilation is another process of responsible for diversification of igneous rock types.</a:t>
            </a:r>
          </a:p>
          <a:p>
            <a:pPr algn="just"/>
            <a:endParaRPr lang="en-US" sz="2800" dirty="0" smtClean="0">
              <a:latin typeface="Arial" pitchFamily="34" charset="0"/>
              <a:cs typeface="Arial" pitchFamily="34" charset="0"/>
            </a:endParaRPr>
          </a:p>
          <a:p>
            <a:pPr algn="just"/>
            <a:r>
              <a:rPr lang="en-US" sz="2800" dirty="0" smtClean="0">
                <a:latin typeface="Arial" pitchFamily="34" charset="0"/>
                <a:cs typeface="Arial" pitchFamily="34" charset="0"/>
              </a:rPr>
              <a:t>Assimilation is the incorporation of matter from wall rocks into the magma to give a contaminated or hybrid magma.</a:t>
            </a:r>
          </a:p>
          <a:p>
            <a:pPr algn="just"/>
            <a:endParaRPr lang="en-US" sz="2800" dirty="0" smtClean="0">
              <a:latin typeface="Arial" pitchFamily="34" charset="0"/>
              <a:cs typeface="Arial" pitchFamily="34" charset="0"/>
            </a:endParaRPr>
          </a:p>
          <a:p>
            <a:pPr algn="just"/>
            <a:r>
              <a:rPr lang="en-US" sz="2800" dirty="0" smtClean="0">
                <a:latin typeface="Arial" pitchFamily="34" charset="0"/>
                <a:cs typeface="Arial" pitchFamily="34" charset="0"/>
              </a:rPr>
              <a:t>During the intrusion of magma in wall rocks, some of the fraction of wall rock mixed in the magma and may become partially or completely melted (due to heat of magma) and merged into the liquid fraction of magma (causing change of composition of primary magma).</a:t>
            </a:r>
          </a:p>
          <a:p>
            <a:endParaRPr lang="en-US" dirty="0" smtClean="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324600"/>
          </a:xfrm>
        </p:spPr>
        <p:txBody>
          <a:bodyPr>
            <a:normAutofit/>
          </a:bodyPr>
          <a:lstStyle/>
          <a:p>
            <a:pPr algn="just"/>
            <a:r>
              <a:rPr lang="en-US" sz="2800" dirty="0" smtClean="0">
                <a:latin typeface="Arial" pitchFamily="34" charset="0"/>
                <a:cs typeface="Arial" pitchFamily="34" charset="0"/>
              </a:rPr>
              <a:t>According to the Bowen (1928), a considerable amount of heat is necessary to melt the minerals of country rocks.</a:t>
            </a:r>
          </a:p>
          <a:p>
            <a:pPr algn="just"/>
            <a:endParaRPr lang="en-US" sz="2800" dirty="0" smtClean="0">
              <a:latin typeface="Arial" pitchFamily="34" charset="0"/>
              <a:cs typeface="Arial" pitchFamily="34" charset="0"/>
            </a:endParaRPr>
          </a:p>
          <a:p>
            <a:pPr algn="just"/>
            <a:r>
              <a:rPr lang="en-US" sz="2800" dirty="0" smtClean="0">
                <a:latin typeface="Arial" pitchFamily="34" charset="0"/>
                <a:cs typeface="Arial" pitchFamily="34" charset="0"/>
              </a:rPr>
              <a:t>For the process of assimilation, magmatic temperature should be high otherwise only those minerals of wall rock will melt, which are having lower melting temperature. Wholesale (Bulk) assimilation by a liquid magma requires a superheated magma (very high temperature).</a:t>
            </a:r>
          </a:p>
          <a:p>
            <a:pPr algn="just"/>
            <a:endParaRPr lang="en-US" sz="2800" dirty="0" smtClean="0">
              <a:latin typeface="Arial" pitchFamily="34" charset="0"/>
              <a:cs typeface="Arial" pitchFamily="34" charset="0"/>
            </a:endParaRPr>
          </a:p>
          <a:p>
            <a:pPr algn="just"/>
            <a:r>
              <a:rPr lang="en-US" sz="2800" dirty="0" smtClean="0">
                <a:latin typeface="Arial" pitchFamily="34" charset="0"/>
                <a:cs typeface="Arial" pitchFamily="34" charset="0"/>
              </a:rPr>
              <a:t>The presence of xenoliths (fractured portion of country rocks) is indicative of assimilation.</a:t>
            </a:r>
          </a:p>
          <a:p>
            <a:pPr algn="just">
              <a:buNone/>
            </a:pPr>
            <a:endParaRPr lang="en-US" sz="2800" dirty="0" smtClean="0">
              <a:latin typeface="Arial" pitchFamily="34" charset="0"/>
              <a:cs typeface="Arial" pitchFamily="34" charset="0"/>
            </a:endParaRPr>
          </a:p>
          <a:p>
            <a:pPr algn="just"/>
            <a:endParaRPr lang="en-U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7.jpg"/>
          <p:cNvPicPr>
            <a:picLocks noChangeAspect="1"/>
          </p:cNvPicPr>
          <p:nvPr/>
        </p:nvPicPr>
        <p:blipFill>
          <a:blip r:embed="rId2" cstate="print"/>
          <a:stretch>
            <a:fillRect/>
          </a:stretch>
        </p:blipFill>
        <p:spPr>
          <a:xfrm>
            <a:off x="381000" y="407391"/>
            <a:ext cx="4038600" cy="3572352"/>
          </a:xfrm>
          <a:prstGeom prst="rect">
            <a:avLst/>
          </a:prstGeom>
        </p:spPr>
      </p:pic>
      <p:pic>
        <p:nvPicPr>
          <p:cNvPr id="2050" name="Picture 2"/>
          <p:cNvPicPr>
            <a:picLocks noChangeAspect="1" noChangeArrowheads="1"/>
          </p:cNvPicPr>
          <p:nvPr/>
        </p:nvPicPr>
        <p:blipFill>
          <a:blip r:embed="rId3"/>
          <a:srcRect/>
          <a:stretch>
            <a:fillRect/>
          </a:stretch>
        </p:blipFill>
        <p:spPr bwMode="auto">
          <a:xfrm>
            <a:off x="4571999" y="457200"/>
            <a:ext cx="4339167" cy="3429000"/>
          </a:xfrm>
          <a:prstGeom prst="rect">
            <a:avLst/>
          </a:prstGeom>
          <a:noFill/>
          <a:ln w="9525">
            <a:noFill/>
            <a:miter lim="800000"/>
            <a:headEnd/>
            <a:tailEnd/>
          </a:ln>
          <a:effectLst/>
        </p:spPr>
      </p:pic>
      <p:sp>
        <p:nvSpPr>
          <p:cNvPr id="4" name="TextBox 3"/>
          <p:cNvSpPr txBox="1"/>
          <p:nvPr/>
        </p:nvSpPr>
        <p:spPr>
          <a:xfrm>
            <a:off x="4572000" y="4191000"/>
            <a:ext cx="3886200" cy="707886"/>
          </a:xfrm>
          <a:prstGeom prst="rect">
            <a:avLst/>
          </a:prstGeom>
          <a:noFill/>
        </p:spPr>
        <p:txBody>
          <a:bodyPr wrap="square" rtlCol="0">
            <a:spAutoFit/>
          </a:bodyPr>
          <a:lstStyle/>
          <a:p>
            <a:pPr algn="ctr"/>
            <a:r>
              <a:rPr lang="en-US" sz="2000" b="1" dirty="0" smtClean="0">
                <a:latin typeface="Arial" pitchFamily="34" charset="0"/>
                <a:cs typeface="Arial" pitchFamily="34" charset="0"/>
              </a:rPr>
              <a:t>Inclusions (xenoliths) of schist in granite</a:t>
            </a:r>
            <a:endParaRPr lang="en-US" sz="2000" b="1" dirty="0">
              <a:latin typeface="Arial" pitchFamily="34" charset="0"/>
              <a:cs typeface="Arial" pitchFamily="34" charset="0"/>
            </a:endParaRPr>
          </a:p>
        </p:txBody>
      </p:sp>
      <p:sp>
        <p:nvSpPr>
          <p:cNvPr id="5" name="TextBox 4"/>
          <p:cNvSpPr txBox="1"/>
          <p:nvPr/>
        </p:nvSpPr>
        <p:spPr>
          <a:xfrm>
            <a:off x="304800" y="4114800"/>
            <a:ext cx="4191000" cy="1323439"/>
          </a:xfrm>
          <a:prstGeom prst="rect">
            <a:avLst/>
          </a:prstGeom>
          <a:noFill/>
        </p:spPr>
        <p:txBody>
          <a:bodyPr wrap="square" rtlCol="0">
            <a:spAutoFit/>
          </a:bodyPr>
          <a:lstStyle/>
          <a:p>
            <a:r>
              <a:rPr lang="en-US" sz="2000" b="1" dirty="0" smtClean="0">
                <a:latin typeface="Arial" pitchFamily="34" charset="0"/>
                <a:cs typeface="Arial" pitchFamily="34" charset="0"/>
              </a:rPr>
              <a:t>The process of ASSIMILATION by a magma is shown. Un-melted </a:t>
            </a:r>
          </a:p>
          <a:p>
            <a:r>
              <a:rPr lang="en-US" sz="2000" b="1" dirty="0" smtClean="0">
                <a:latin typeface="Arial" pitchFamily="34" charset="0"/>
                <a:cs typeface="Arial" pitchFamily="34" charset="0"/>
              </a:rPr>
              <a:t>parent rock remains intact in the</a:t>
            </a:r>
          </a:p>
          <a:p>
            <a:r>
              <a:rPr lang="en-US" sz="2000" b="1" dirty="0" smtClean="0">
                <a:latin typeface="Arial" pitchFamily="34" charset="0"/>
                <a:cs typeface="Arial" pitchFamily="34" charset="0"/>
              </a:rPr>
              <a:t> form of XENOLITHS. </a:t>
            </a:r>
            <a:endParaRPr lang="en-US" sz="20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15962"/>
          </a:xfrm>
        </p:spPr>
        <p:txBody>
          <a:bodyPr>
            <a:normAutofit/>
          </a:bodyPr>
          <a:lstStyle/>
          <a:p>
            <a:r>
              <a:rPr lang="en-US" sz="4000" b="1" dirty="0" smtClean="0">
                <a:latin typeface="Arial" pitchFamily="34" charset="0"/>
                <a:cs typeface="Arial" pitchFamily="34" charset="0"/>
              </a:rPr>
              <a:t>Magma Mixing</a:t>
            </a:r>
            <a:endParaRPr lang="en-US" sz="4000" b="1" dirty="0">
              <a:latin typeface="Arial" pitchFamily="34" charset="0"/>
              <a:cs typeface="Arial" pitchFamily="34" charset="0"/>
            </a:endParaRPr>
          </a:p>
        </p:txBody>
      </p:sp>
      <p:sp>
        <p:nvSpPr>
          <p:cNvPr id="3" name="Content Placeholder 2"/>
          <p:cNvSpPr>
            <a:spLocks noGrp="1"/>
          </p:cNvSpPr>
          <p:nvPr>
            <p:ph idx="1"/>
          </p:nvPr>
        </p:nvSpPr>
        <p:spPr>
          <a:xfrm>
            <a:off x="152400" y="838200"/>
            <a:ext cx="8763000" cy="5715000"/>
          </a:xfrm>
        </p:spPr>
        <p:txBody>
          <a:bodyPr>
            <a:normAutofit/>
          </a:bodyPr>
          <a:lstStyle/>
          <a:p>
            <a:pPr algn="just"/>
            <a:r>
              <a:rPr lang="en-US" sz="2800" dirty="0" smtClean="0">
                <a:latin typeface="Arial" pitchFamily="34" charset="0"/>
                <a:cs typeface="Arial" pitchFamily="34" charset="0"/>
              </a:rPr>
              <a:t>The process of magma mixing is also responsible for variation in igneous rocks.</a:t>
            </a:r>
          </a:p>
          <a:p>
            <a:pPr algn="just"/>
            <a:endParaRPr lang="en-US" sz="2800" dirty="0" smtClean="0">
              <a:latin typeface="Arial" pitchFamily="34" charset="0"/>
              <a:cs typeface="Arial" pitchFamily="34" charset="0"/>
            </a:endParaRPr>
          </a:p>
          <a:p>
            <a:pPr algn="just"/>
            <a:r>
              <a:rPr lang="en-US" sz="2800" dirty="0" smtClean="0">
                <a:latin typeface="Arial" pitchFamily="34" charset="0"/>
                <a:cs typeface="Arial" pitchFamily="34" charset="0"/>
              </a:rPr>
              <a:t>Bunsen (1851) first suggested that the mixing of two contrast primary magmas (basaltic and </a:t>
            </a:r>
            <a:r>
              <a:rPr lang="en-US" sz="2800" dirty="0" err="1" smtClean="0">
                <a:latin typeface="Arial" pitchFamily="34" charset="0"/>
                <a:cs typeface="Arial" pitchFamily="34" charset="0"/>
              </a:rPr>
              <a:t>rhyolitic</a:t>
            </a:r>
            <a:r>
              <a:rPr lang="en-US" sz="2800" dirty="0" smtClean="0">
                <a:latin typeface="Arial" pitchFamily="34" charset="0"/>
                <a:cs typeface="Arial" pitchFamily="34" charset="0"/>
              </a:rPr>
              <a:t>) may account for the range of variation in the lava. Later on Durocher (1909) explained that all igneous rocks are derived from two primary magma only.</a:t>
            </a:r>
          </a:p>
          <a:p>
            <a:pPr algn="just">
              <a:buNone/>
            </a:pPr>
            <a:endParaRPr lang="en-US" sz="2800" dirty="0" smtClean="0">
              <a:latin typeface="Arial" pitchFamily="34" charset="0"/>
              <a:cs typeface="Arial" pitchFamily="34" charset="0"/>
            </a:endParaRPr>
          </a:p>
          <a:p>
            <a:pPr algn="just"/>
            <a:r>
              <a:rPr lang="en-US" sz="2800" dirty="0" smtClean="0">
                <a:latin typeface="Arial" pitchFamily="34" charset="0"/>
                <a:cs typeface="Arial" pitchFamily="34" charset="0"/>
              </a:rPr>
              <a:t>Magma mixing do occur in nature but </a:t>
            </a:r>
            <a:r>
              <a:rPr lang="en-US" sz="2800" dirty="0" err="1" smtClean="0">
                <a:latin typeface="Arial" pitchFamily="34" charset="0"/>
                <a:cs typeface="Arial" pitchFamily="34" charset="0"/>
              </a:rPr>
              <a:t>petrologists</a:t>
            </a:r>
            <a:r>
              <a:rPr lang="en-US" sz="2800" dirty="0" smtClean="0">
                <a:latin typeface="Arial" pitchFamily="34" charset="0"/>
                <a:cs typeface="Arial" pitchFamily="34" charset="0"/>
              </a:rPr>
              <a:t> do not consider it as the principal factor in magmatic evolution.</a:t>
            </a:r>
          </a:p>
          <a:p>
            <a:pPr algn="just"/>
            <a:endParaRPr lang="en-US" sz="2800" dirty="0" smtClean="0">
              <a:latin typeface="Arial" pitchFamily="34" charset="0"/>
              <a:cs typeface="Arial" pitchFamily="34" charset="0"/>
            </a:endParaRPr>
          </a:p>
          <a:p>
            <a:pPr algn="just"/>
            <a:endParaRPr lang="en-US" sz="2800" dirty="0" smtClean="0">
              <a:latin typeface="Arial" pitchFamily="34" charset="0"/>
              <a:cs typeface="Arial" pitchFamily="34" charset="0"/>
            </a:endParaRPr>
          </a:p>
          <a:p>
            <a:pPr algn="just"/>
            <a:endParaRPr lang="en-U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763000" cy="5821363"/>
          </a:xfrm>
        </p:spPr>
        <p:txBody>
          <a:bodyPr>
            <a:normAutofit/>
          </a:bodyPr>
          <a:lstStyle/>
          <a:p>
            <a:pPr algn="just"/>
            <a:r>
              <a:rPr lang="en-US" sz="2800" dirty="0" smtClean="0">
                <a:latin typeface="Arial" pitchFamily="34" charset="0"/>
                <a:cs typeface="Arial" pitchFamily="34" charset="0"/>
              </a:rPr>
              <a:t>The magma mixing may be partial or complete. In partial mixing, the separate body or </a:t>
            </a:r>
            <a:r>
              <a:rPr lang="en-US" sz="2800" dirty="0" err="1" smtClean="0">
                <a:latin typeface="Arial" pitchFamily="34" charset="0"/>
                <a:cs typeface="Arial" pitchFamily="34" charset="0"/>
              </a:rPr>
              <a:t>xenolith</a:t>
            </a:r>
            <a:r>
              <a:rPr lang="en-US" sz="2800" dirty="0" smtClean="0">
                <a:latin typeface="Arial" pitchFamily="34" charset="0"/>
                <a:cs typeface="Arial" pitchFamily="34" charset="0"/>
              </a:rPr>
              <a:t> on one magma type is found in another. If it mixed completely, then it form a magma of different composition (hybrid magma).</a:t>
            </a:r>
            <a:endParaRPr lang="en-US" sz="2800" dirty="0">
              <a:latin typeface="Arial" pitchFamily="34" charset="0"/>
              <a:cs typeface="Arial" pitchFamily="34" charset="0"/>
            </a:endParaRPr>
          </a:p>
        </p:txBody>
      </p:sp>
      <p:pic>
        <p:nvPicPr>
          <p:cNvPr id="4" name="Picture 3" descr="018.jpg"/>
          <p:cNvPicPr>
            <a:picLocks noChangeAspect="1"/>
          </p:cNvPicPr>
          <p:nvPr/>
        </p:nvPicPr>
        <p:blipFill>
          <a:blip r:embed="rId2"/>
          <a:stretch>
            <a:fillRect/>
          </a:stretch>
        </p:blipFill>
        <p:spPr>
          <a:xfrm>
            <a:off x="533400" y="2769108"/>
            <a:ext cx="8001000" cy="381762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534400" cy="6400800"/>
          </a:xfrm>
        </p:spPr>
        <p:txBody>
          <a:bodyPr>
            <a:normAutofit fontScale="70000" lnSpcReduction="20000"/>
          </a:bodyPr>
          <a:lstStyle/>
          <a:p>
            <a:pPr algn="just"/>
            <a:r>
              <a:rPr lang="en-US" sz="4000" dirty="0" smtClean="0">
                <a:latin typeface="Arial" pitchFamily="34" charset="0"/>
                <a:cs typeface="Arial" pitchFamily="34" charset="0"/>
              </a:rPr>
              <a:t>Magma mixing can occur by two end-member processes: </a:t>
            </a:r>
            <a:r>
              <a:rPr lang="en-US" sz="4000" b="1" dirty="0" smtClean="0">
                <a:latin typeface="Arial" pitchFamily="34" charset="0"/>
                <a:cs typeface="Arial" pitchFamily="34" charset="0"/>
              </a:rPr>
              <a:t>blending</a:t>
            </a:r>
            <a:r>
              <a:rPr lang="en-US" sz="4000" dirty="0" smtClean="0">
                <a:latin typeface="Arial" pitchFamily="34" charset="0"/>
                <a:cs typeface="Arial" pitchFamily="34" charset="0"/>
              </a:rPr>
              <a:t>, and </a:t>
            </a:r>
            <a:r>
              <a:rPr lang="en-US" sz="4000" b="1" dirty="0" smtClean="0">
                <a:latin typeface="Arial" pitchFamily="34" charset="0"/>
                <a:cs typeface="Arial" pitchFamily="34" charset="0"/>
              </a:rPr>
              <a:t>mingling</a:t>
            </a:r>
            <a:r>
              <a:rPr lang="en-US" sz="4000" dirty="0" smtClean="0">
                <a:latin typeface="Arial" pitchFamily="34" charset="0"/>
                <a:cs typeface="Arial" pitchFamily="34" charset="0"/>
              </a:rPr>
              <a:t>. </a:t>
            </a:r>
          </a:p>
          <a:p>
            <a:pPr algn="just"/>
            <a:endParaRPr lang="en-US" sz="4000" dirty="0" smtClean="0">
              <a:latin typeface="Arial" pitchFamily="34" charset="0"/>
              <a:cs typeface="Arial" pitchFamily="34" charset="0"/>
            </a:endParaRPr>
          </a:p>
          <a:p>
            <a:pPr algn="just"/>
            <a:r>
              <a:rPr lang="en-US" sz="4000" b="1" i="1" dirty="0" smtClean="0">
                <a:latin typeface="Arial" pitchFamily="34" charset="0"/>
                <a:cs typeface="Arial" pitchFamily="34" charset="0"/>
              </a:rPr>
              <a:t>Blending</a:t>
            </a:r>
            <a:r>
              <a:rPr lang="en-US" sz="4000" dirty="0" smtClean="0">
                <a:latin typeface="Arial" pitchFamily="34" charset="0"/>
                <a:cs typeface="Arial" pitchFamily="34" charset="0"/>
              </a:rPr>
              <a:t> involves the mixing of two or more unlike magmas, forming a chemically and physically homogeneous mixture with an intermediate composition. </a:t>
            </a:r>
          </a:p>
          <a:p>
            <a:pPr algn="just">
              <a:buNone/>
            </a:pPr>
            <a:endParaRPr lang="en-US" sz="4000" dirty="0" smtClean="0">
              <a:latin typeface="Arial" pitchFamily="34" charset="0"/>
              <a:cs typeface="Arial" pitchFamily="34" charset="0"/>
            </a:endParaRPr>
          </a:p>
          <a:p>
            <a:pPr algn="just"/>
            <a:r>
              <a:rPr lang="en-US" sz="4000" b="1" i="1" dirty="0" smtClean="0">
                <a:latin typeface="Arial" pitchFamily="34" charset="0"/>
                <a:cs typeface="Arial" pitchFamily="34" charset="0"/>
              </a:rPr>
              <a:t>Mingling</a:t>
            </a:r>
            <a:r>
              <a:rPr lang="en-US" sz="4000" dirty="0" smtClean="0">
                <a:latin typeface="Arial" pitchFamily="34" charset="0"/>
                <a:cs typeface="Arial" pitchFamily="34" charset="0"/>
              </a:rPr>
              <a:t> of dissimilar magmas produces a heterogeneous mixture containing distinct portions of the end-member magmas, (</a:t>
            </a:r>
            <a:r>
              <a:rPr lang="en-US" sz="4000" dirty="0" err="1" smtClean="0">
                <a:latin typeface="Arial" pitchFamily="34" charset="0"/>
                <a:cs typeface="Arial" pitchFamily="34" charset="0"/>
              </a:rPr>
              <a:t>eg</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rhyolite</a:t>
            </a:r>
            <a:r>
              <a:rPr lang="en-US" sz="4000" dirty="0" smtClean="0">
                <a:latin typeface="Arial" pitchFamily="34" charset="0"/>
                <a:cs typeface="Arial" pitchFamily="34" charset="0"/>
              </a:rPr>
              <a:t> and basalt), due to the incomplete mixing of the different magmas. The resulting igneous rock is chemically intermediate between the two original magmas. However, the rock comprises spatially discrete portions of each rock type and is very heterogeneous. </a:t>
            </a:r>
          </a:p>
          <a:p>
            <a:pPr algn="just"/>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1"/>
            <a:ext cx="8458200" cy="2286000"/>
          </a:xfrm>
        </p:spPr>
        <p:txBody>
          <a:bodyPr>
            <a:normAutofit/>
          </a:bodyPr>
          <a:lstStyle/>
          <a:p>
            <a:pPr algn="just"/>
            <a:r>
              <a:rPr lang="en-US" sz="2400" dirty="0" smtClean="0">
                <a:latin typeface="Arial" pitchFamily="34" charset="0"/>
                <a:cs typeface="Arial" pitchFamily="34" charset="0"/>
              </a:rPr>
              <a:t>The photograph below is of a vesicular basalt with bands of </a:t>
            </a:r>
            <a:r>
              <a:rPr lang="en-US" sz="2400" dirty="0" err="1" smtClean="0">
                <a:latin typeface="Arial" pitchFamily="34" charset="0"/>
                <a:cs typeface="Arial" pitchFamily="34" charset="0"/>
              </a:rPr>
              <a:t>rhyolite</a:t>
            </a:r>
            <a:r>
              <a:rPr lang="en-US" sz="2400" dirty="0" smtClean="0">
                <a:latin typeface="Arial" pitchFamily="34" charset="0"/>
                <a:cs typeface="Arial" pitchFamily="34" charset="0"/>
              </a:rPr>
              <a:t>. The sample is the result of two magmas of different composition coming into contact at or before the time of eruption. Cooling after eruption was rapid enough to "freeze" the mingling-action in place. So what we see is incomplete mixing of the two magmas. </a:t>
            </a:r>
            <a:endParaRPr lang="en-US" sz="2400" dirty="0">
              <a:latin typeface="Arial" pitchFamily="34" charset="0"/>
              <a:cs typeface="Arial" pitchFamily="34" charset="0"/>
            </a:endParaRPr>
          </a:p>
        </p:txBody>
      </p:sp>
      <p:pic>
        <p:nvPicPr>
          <p:cNvPr id="1026" name="Picture 2"/>
          <p:cNvPicPr>
            <a:picLocks noChangeAspect="1" noChangeArrowheads="1"/>
          </p:cNvPicPr>
          <p:nvPr/>
        </p:nvPicPr>
        <p:blipFill>
          <a:blip r:embed="rId2"/>
          <a:srcRect/>
          <a:stretch>
            <a:fillRect/>
          </a:stretch>
        </p:blipFill>
        <p:spPr bwMode="auto">
          <a:xfrm>
            <a:off x="2438400" y="3048000"/>
            <a:ext cx="4387273" cy="2895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458200" cy="5897563"/>
          </a:xfrm>
        </p:spPr>
        <p:txBody>
          <a:bodyPr/>
          <a:lstStyle/>
          <a:p>
            <a:pPr algn="just"/>
            <a:r>
              <a:rPr lang="en-US" sz="2800" dirty="0" smtClean="0">
                <a:latin typeface="Arial" pitchFamily="34" charset="0"/>
                <a:cs typeface="Arial" pitchFamily="34" charset="0"/>
              </a:rPr>
              <a:t>Unusual composition of igneous rocks are the result of magma mixing (formation of hybrid magma).</a:t>
            </a:r>
          </a:p>
          <a:p>
            <a:pPr algn="just"/>
            <a:endParaRPr lang="en-US" sz="2800" dirty="0" smtClean="0">
              <a:latin typeface="Arial" pitchFamily="34" charset="0"/>
              <a:cs typeface="Arial" pitchFamily="34" charset="0"/>
            </a:endParaRPr>
          </a:p>
          <a:p>
            <a:pPr algn="just"/>
            <a:r>
              <a:rPr lang="en-US" sz="2800" dirty="0" err="1" smtClean="0">
                <a:latin typeface="Arial" pitchFamily="34" charset="0"/>
                <a:cs typeface="Arial" pitchFamily="34" charset="0"/>
              </a:rPr>
              <a:t>Kaiwekites</a:t>
            </a:r>
            <a:r>
              <a:rPr lang="en-US" sz="2800" dirty="0" smtClean="0">
                <a:latin typeface="Arial" pitchFamily="34" charset="0"/>
                <a:cs typeface="Arial" pitchFamily="34" charset="0"/>
              </a:rPr>
              <a:t> of New Zealand is having </a:t>
            </a:r>
            <a:r>
              <a:rPr lang="en-US" sz="2800" dirty="0" err="1" smtClean="0">
                <a:latin typeface="Arial" pitchFamily="34" charset="0"/>
                <a:cs typeface="Arial" pitchFamily="34" charset="0"/>
              </a:rPr>
              <a:t>unusal</a:t>
            </a:r>
            <a:r>
              <a:rPr lang="en-US" sz="2800" dirty="0" smtClean="0">
                <a:latin typeface="Arial" pitchFamily="34" charset="0"/>
                <a:cs typeface="Arial" pitchFamily="34" charset="0"/>
              </a:rPr>
              <a:t> composition and believed as product of magma mixing.</a:t>
            </a:r>
          </a:p>
          <a:p>
            <a:pPr algn="just"/>
            <a:endParaRPr lang="en-US" sz="2800" dirty="0" smtClean="0">
              <a:latin typeface="Arial" pitchFamily="34" charset="0"/>
              <a:cs typeface="Arial" pitchFamily="34" charset="0"/>
            </a:endParaRPr>
          </a:p>
          <a:p>
            <a:pPr algn="just"/>
            <a:r>
              <a:rPr lang="en-US" sz="2800" dirty="0" smtClean="0">
                <a:latin typeface="Arial" pitchFamily="34" charset="0"/>
                <a:cs typeface="Arial" pitchFamily="34" charset="0"/>
              </a:rPr>
              <a:t>High-</a:t>
            </a:r>
            <a:r>
              <a:rPr lang="en-US" sz="2800" dirty="0" err="1" smtClean="0">
                <a:latin typeface="Arial" pitchFamily="34" charset="0"/>
                <a:cs typeface="Arial" pitchFamily="34" charset="0"/>
              </a:rPr>
              <a:t>magnesian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andesites</a:t>
            </a:r>
            <a:r>
              <a:rPr lang="en-US" sz="2800" dirty="0" smtClean="0">
                <a:latin typeface="Arial" pitchFamily="34" charset="0"/>
                <a:cs typeface="Arial" pitchFamily="34" charset="0"/>
              </a:rPr>
              <a:t> from Mount Shasta (California) are the product of magma mixing. </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838200" y="1143000"/>
            <a:ext cx="3689961" cy="4295775"/>
          </a:xfrm>
          <a:prstGeom prst="rect">
            <a:avLst/>
          </a:prstGeom>
          <a:noFill/>
          <a:ln w="9525">
            <a:noFill/>
            <a:miter lim="800000"/>
            <a:headEnd/>
            <a:tailEnd/>
          </a:ln>
          <a:effectLst/>
        </p:spPr>
      </p:pic>
      <p:sp>
        <p:nvSpPr>
          <p:cNvPr id="3" name="TextBox 2"/>
          <p:cNvSpPr txBox="1"/>
          <p:nvPr/>
        </p:nvSpPr>
        <p:spPr>
          <a:xfrm>
            <a:off x="5029200" y="2667000"/>
            <a:ext cx="3549370" cy="1323439"/>
          </a:xfrm>
          <a:prstGeom prst="rect">
            <a:avLst/>
          </a:prstGeom>
          <a:noFill/>
        </p:spPr>
        <p:txBody>
          <a:bodyPr wrap="none" rtlCol="0">
            <a:spAutoFit/>
          </a:bodyPr>
          <a:lstStyle/>
          <a:p>
            <a:r>
              <a:rPr lang="en-US" sz="8000" dirty="0" smtClean="0">
                <a:latin typeface="Arial" pitchFamily="34" charset="0"/>
                <a:cs typeface="Arial" pitchFamily="34" charset="0"/>
              </a:rPr>
              <a:t>Thanks</a:t>
            </a:r>
            <a:endParaRPr lang="en-US" sz="8000" dirty="0">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382000" cy="5745163"/>
          </a:xfrm>
        </p:spPr>
        <p:txBody>
          <a:bodyPr>
            <a:normAutofit/>
          </a:bodyPr>
          <a:lstStyle/>
          <a:p>
            <a:r>
              <a:rPr lang="en-US" b="1" dirty="0" smtClean="0"/>
              <a:t>A primary magma</a:t>
            </a:r>
            <a:r>
              <a:rPr lang="en-US" dirty="0" smtClean="0"/>
              <a:t>: Is the "first melt" produced by partial melting within the mantle, and which has not yet undergone any </a:t>
            </a:r>
            <a:r>
              <a:rPr lang="en-US" b="1" dirty="0" smtClean="0"/>
              <a:t>differentiation</a:t>
            </a:r>
            <a:r>
              <a:rPr lang="en-US" dirty="0" smtClean="0"/>
              <a:t>. </a:t>
            </a:r>
          </a:p>
          <a:p>
            <a:endParaRPr lang="en-US" dirty="0" smtClean="0"/>
          </a:p>
          <a:p>
            <a:r>
              <a:rPr lang="en-US" dirty="0" smtClean="0"/>
              <a:t>A primary magma may therefore evolve into a parental magma by differentiation. </a:t>
            </a:r>
          </a:p>
          <a:p>
            <a:endParaRPr lang="en-US" dirty="0" smtClean="0"/>
          </a:p>
          <a:p>
            <a:r>
              <a:rPr lang="en-US" b="1" dirty="0" smtClean="0"/>
              <a:t>A parental magma</a:t>
            </a:r>
            <a:r>
              <a:rPr lang="en-US" dirty="0" smtClean="0"/>
              <a:t>: Is a magma capable of producing all rocks belonging to an igneous rock series by differentiation.</a:t>
            </a:r>
          </a:p>
          <a:p>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15962"/>
          </a:xfrm>
        </p:spPr>
        <p:txBody>
          <a:bodyPr>
            <a:normAutofit fontScale="90000"/>
          </a:bodyPr>
          <a:lstStyle/>
          <a:p>
            <a:r>
              <a:rPr lang="en-US" sz="4000" b="1" dirty="0" smtClean="0">
                <a:latin typeface="Arial" pitchFamily="34" charset="0"/>
                <a:cs typeface="Arial" pitchFamily="34" charset="0"/>
              </a:rPr>
              <a:t>Magmatic Differentiation - Defi</a:t>
            </a:r>
            <a:r>
              <a:rPr lang="en-US" b="1" dirty="0" smtClean="0"/>
              <a:t>nition</a:t>
            </a:r>
            <a:endParaRPr lang="en-US" b="1" dirty="0"/>
          </a:p>
        </p:txBody>
      </p:sp>
      <p:sp>
        <p:nvSpPr>
          <p:cNvPr id="3" name="Content Placeholder 2"/>
          <p:cNvSpPr>
            <a:spLocks noGrp="1"/>
          </p:cNvSpPr>
          <p:nvPr>
            <p:ph idx="1"/>
          </p:nvPr>
        </p:nvSpPr>
        <p:spPr>
          <a:xfrm>
            <a:off x="152400" y="990600"/>
            <a:ext cx="8686800" cy="5638800"/>
          </a:xfrm>
        </p:spPr>
        <p:txBody>
          <a:bodyPr>
            <a:normAutofit fontScale="92500" lnSpcReduction="10000"/>
          </a:bodyPr>
          <a:lstStyle/>
          <a:p>
            <a:pPr algn="just"/>
            <a:r>
              <a:rPr lang="en-US" sz="2800" dirty="0" smtClean="0">
                <a:latin typeface="Arial" pitchFamily="34" charset="0"/>
                <a:cs typeface="Arial" pitchFamily="34" charset="0"/>
              </a:rPr>
              <a:t>Magmatic differentiation is process through which a single homogeneous magma is able to produce two or more fractions (daughter magmas) of different composition, which ultimately forms diverse rock types.</a:t>
            </a:r>
          </a:p>
          <a:p>
            <a:pPr algn="just"/>
            <a:endParaRPr lang="en-US" sz="2800" dirty="0" smtClean="0">
              <a:latin typeface="Arial" pitchFamily="34" charset="0"/>
              <a:cs typeface="Arial" pitchFamily="34" charset="0"/>
            </a:endParaRPr>
          </a:p>
          <a:p>
            <a:pPr algn="just"/>
            <a:r>
              <a:rPr lang="en-US" sz="2800" dirty="0" smtClean="0">
                <a:latin typeface="Arial" pitchFamily="34" charset="0"/>
                <a:cs typeface="Arial" pitchFamily="34" charset="0"/>
              </a:rPr>
              <a:t>The primary cause of change in the composition of a magma is </a:t>
            </a:r>
            <a:r>
              <a:rPr lang="en-US" sz="2800" i="1" dirty="0" smtClean="0">
                <a:latin typeface="Arial" pitchFamily="34" charset="0"/>
                <a:cs typeface="Arial" pitchFamily="34" charset="0"/>
              </a:rPr>
              <a:t>cooling.</a:t>
            </a:r>
            <a:r>
              <a:rPr lang="en-US" sz="2800" dirty="0" smtClean="0">
                <a:latin typeface="Arial" pitchFamily="34" charset="0"/>
                <a:cs typeface="Arial" pitchFamily="34" charset="0"/>
              </a:rPr>
              <a:t> Cooling causes the magma to begin to crystallize minerals from the melt or liquid portion of the magma.</a:t>
            </a:r>
          </a:p>
          <a:p>
            <a:pPr algn="just">
              <a:buNone/>
            </a:pPr>
            <a:endParaRPr lang="en-US" sz="2800" dirty="0" smtClean="0">
              <a:latin typeface="Arial" pitchFamily="34" charset="0"/>
              <a:cs typeface="Arial" pitchFamily="34" charset="0"/>
            </a:endParaRPr>
          </a:p>
          <a:p>
            <a:pPr algn="just"/>
            <a:r>
              <a:rPr lang="en-US" sz="2800" dirty="0" smtClean="0">
                <a:latin typeface="Arial" pitchFamily="34" charset="0"/>
                <a:cs typeface="Arial" pitchFamily="34" charset="0"/>
              </a:rPr>
              <a:t>Contamination is another cause of magma differentiation. Contamination can be caused by </a:t>
            </a:r>
            <a:r>
              <a:rPr lang="en-US" sz="2800" b="1" i="1" dirty="0" smtClean="0">
                <a:latin typeface="Arial" pitchFamily="34" charset="0"/>
                <a:cs typeface="Arial" pitchFamily="34" charset="0"/>
              </a:rPr>
              <a:t>assimilation</a:t>
            </a:r>
            <a:r>
              <a:rPr lang="en-US" sz="2800" dirty="0" smtClean="0">
                <a:latin typeface="Arial" pitchFamily="34" charset="0"/>
                <a:cs typeface="Arial" pitchFamily="34" charset="0"/>
              </a:rPr>
              <a:t> of wall rocks or </a:t>
            </a:r>
            <a:r>
              <a:rPr lang="en-US" sz="2800" b="1" dirty="0" smtClean="0">
                <a:latin typeface="Arial" pitchFamily="34" charset="0"/>
                <a:cs typeface="Arial" pitchFamily="34" charset="0"/>
              </a:rPr>
              <a:t>mixing</a:t>
            </a:r>
            <a:r>
              <a:rPr lang="en-US" sz="2800" dirty="0" smtClean="0">
                <a:latin typeface="Arial" pitchFamily="34" charset="0"/>
                <a:cs typeface="Arial" pitchFamily="34" charset="0"/>
              </a:rPr>
              <a:t> of two or more magmas. </a:t>
            </a:r>
            <a:endParaRPr lang="en-U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12.png"/>
          <p:cNvPicPr>
            <a:picLocks noChangeAspect="1"/>
          </p:cNvPicPr>
          <p:nvPr/>
        </p:nvPicPr>
        <p:blipFill>
          <a:blip r:embed="rId2"/>
          <a:stretch>
            <a:fillRect/>
          </a:stretch>
        </p:blipFill>
        <p:spPr>
          <a:xfrm>
            <a:off x="47151" y="914400"/>
            <a:ext cx="9020649" cy="35814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fontScale="90000"/>
          </a:bodyPr>
          <a:lstStyle/>
          <a:p>
            <a:r>
              <a:rPr lang="en-US" b="1" dirty="0" smtClean="0"/>
              <a:t>Mechanism of </a:t>
            </a:r>
            <a:r>
              <a:rPr lang="en-US" sz="3600" b="1" dirty="0" smtClean="0">
                <a:latin typeface="Arial" pitchFamily="34" charset="0"/>
                <a:cs typeface="Arial" pitchFamily="34" charset="0"/>
              </a:rPr>
              <a:t>Differentiation</a:t>
            </a:r>
            <a:endParaRPr lang="en-US" sz="3600" b="1" dirty="0">
              <a:latin typeface="Arial" pitchFamily="34" charset="0"/>
              <a:cs typeface="Arial" pitchFamily="34" charset="0"/>
            </a:endParaRPr>
          </a:p>
        </p:txBody>
      </p:sp>
      <p:sp>
        <p:nvSpPr>
          <p:cNvPr id="3" name="Content Placeholder 2"/>
          <p:cNvSpPr>
            <a:spLocks noGrp="1"/>
          </p:cNvSpPr>
          <p:nvPr>
            <p:ph idx="1"/>
          </p:nvPr>
        </p:nvSpPr>
        <p:spPr>
          <a:xfrm>
            <a:off x="381000" y="914400"/>
            <a:ext cx="8610600" cy="5638800"/>
          </a:xfrm>
        </p:spPr>
        <p:txBody>
          <a:bodyPr>
            <a:normAutofit/>
          </a:bodyPr>
          <a:lstStyle/>
          <a:p>
            <a:r>
              <a:rPr lang="en-US" dirty="0" smtClean="0">
                <a:latin typeface="Arial" pitchFamily="34" charset="0"/>
                <a:cs typeface="Arial" pitchFamily="34" charset="0"/>
              </a:rPr>
              <a:t>Four potential mechanism of differentiation are suggested:</a:t>
            </a:r>
          </a:p>
          <a:p>
            <a:endParaRPr lang="en-US" dirty="0" smtClean="0">
              <a:latin typeface="Arial" pitchFamily="34" charset="0"/>
              <a:cs typeface="Arial" pitchFamily="34" charset="0"/>
            </a:endParaRPr>
          </a:p>
          <a:p>
            <a:pPr lvl="1"/>
            <a:r>
              <a:rPr lang="en-US" dirty="0" smtClean="0">
                <a:latin typeface="Arial" pitchFamily="34" charset="0"/>
                <a:cs typeface="Arial" pitchFamily="34" charset="0"/>
              </a:rPr>
              <a:t>Fractional Crystallization</a:t>
            </a:r>
          </a:p>
          <a:p>
            <a:pPr lvl="1">
              <a:buNone/>
            </a:pPr>
            <a:endParaRPr lang="en-US" dirty="0" smtClean="0">
              <a:latin typeface="Arial" pitchFamily="34" charset="0"/>
              <a:cs typeface="Arial" pitchFamily="34" charset="0"/>
            </a:endParaRPr>
          </a:p>
          <a:p>
            <a:pPr lvl="1"/>
            <a:r>
              <a:rPr lang="en-US" dirty="0" smtClean="0">
                <a:latin typeface="Arial" pitchFamily="34" charset="0"/>
                <a:cs typeface="Arial" pitchFamily="34" charset="0"/>
              </a:rPr>
              <a:t>Liquid Immiscibility</a:t>
            </a:r>
          </a:p>
          <a:p>
            <a:pPr lvl="1">
              <a:buNone/>
            </a:pPr>
            <a:endParaRPr lang="en-US" dirty="0" smtClean="0">
              <a:latin typeface="Arial" pitchFamily="34" charset="0"/>
              <a:cs typeface="Arial" pitchFamily="34" charset="0"/>
            </a:endParaRPr>
          </a:p>
          <a:p>
            <a:pPr lvl="1"/>
            <a:r>
              <a:rPr lang="en-US" dirty="0" err="1" smtClean="0">
                <a:latin typeface="Arial" pitchFamily="34" charset="0"/>
                <a:cs typeface="Arial" pitchFamily="34" charset="0"/>
              </a:rPr>
              <a:t>Vapour</a:t>
            </a:r>
            <a:r>
              <a:rPr lang="en-US" dirty="0" smtClean="0">
                <a:latin typeface="Arial" pitchFamily="34" charset="0"/>
                <a:cs typeface="Arial" pitchFamily="34" charset="0"/>
              </a:rPr>
              <a:t> Transport (Gaseous Transfer)</a:t>
            </a:r>
          </a:p>
          <a:p>
            <a:pPr lvl="1">
              <a:buNone/>
            </a:pPr>
            <a:endParaRPr lang="en-US" dirty="0" smtClean="0">
              <a:latin typeface="Arial" pitchFamily="34" charset="0"/>
              <a:cs typeface="Arial" pitchFamily="34" charset="0"/>
            </a:endParaRPr>
          </a:p>
          <a:p>
            <a:pPr lvl="1"/>
            <a:r>
              <a:rPr lang="en-US" dirty="0" smtClean="0">
                <a:latin typeface="Arial" pitchFamily="34" charset="0"/>
                <a:cs typeface="Arial" pitchFamily="34" charset="0"/>
              </a:rPr>
              <a:t>Thermo – gradient Diffusion </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normAutofit/>
          </a:bodyPr>
          <a:lstStyle/>
          <a:p>
            <a:r>
              <a:rPr lang="en-US" sz="3600" b="1" dirty="0" smtClean="0">
                <a:latin typeface="Arial" pitchFamily="34" charset="0"/>
                <a:cs typeface="Arial" pitchFamily="34" charset="0"/>
              </a:rPr>
              <a:t>Fractional Crystallization</a:t>
            </a:r>
            <a:endParaRPr lang="en-US" sz="3600" b="1" dirty="0">
              <a:latin typeface="Arial" pitchFamily="34" charset="0"/>
              <a:cs typeface="Arial" pitchFamily="34" charset="0"/>
            </a:endParaRPr>
          </a:p>
        </p:txBody>
      </p:sp>
      <p:sp>
        <p:nvSpPr>
          <p:cNvPr id="3" name="Content Placeholder 2"/>
          <p:cNvSpPr>
            <a:spLocks noGrp="1"/>
          </p:cNvSpPr>
          <p:nvPr>
            <p:ph idx="1"/>
          </p:nvPr>
        </p:nvSpPr>
        <p:spPr>
          <a:xfrm>
            <a:off x="76200" y="983674"/>
            <a:ext cx="8915400" cy="5645726"/>
          </a:xfrm>
        </p:spPr>
        <p:txBody>
          <a:bodyPr/>
          <a:lstStyle/>
          <a:p>
            <a:pPr algn="just"/>
            <a:r>
              <a:rPr lang="en-US" sz="2800" dirty="0" smtClean="0">
                <a:latin typeface="Arial" pitchFamily="34" charset="0"/>
                <a:cs typeface="Arial" pitchFamily="34" charset="0"/>
              </a:rPr>
              <a:t>Most powerful mechanism of magmatic differentiation.</a:t>
            </a:r>
          </a:p>
          <a:p>
            <a:pPr algn="just"/>
            <a:endParaRPr lang="en-US" sz="2800" dirty="0" smtClean="0">
              <a:latin typeface="Arial" pitchFamily="34" charset="0"/>
              <a:cs typeface="Arial" pitchFamily="34" charset="0"/>
            </a:endParaRPr>
          </a:p>
          <a:p>
            <a:pPr algn="just"/>
            <a:r>
              <a:rPr lang="en-US" sz="2800" dirty="0" smtClean="0">
                <a:latin typeface="Arial" pitchFamily="34" charset="0"/>
                <a:cs typeface="Arial" pitchFamily="34" charset="0"/>
              </a:rPr>
              <a:t>Fractional crystallization is the segregation and removal  of crystallized minerals from a melt, which changes the composition of the melt.</a:t>
            </a:r>
          </a:p>
          <a:p>
            <a:pPr algn="just"/>
            <a:endParaRPr lang="en-US" sz="2800" dirty="0" smtClean="0">
              <a:latin typeface="Arial" pitchFamily="34" charset="0"/>
              <a:cs typeface="Arial" pitchFamily="34" charset="0"/>
            </a:endParaRPr>
          </a:p>
          <a:p>
            <a:pPr algn="just"/>
            <a:endParaRPr lang="en-US" sz="2800" dirty="0" smtClean="0">
              <a:latin typeface="Arial" pitchFamily="34" charset="0"/>
              <a:cs typeface="Arial" pitchFamily="34" charset="0"/>
            </a:endParaRPr>
          </a:p>
          <a:p>
            <a:pPr algn="just"/>
            <a:endParaRPr lang="en-US" sz="2800" dirty="0" smtClean="0">
              <a:latin typeface="Arial" pitchFamily="34" charset="0"/>
              <a:cs typeface="Arial" pitchFamily="34" charset="0"/>
            </a:endParaRPr>
          </a:p>
          <a:p>
            <a:pPr marL="914400" lvl="1" indent="-457200" algn="just">
              <a:buNone/>
            </a:pPr>
            <a:r>
              <a:rPr lang="en-US" dirty="0" smtClean="0">
                <a:latin typeface="Arial" pitchFamily="34" charset="0"/>
                <a:cs typeface="Arial" pitchFamily="34" charset="0"/>
              </a:rPr>
              <a:t> </a:t>
            </a:r>
          </a:p>
          <a:p>
            <a:pPr>
              <a:buNone/>
            </a:pPr>
            <a:endParaRPr lang="en-US" dirty="0" smtClean="0"/>
          </a:p>
          <a:p>
            <a:endParaRPr lang="en-US" dirty="0"/>
          </a:p>
        </p:txBody>
      </p:sp>
      <p:pic>
        <p:nvPicPr>
          <p:cNvPr id="4" name="Picture 3" descr="011.jpg"/>
          <p:cNvPicPr>
            <a:picLocks noChangeAspect="1"/>
          </p:cNvPicPr>
          <p:nvPr/>
        </p:nvPicPr>
        <p:blipFill>
          <a:blip r:embed="rId2"/>
          <a:stretch>
            <a:fillRect/>
          </a:stretch>
        </p:blipFill>
        <p:spPr>
          <a:xfrm>
            <a:off x="1447800" y="3889376"/>
            <a:ext cx="6310745" cy="289242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534400" cy="5897563"/>
          </a:xfrm>
        </p:spPr>
        <p:txBody>
          <a:bodyPr/>
          <a:lstStyle/>
          <a:p>
            <a:pPr algn="just"/>
            <a:r>
              <a:rPr lang="en-US" sz="2800" dirty="0" smtClean="0">
                <a:latin typeface="Arial" pitchFamily="34" charset="0"/>
                <a:cs typeface="Arial" pitchFamily="34" charset="0"/>
              </a:rPr>
              <a:t>The process of Fractional Crystallization involves the separation and preservation of early-forming minerals, usually due to density differences.</a:t>
            </a:r>
          </a:p>
          <a:p>
            <a:endParaRPr lang="en-US" dirty="0"/>
          </a:p>
        </p:txBody>
      </p:sp>
      <p:pic>
        <p:nvPicPr>
          <p:cNvPr id="4" name="Picture 3" descr="015.jpg"/>
          <p:cNvPicPr>
            <a:picLocks noChangeAspect="1"/>
          </p:cNvPicPr>
          <p:nvPr/>
        </p:nvPicPr>
        <p:blipFill>
          <a:blip r:embed="rId2" cstate="print"/>
          <a:stretch>
            <a:fillRect/>
          </a:stretch>
        </p:blipFill>
        <p:spPr>
          <a:xfrm>
            <a:off x="457200" y="1822196"/>
            <a:ext cx="3505200" cy="4681389"/>
          </a:xfrm>
          <a:prstGeom prst="rect">
            <a:avLst/>
          </a:prstGeom>
        </p:spPr>
      </p:pic>
      <p:sp>
        <p:nvSpPr>
          <p:cNvPr id="5" name="TextBox 4"/>
          <p:cNvSpPr txBox="1"/>
          <p:nvPr/>
        </p:nvSpPr>
        <p:spPr>
          <a:xfrm>
            <a:off x="4343400" y="1905000"/>
            <a:ext cx="4572000" cy="3785652"/>
          </a:xfrm>
          <a:prstGeom prst="rect">
            <a:avLst/>
          </a:prstGeom>
          <a:noFill/>
        </p:spPr>
        <p:txBody>
          <a:bodyPr wrap="square" rtlCol="0">
            <a:spAutoFit/>
          </a:bodyPr>
          <a:lstStyle/>
          <a:p>
            <a:r>
              <a:rPr lang="en-US" sz="2000" dirty="0" smtClean="0">
                <a:latin typeface="Arial" pitchFamily="34" charset="0"/>
                <a:cs typeface="Arial" pitchFamily="34" charset="0"/>
              </a:rPr>
              <a:t>Figure A show CRYSTAL SETTLING (a form of FRACTIONAL CRYSTALLIZATION.)  </a:t>
            </a:r>
          </a:p>
          <a:p>
            <a:endParaRPr lang="en-US" sz="2000" dirty="0" smtClean="0">
              <a:latin typeface="Arial" pitchFamily="34" charset="0"/>
              <a:cs typeface="Arial" pitchFamily="34" charset="0"/>
            </a:endParaRPr>
          </a:p>
          <a:p>
            <a:endParaRPr lang="en-US" sz="2000" dirty="0" smtClean="0">
              <a:latin typeface="Arial" pitchFamily="34" charset="0"/>
              <a:cs typeface="Arial" pitchFamily="34" charset="0"/>
            </a:endParaRPr>
          </a:p>
          <a:p>
            <a:endParaRPr lang="en-US" sz="2000" dirty="0" smtClean="0">
              <a:latin typeface="Arial" pitchFamily="34" charset="0"/>
              <a:cs typeface="Arial" pitchFamily="34" charset="0"/>
            </a:endParaRPr>
          </a:p>
          <a:p>
            <a:endParaRPr lang="en-US" sz="2000" dirty="0" smtClean="0">
              <a:latin typeface="Arial" pitchFamily="34" charset="0"/>
              <a:cs typeface="Arial" pitchFamily="34" charset="0"/>
            </a:endParaRPr>
          </a:p>
          <a:p>
            <a:endParaRPr lang="en-US" sz="2000" dirty="0" smtClean="0">
              <a:latin typeface="Arial" pitchFamily="34" charset="0"/>
              <a:cs typeface="Arial" pitchFamily="34" charset="0"/>
            </a:endParaRPr>
          </a:p>
          <a:p>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Figure B show MAGMA MIGRATION (another form of FRACTIONAL CRYSTALLIZATION.)</a:t>
            </a:r>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324600"/>
          </a:xfrm>
        </p:spPr>
        <p:txBody>
          <a:bodyPr>
            <a:normAutofit fontScale="92500" lnSpcReduction="10000"/>
          </a:bodyPr>
          <a:lstStyle/>
          <a:p>
            <a:pPr algn="just"/>
            <a:r>
              <a:rPr lang="en-US" sz="2800" dirty="0" smtClean="0">
                <a:latin typeface="Arial" pitchFamily="34" charset="0"/>
                <a:cs typeface="Arial" pitchFamily="34" charset="0"/>
              </a:rPr>
              <a:t>Gravity plays a very important role in settling of early formed crystals from the melt.</a:t>
            </a:r>
          </a:p>
          <a:p>
            <a:pPr algn="just"/>
            <a:endParaRPr lang="en-US" sz="2800" dirty="0" smtClean="0">
              <a:latin typeface="Arial" pitchFamily="34" charset="0"/>
              <a:cs typeface="Arial" pitchFamily="34" charset="0"/>
            </a:endParaRPr>
          </a:p>
          <a:p>
            <a:pPr algn="just"/>
            <a:r>
              <a:rPr lang="en-US" sz="2800" dirty="0" smtClean="0">
                <a:latin typeface="Arial" pitchFamily="34" charset="0"/>
                <a:cs typeface="Arial" pitchFamily="34" charset="0"/>
              </a:rPr>
              <a:t>Parting between crystals and melt within a magmatic body may also be observed in flowing magma (documented in many dykes and sills), where greater concentration of large sized crystals commonly occur at the core (inner part) of dyke or sill (slow cooling at inner region so crystal grow in large size). This is known as </a:t>
            </a:r>
            <a:r>
              <a:rPr lang="en-US" sz="2800" b="1" dirty="0" smtClean="0">
                <a:latin typeface="Arial" pitchFamily="34" charset="0"/>
                <a:cs typeface="Arial" pitchFamily="34" charset="0"/>
              </a:rPr>
              <a:t>Flowage Segregation</a:t>
            </a:r>
            <a:r>
              <a:rPr lang="en-US" sz="2800" dirty="0" smtClean="0">
                <a:latin typeface="Arial" pitchFamily="34" charset="0"/>
                <a:cs typeface="Arial" pitchFamily="34" charset="0"/>
              </a:rPr>
              <a:t>.</a:t>
            </a:r>
          </a:p>
          <a:p>
            <a:pPr algn="just"/>
            <a:endParaRPr lang="en-US" sz="2800" dirty="0" smtClean="0">
              <a:latin typeface="Arial" pitchFamily="34" charset="0"/>
              <a:cs typeface="Arial" pitchFamily="34" charset="0"/>
            </a:endParaRPr>
          </a:p>
          <a:p>
            <a:pPr algn="just"/>
            <a:r>
              <a:rPr lang="en-US" sz="2800" b="1" dirty="0" smtClean="0">
                <a:latin typeface="Arial" pitchFamily="34" charset="0"/>
                <a:cs typeface="Arial" pitchFamily="34" charset="0"/>
              </a:rPr>
              <a:t>Tectonic movements</a:t>
            </a:r>
            <a:r>
              <a:rPr lang="en-US" sz="2800" dirty="0" smtClean="0">
                <a:latin typeface="Arial" pitchFamily="34" charset="0"/>
                <a:cs typeface="Arial" pitchFamily="34" charset="0"/>
              </a:rPr>
              <a:t> and some time the “</a:t>
            </a:r>
            <a:r>
              <a:rPr lang="en-US" sz="2800" b="1" dirty="0" smtClean="0">
                <a:latin typeface="Arial" pitchFamily="34" charset="0"/>
                <a:cs typeface="Arial" pitchFamily="34" charset="0"/>
              </a:rPr>
              <a:t>Filter Pressing” </a:t>
            </a:r>
            <a:r>
              <a:rPr lang="en-US" sz="2800" dirty="0" smtClean="0">
                <a:latin typeface="Arial" pitchFamily="34" charset="0"/>
                <a:cs typeface="Arial" pitchFamily="34" charset="0"/>
              </a:rPr>
              <a:t>(weight of accumulated crystals presses the underlying melt to squeeze out (move away) are responsible of removal of crystallized portion from the magma.</a:t>
            </a:r>
          </a:p>
          <a:p>
            <a:pPr algn="just"/>
            <a:endParaRPr lang="en-US" sz="2800" dirty="0" smtClean="0">
              <a:latin typeface="Arial" pitchFamily="34" charset="0"/>
              <a:cs typeface="Arial" pitchFamily="34" charset="0"/>
            </a:endParaRPr>
          </a:p>
          <a:p>
            <a:pPr algn="just"/>
            <a:endParaRPr lang="en-US" sz="2800" dirty="0" smtClean="0">
              <a:latin typeface="Arial" pitchFamily="34" charset="0"/>
              <a:cs typeface="Arial" pitchFamily="34" charset="0"/>
            </a:endParaRPr>
          </a:p>
          <a:p>
            <a:pPr algn="just"/>
            <a:endParaRPr lang="en-US" dirty="0" smtClean="0">
              <a:latin typeface="Arial" pitchFamily="34" charset="0"/>
              <a:cs typeface="Arial" pitchFamily="34" charset="0"/>
            </a:endParaRP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428</TotalTime>
  <Words>1742</Words>
  <Application>Microsoft Office PowerPoint</Application>
  <PresentationFormat>On-screen Show (4:3)</PresentationFormat>
  <Paragraphs>138</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    Magmatic Differentiation, Assimilation &amp; Magma Mixing  </vt:lpstr>
      <vt:lpstr>Slide 2</vt:lpstr>
      <vt:lpstr>Slide 3</vt:lpstr>
      <vt:lpstr>Magmatic Differentiation - Definition</vt:lpstr>
      <vt:lpstr>Slide 5</vt:lpstr>
      <vt:lpstr>Mechanism of Differentiation</vt:lpstr>
      <vt:lpstr>Fractional Crystallization</vt:lpstr>
      <vt:lpstr>Slide 8</vt:lpstr>
      <vt:lpstr>Slide 9</vt:lpstr>
      <vt:lpstr>Bowen’s Reaction Series</vt:lpstr>
      <vt:lpstr>Slide 11</vt:lpstr>
      <vt:lpstr>Slide 12</vt:lpstr>
      <vt:lpstr>Slide 13</vt:lpstr>
      <vt:lpstr>Slide 14</vt:lpstr>
      <vt:lpstr>Slide 15</vt:lpstr>
      <vt:lpstr>Slide 16</vt:lpstr>
      <vt:lpstr>Liquid Immiscibility</vt:lpstr>
      <vt:lpstr>Slide 18</vt:lpstr>
      <vt:lpstr>Vapour Transport (Gaseous Tranfer)</vt:lpstr>
      <vt:lpstr>Thermo – gradient Diffusion</vt:lpstr>
      <vt:lpstr>Assimilation</vt:lpstr>
      <vt:lpstr>Slide 22</vt:lpstr>
      <vt:lpstr>Slide 23</vt:lpstr>
      <vt:lpstr>Magma Mixing</vt:lpstr>
      <vt:lpstr>Slide 25</vt:lpstr>
      <vt:lpstr>Slide 26</vt:lpstr>
      <vt:lpstr>Slide 27</vt:lpstr>
      <vt:lpstr>Slide 28</vt:lpstr>
      <vt:lpstr>Slide 29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Magmatic Differentiation, Assimilation &amp; Magma Mixing</dc:title>
  <dc:creator/>
  <cp:lastModifiedBy>geology2</cp:lastModifiedBy>
  <cp:revision>83</cp:revision>
  <dcterms:created xsi:type="dcterms:W3CDTF">2006-08-16T00:00:00Z</dcterms:created>
  <dcterms:modified xsi:type="dcterms:W3CDTF">2020-10-20T05:27:56Z</dcterms:modified>
</cp:coreProperties>
</file>