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AF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AF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AF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009" y="34290"/>
            <a:ext cx="898398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AF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43000" y="1371600"/>
            <a:ext cx="6934200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lgerian" panose="04020705040A02060702" pitchFamily="82" charset="0"/>
              </a:rPr>
              <a:t>Ore Deposits Formed By Metamorphism Process</a:t>
            </a:r>
            <a:endParaRPr lang="en-US" sz="4400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0250" y="0"/>
            <a:ext cx="5356860" cy="368300"/>
          </a:xfrm>
          <a:custGeom>
            <a:avLst/>
            <a:gdLst/>
            <a:ahLst/>
            <a:cxnLst/>
            <a:rect l="l" t="t" r="r" b="b"/>
            <a:pathLst>
              <a:path w="5356859" h="368300">
                <a:moveTo>
                  <a:pt x="5356859" y="0"/>
                </a:moveTo>
                <a:lnTo>
                  <a:pt x="0" y="0"/>
                </a:lnTo>
                <a:lnTo>
                  <a:pt x="0" y="368300"/>
                </a:lnTo>
                <a:lnTo>
                  <a:pt x="5356859" y="3683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87879" y="34290"/>
            <a:ext cx="5179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Metamorphic and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metamorphosed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ore</a:t>
            </a:r>
            <a:r>
              <a:rPr sz="18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deposits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69" y="391159"/>
            <a:ext cx="1447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Metamorphic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6611" y="391159"/>
            <a:ext cx="381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68819" y="391159"/>
            <a:ext cx="232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1250" algn="l"/>
                <a:tab pos="1458595" algn="l"/>
                <a:tab pos="1742439" algn="l"/>
              </a:tabLst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deposit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	</a:t>
            </a:r>
            <a:r>
              <a:rPr sz="1800" b="1" spc="-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s	a	</a:t>
            </a:r>
            <a:r>
              <a:rPr sz="1800" b="1" spc="-15" dirty="0">
                <a:latin typeface="Arial"/>
                <a:cs typeface="Arial"/>
              </a:rPr>
              <a:t>c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469" y="665479"/>
            <a:ext cx="1696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5635" algn="l"/>
                <a:tab pos="1417320" algn="l"/>
              </a:tabLst>
            </a:pPr>
            <a:r>
              <a:rPr sz="1800" b="1" dirty="0">
                <a:latin typeface="Arial"/>
                <a:cs typeface="Arial"/>
              </a:rPr>
              <a:t>that	</a:t>
            </a:r>
            <a:r>
              <a:rPr sz="1800" b="1" spc="-5" dirty="0">
                <a:latin typeface="Arial"/>
                <a:cs typeface="Arial"/>
              </a:rPr>
              <a:t>o</a:t>
            </a:r>
            <a:r>
              <a:rPr sz="1800" b="1" spc="55" dirty="0">
                <a:latin typeface="Arial"/>
                <a:cs typeface="Arial"/>
              </a:rPr>
              <a:t>w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s	</a:t>
            </a:r>
            <a:r>
              <a:rPr sz="1800" b="1" spc="-5" dirty="0">
                <a:latin typeface="Arial"/>
                <a:cs typeface="Arial"/>
              </a:rPr>
              <a:t>its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51940" y="665479"/>
            <a:ext cx="1092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co</a:t>
            </a:r>
            <a:r>
              <a:rPr sz="1800" b="1" spc="10" dirty="0">
                <a:latin typeface="Arial"/>
                <a:cs typeface="Arial"/>
              </a:rPr>
              <a:t>n</a:t>
            </a:r>
            <a:r>
              <a:rPr sz="1800" b="1" spc="-5" dirty="0">
                <a:latin typeface="Arial"/>
                <a:cs typeface="Arial"/>
              </a:rPr>
              <a:t>omic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469" y="939800"/>
            <a:ext cx="2299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9805" algn="l"/>
              </a:tabLst>
            </a:pPr>
            <a:r>
              <a:rPr sz="1800" b="1" spc="-5" dirty="0">
                <a:latin typeface="Arial"/>
                <a:cs typeface="Arial"/>
              </a:rPr>
              <a:t>largely	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isochemical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5895" y="939800"/>
            <a:ext cx="1459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metamorphic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469" y="1214120"/>
            <a:ext cx="39770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3375" algn="l"/>
                <a:tab pos="2228850" algn="l"/>
              </a:tabLst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equilibration	and	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recrystallization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20899" y="665479"/>
            <a:ext cx="12731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890" algn="r">
              <a:lnSpc>
                <a:spcPct val="100000"/>
              </a:lnSpc>
              <a:spcBef>
                <a:spcPts val="100"/>
              </a:spcBef>
              <a:tabLst>
                <a:tab pos="1026794" algn="l"/>
              </a:tabLst>
            </a:pP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nte</a:t>
            </a:r>
            <a:r>
              <a:rPr sz="1800" b="1" spc="-15" dirty="0">
                <a:latin typeface="Arial"/>
                <a:cs typeface="Arial"/>
              </a:rPr>
              <a:t>r</a:t>
            </a:r>
            <a:r>
              <a:rPr sz="1800" b="1" spc="-5" dirty="0">
                <a:latin typeface="Arial"/>
                <a:cs typeface="Arial"/>
              </a:rPr>
              <a:t>es</a:t>
            </a:r>
            <a:r>
              <a:rPr sz="1800" b="1" dirty="0">
                <a:latin typeface="Arial"/>
                <a:cs typeface="Arial"/>
              </a:rPr>
              <a:t>t	to</a:t>
            </a:r>
            <a:endParaRPr sz="1800">
              <a:latin typeface="Arial"/>
              <a:cs typeface="Arial"/>
            </a:endParaRPr>
          </a:p>
          <a:p>
            <a:pPr marL="1039494" marR="5080" indent="3810" algn="r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re  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469" y="1488440"/>
            <a:ext cx="441642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pre-existing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material 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which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had no use  in its original state. </a:t>
            </a:r>
            <a:r>
              <a:rPr sz="1800" b="1" dirty="0">
                <a:latin typeface="Arial"/>
                <a:cs typeface="Arial"/>
              </a:rPr>
              <a:t>(e.g., </a:t>
            </a:r>
            <a:r>
              <a:rPr sz="1800" b="1" spc="-5" dirty="0">
                <a:latin typeface="Arial"/>
                <a:cs typeface="Arial"/>
              </a:rPr>
              <a:t>transformation  of  alumina-rich  </a:t>
            </a:r>
            <a:r>
              <a:rPr sz="1800" b="1" spc="-10" dirty="0">
                <a:latin typeface="Arial"/>
                <a:cs typeface="Arial"/>
              </a:rPr>
              <a:t>claystones </a:t>
            </a:r>
            <a:r>
              <a:rPr sz="1800" b="1" dirty="0">
                <a:latin typeface="Arial"/>
                <a:cs typeface="Arial"/>
              </a:rPr>
              <a:t>to  </a:t>
            </a:r>
            <a:r>
              <a:rPr sz="1800" b="1" spc="-5" dirty="0">
                <a:latin typeface="Arial"/>
                <a:cs typeface="Arial"/>
              </a:rPr>
              <a:t>kyanite/sillimanite deposits, or graphite  flakes formed </a:t>
            </a:r>
            <a:r>
              <a:rPr sz="1800" b="1" dirty="0">
                <a:latin typeface="Arial"/>
                <a:cs typeface="Arial"/>
              </a:rPr>
              <a:t>from </a:t>
            </a:r>
            <a:r>
              <a:rPr sz="1800" b="1" spc="-10" dirty="0">
                <a:latin typeface="Arial"/>
                <a:cs typeface="Arial"/>
              </a:rPr>
              <a:t>dispersed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bitumen).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Contact metamorphism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of ore in 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the  </a:t>
            </a:r>
            <a:r>
              <a:rPr sz="1800" b="1" spc="-10" dirty="0">
                <a:solidFill>
                  <a:srgbClr val="BF0000"/>
                </a:solidFill>
                <a:latin typeface="Arial"/>
                <a:cs typeface="Arial"/>
              </a:rPr>
              <a:t>heated 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zone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around </a:t>
            </a:r>
            <a:r>
              <a:rPr sz="1800" b="1" spc="-10" dirty="0">
                <a:solidFill>
                  <a:srgbClr val="BF0000"/>
                </a:solidFill>
                <a:latin typeface="Arial"/>
                <a:cs typeface="Arial"/>
              </a:rPr>
              <a:t>magmatic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bodies 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is 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usually static (i.e., 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in the </a:t>
            </a:r>
            <a:r>
              <a:rPr sz="1800" b="1" spc="-10" dirty="0">
                <a:solidFill>
                  <a:srgbClr val="BF0000"/>
                </a:solidFill>
                <a:latin typeface="Arial"/>
                <a:cs typeface="Arial"/>
              </a:rPr>
              <a:t>absence 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of  </a:t>
            </a:r>
            <a:r>
              <a:rPr sz="1800" b="1" spc="-10" dirty="0">
                <a:solidFill>
                  <a:srgbClr val="BF0000"/>
                </a:solidFill>
                <a:latin typeface="Arial"/>
                <a:cs typeface="Arial"/>
              </a:rPr>
              <a:t>dynamic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deformation).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Exposure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to</a:t>
            </a:r>
            <a:r>
              <a:rPr sz="1800" b="1" spc="7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high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469" y="4505959"/>
            <a:ext cx="3853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3285" algn="l"/>
                <a:tab pos="1776095" algn="l"/>
                <a:tab pos="2620645" algn="l"/>
              </a:tabLst>
            </a:pPr>
            <a:r>
              <a:rPr sz="1800" b="1" spc="-10" dirty="0">
                <a:solidFill>
                  <a:srgbClr val="00AFEF"/>
                </a:solidFill>
                <a:latin typeface="Arial"/>
                <a:cs typeface="Arial"/>
              </a:rPr>
              <a:t>750°C)	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affects	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fabric,	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mineralogy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469" y="4231640"/>
            <a:ext cx="4415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1693545" algn="l"/>
                <a:tab pos="2484120" algn="l"/>
                <a:tab pos="2859405" algn="l"/>
                <a:tab pos="4173854" algn="l"/>
              </a:tabLst>
            </a:pP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sz="1800" b="1" spc="-15" dirty="0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m</a:t>
            </a:r>
            <a:r>
              <a:rPr sz="1800" b="1" spc="10" dirty="0">
                <a:solidFill>
                  <a:srgbClr val="00AFEF"/>
                </a:solidFill>
                <a:latin typeface="Arial"/>
                <a:cs typeface="Arial"/>
              </a:rPr>
              <a:t>p</a:t>
            </a:r>
            <a:r>
              <a:rPr sz="1800" b="1" spc="-15" dirty="0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r</a:t>
            </a:r>
            <a:r>
              <a:rPr sz="1800" b="1" spc="-15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sz="1800" b="1" spc="10" dirty="0">
                <a:solidFill>
                  <a:srgbClr val="00AFEF"/>
                </a:solidFill>
                <a:latin typeface="Arial"/>
                <a:cs typeface="Arial"/>
              </a:rPr>
              <a:t>u</a:t>
            </a:r>
            <a:r>
              <a:rPr sz="1800" b="1" spc="-15" dirty="0">
                <a:solidFill>
                  <a:srgbClr val="00AFEF"/>
                </a:solidFill>
                <a:latin typeface="Arial"/>
                <a:cs typeface="Arial"/>
              </a:rPr>
              <a:t>r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s	(</a:t>
            </a:r>
            <a:r>
              <a:rPr sz="1800" b="1" spc="50" dirty="0">
                <a:solidFill>
                  <a:srgbClr val="00AFEF"/>
                </a:solidFill>
                <a:latin typeface="Arial"/>
                <a:cs typeface="Arial"/>
              </a:rPr>
              <a:t>w</a:t>
            </a:r>
            <a:r>
              <a:rPr sz="1800" b="1" spc="5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th	a	</a:t>
            </a:r>
            <a:r>
              <a:rPr sz="1800" b="1" spc="-15" dirty="0">
                <a:solidFill>
                  <a:srgbClr val="00AFEF"/>
                </a:solidFill>
                <a:latin typeface="Arial"/>
                <a:cs typeface="Arial"/>
              </a:rPr>
              <a:t>m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axi</a:t>
            </a:r>
            <a:r>
              <a:rPr sz="1800" b="1" spc="-15" dirty="0">
                <a:solidFill>
                  <a:srgbClr val="00AFEF"/>
                </a:solidFill>
                <a:latin typeface="Arial"/>
                <a:cs typeface="Arial"/>
              </a:rPr>
              <a:t>m</a:t>
            </a:r>
            <a:r>
              <a:rPr sz="1800" b="1" spc="5" dirty="0">
                <a:solidFill>
                  <a:srgbClr val="00AFEF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m	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469" y="4780279"/>
            <a:ext cx="4417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83285" algn="l"/>
                <a:tab pos="966469" algn="l"/>
                <a:tab pos="1558290" algn="l"/>
                <a:tab pos="2186305" algn="l"/>
                <a:tab pos="2398395" algn="l"/>
                <a:tab pos="2799080" algn="l"/>
                <a:tab pos="3207385" algn="l"/>
                <a:tab pos="3717925" algn="l"/>
                <a:tab pos="4107179" algn="l"/>
              </a:tabLst>
            </a:pPr>
            <a:r>
              <a:rPr sz="1800" b="1" spc="-15" dirty="0">
                <a:solidFill>
                  <a:srgbClr val="00AFEF"/>
                </a:solidFill>
                <a:latin typeface="Arial"/>
                <a:cs typeface="Arial"/>
              </a:rPr>
              <a:t>m</a:t>
            </a:r>
            <a:r>
              <a:rPr sz="1800" b="1" spc="5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ne</a:t>
            </a:r>
            <a:r>
              <a:rPr sz="1800" b="1" spc="-15" dirty="0">
                <a:solidFill>
                  <a:srgbClr val="00AFEF"/>
                </a:solidFill>
                <a:latin typeface="Arial"/>
                <a:cs typeface="Arial"/>
              </a:rPr>
              <a:t>r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l		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c</a:t>
            </a:r>
            <a:r>
              <a:rPr sz="1800" b="1" spc="10" dirty="0">
                <a:solidFill>
                  <a:srgbClr val="00AFEF"/>
                </a:solidFill>
                <a:latin typeface="Arial"/>
                <a:cs typeface="Arial"/>
              </a:rPr>
              <a:t>h</a:t>
            </a:r>
            <a:r>
              <a:rPr sz="1800" b="1" spc="-15" dirty="0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mist</a:t>
            </a:r>
            <a:r>
              <a:rPr sz="1800" b="1" spc="-15" dirty="0">
                <a:solidFill>
                  <a:srgbClr val="00AFE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y	</a:t>
            </a:r>
            <a:r>
              <a:rPr sz="1800" b="1" spc="-10" dirty="0">
                <a:solidFill>
                  <a:srgbClr val="00AFEF"/>
                </a:solidFill>
                <a:latin typeface="Arial"/>
                <a:cs typeface="Arial"/>
              </a:rPr>
              <a:t>(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sz="1800" b="1" spc="5" dirty="0">
                <a:solidFill>
                  <a:srgbClr val="00AFEF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g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.	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b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y	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dri</a:t>
            </a:r>
            <a:r>
              <a:rPr sz="1800" b="1" spc="-45" dirty="0">
                <a:solidFill>
                  <a:srgbClr val="00AFEF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00AFE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g	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off  </a:t>
            </a:r>
            <a:r>
              <a:rPr sz="1800" b="1" spc="45" dirty="0">
                <a:solidFill>
                  <a:srgbClr val="00AFEF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at</a:t>
            </a:r>
            <a:r>
              <a:rPr sz="1800" b="1" spc="-15" dirty="0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r	</a:t>
            </a:r>
            <a:r>
              <a:rPr sz="1800" b="1" spc="-15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1800" b="1" spc="5" dirty="0">
                <a:solidFill>
                  <a:srgbClr val="00AFE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d	</a:t>
            </a:r>
            <a:r>
              <a:rPr sz="1800" b="1" spc="5" dirty="0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ther		</a:t>
            </a:r>
            <a:r>
              <a:rPr sz="1800" b="1" spc="-45" dirty="0">
                <a:solidFill>
                  <a:srgbClr val="00AFEF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00AFEF"/>
                </a:solidFill>
                <a:latin typeface="Arial"/>
                <a:cs typeface="Arial"/>
              </a:rPr>
              <a:t>l</a:t>
            </a:r>
            <a:r>
              <a:rPr sz="1800" b="1" spc="-15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sz="1800" b="1" spc="5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le</a:t>
            </a:r>
            <a:r>
              <a:rPr sz="1800" b="1" spc="-15" dirty="0">
                <a:solidFill>
                  <a:srgbClr val="00AFE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).	</a:t>
            </a:r>
            <a:r>
              <a:rPr sz="1800" b="1" spc="5" dirty="0">
                <a:latin typeface="Arial"/>
                <a:cs typeface="Arial"/>
              </a:rPr>
              <a:t>F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spc="5" dirty="0">
                <a:latin typeface="Arial"/>
                <a:cs typeface="Arial"/>
              </a:rPr>
              <a:t>b</a:t>
            </a:r>
            <a:r>
              <a:rPr sz="1800" b="1" spc="-15" dirty="0">
                <a:latin typeface="Arial"/>
                <a:cs typeface="Arial"/>
              </a:rPr>
              <a:t>r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469" y="5328920"/>
            <a:ext cx="951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c</a:t>
            </a:r>
            <a:r>
              <a:rPr sz="1800" b="1" spc="5" dirty="0">
                <a:latin typeface="Arial"/>
                <a:cs typeface="Arial"/>
              </a:rPr>
              <a:t>h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spc="-5" dirty="0">
                <a:latin typeface="Arial"/>
                <a:cs typeface="Arial"/>
              </a:rPr>
              <a:t>ges  </a:t>
            </a:r>
            <a:r>
              <a:rPr sz="1800" b="1" spc="-5" dirty="0">
                <a:solidFill>
                  <a:srgbClr val="E36B09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E36B09"/>
                </a:solidFill>
                <a:latin typeface="Arial"/>
                <a:cs typeface="Arial"/>
              </a:rPr>
              <a:t>n</a:t>
            </a:r>
            <a:r>
              <a:rPr sz="1800" b="1" spc="-15" dirty="0">
                <a:solidFill>
                  <a:srgbClr val="E36B09"/>
                </a:solidFill>
                <a:latin typeface="Arial"/>
                <a:cs typeface="Arial"/>
              </a:rPr>
              <a:t>c</a:t>
            </a:r>
            <a:r>
              <a:rPr sz="1800" b="1" spc="-5" dirty="0">
                <a:solidFill>
                  <a:srgbClr val="E36B09"/>
                </a:solidFill>
                <a:latin typeface="Arial"/>
                <a:cs typeface="Arial"/>
              </a:rPr>
              <a:t>re</a:t>
            </a:r>
            <a:r>
              <a:rPr sz="1800" b="1" spc="-15" dirty="0">
                <a:solidFill>
                  <a:srgbClr val="E36B09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E36B09"/>
                </a:solidFill>
                <a:latin typeface="Arial"/>
                <a:cs typeface="Arial"/>
              </a:rPr>
              <a:t>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04949" y="5328920"/>
            <a:ext cx="1940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 marR="5080" indent="-34290">
              <a:lnSpc>
                <a:spcPct val="100000"/>
              </a:lnSpc>
              <a:spcBef>
                <a:spcPts val="100"/>
              </a:spcBef>
              <a:tabLst>
                <a:tab pos="486409" algn="l"/>
                <a:tab pos="556895" algn="l"/>
                <a:tab pos="1282700" algn="l"/>
                <a:tab pos="1711960" algn="l"/>
              </a:tabLst>
            </a:pPr>
            <a:r>
              <a:rPr sz="1800" b="1" spc="-5" dirty="0">
                <a:latin typeface="Arial"/>
                <a:cs typeface="Arial"/>
              </a:rPr>
              <a:t>ar</a:t>
            </a:r>
            <a:r>
              <a:rPr sz="1800" b="1" dirty="0">
                <a:latin typeface="Arial"/>
                <a:cs typeface="Arial"/>
              </a:rPr>
              <a:t>e		</a:t>
            </a:r>
            <a:r>
              <a:rPr sz="1800" b="1" spc="-15" dirty="0">
                <a:latin typeface="Arial"/>
                <a:cs typeface="Arial"/>
              </a:rPr>
              <a:t>c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nf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ne</a:t>
            </a:r>
            <a:r>
              <a:rPr sz="1800" b="1" dirty="0">
                <a:latin typeface="Arial"/>
                <a:cs typeface="Arial"/>
              </a:rPr>
              <a:t>d	to  </a:t>
            </a:r>
            <a:r>
              <a:rPr sz="1800" b="1" spc="-5" dirty="0">
                <a:solidFill>
                  <a:srgbClr val="E36B09"/>
                </a:solidFill>
                <a:latin typeface="Arial"/>
                <a:cs typeface="Arial"/>
              </a:rPr>
              <a:t>in	grain	size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469" y="5877559"/>
            <a:ext cx="3479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51025" algn="l"/>
              </a:tabLst>
            </a:pPr>
            <a:r>
              <a:rPr sz="1800" b="1" spc="-5" dirty="0">
                <a:solidFill>
                  <a:srgbClr val="E36B09"/>
                </a:solidFill>
                <a:latin typeface="Arial"/>
                <a:cs typeface="Arial"/>
              </a:rPr>
              <a:t>temperature.	</a:t>
            </a:r>
            <a:r>
              <a:rPr sz="1800" b="1" spc="-5" dirty="0">
                <a:latin typeface="Arial"/>
                <a:cs typeface="Arial"/>
              </a:rPr>
              <a:t>Monomineralic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42832" y="5328920"/>
            <a:ext cx="13519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indent="184150" algn="r">
              <a:lnSpc>
                <a:spcPct val="100000"/>
              </a:lnSpc>
              <a:spcBef>
                <a:spcPts val="100"/>
              </a:spcBef>
              <a:tabLst>
                <a:tab pos="527050" algn="l"/>
                <a:tab pos="713740" algn="l"/>
              </a:tabLst>
            </a:pPr>
            <a:r>
              <a:rPr sz="1800" b="1" dirty="0">
                <a:solidFill>
                  <a:srgbClr val="E36B09"/>
                </a:solidFill>
                <a:latin typeface="Arial"/>
                <a:cs typeface="Arial"/>
              </a:rPr>
              <a:t>a	</a:t>
            </a:r>
            <a:r>
              <a:rPr sz="1800" b="1" spc="-5" dirty="0">
                <a:solidFill>
                  <a:srgbClr val="E36B09"/>
                </a:solidFill>
                <a:latin typeface="Arial"/>
                <a:cs typeface="Arial"/>
              </a:rPr>
              <a:t>gene</a:t>
            </a:r>
            <a:r>
              <a:rPr sz="1800" b="1" spc="-15" dirty="0">
                <a:solidFill>
                  <a:srgbClr val="E36B09"/>
                </a:solidFill>
                <a:latin typeface="Arial"/>
                <a:cs typeface="Arial"/>
              </a:rPr>
              <a:t>r</a:t>
            </a:r>
            <a:r>
              <a:rPr sz="1800" b="1" spc="-5" dirty="0">
                <a:solidFill>
                  <a:srgbClr val="E36B09"/>
                </a:solidFill>
                <a:latin typeface="Arial"/>
                <a:cs typeface="Arial"/>
              </a:rPr>
              <a:t>al  </a:t>
            </a:r>
            <a:r>
              <a:rPr sz="1800" b="1" spc="45" dirty="0">
                <a:solidFill>
                  <a:srgbClr val="E36B09"/>
                </a:solidFill>
                <a:latin typeface="Arial"/>
                <a:cs typeface="Arial"/>
              </a:rPr>
              <a:t>w</a:t>
            </a:r>
            <a:r>
              <a:rPr sz="1800" b="1" spc="5" dirty="0">
                <a:solidFill>
                  <a:srgbClr val="E36B09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E36B09"/>
                </a:solidFill>
                <a:latin typeface="Arial"/>
                <a:cs typeface="Arial"/>
              </a:rPr>
              <a:t>th		</a:t>
            </a:r>
            <a:r>
              <a:rPr sz="1800" b="1" spc="-15" dirty="0">
                <a:solidFill>
                  <a:srgbClr val="E36B09"/>
                </a:solidFill>
                <a:latin typeface="Arial"/>
                <a:cs typeface="Arial"/>
              </a:rPr>
              <a:t>r</a:t>
            </a:r>
            <a:r>
              <a:rPr sz="1800" b="1" spc="5" dirty="0">
                <a:solidFill>
                  <a:srgbClr val="E36B09"/>
                </a:solidFill>
                <a:latin typeface="Arial"/>
                <a:cs typeface="Arial"/>
              </a:rPr>
              <a:t>i</a:t>
            </a:r>
            <a:r>
              <a:rPr sz="1800" b="1" spc="-15" dirty="0">
                <a:solidFill>
                  <a:srgbClr val="E36B09"/>
                </a:solidFill>
                <a:latin typeface="Arial"/>
                <a:cs typeface="Arial"/>
              </a:rPr>
              <a:t>s</a:t>
            </a:r>
            <a:r>
              <a:rPr sz="1800" b="1" spc="5" dirty="0">
                <a:solidFill>
                  <a:srgbClr val="E36B09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E36B09"/>
                </a:solidFill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ores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469" y="6151879"/>
            <a:ext cx="4416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recrystallize </a:t>
            </a:r>
            <a:r>
              <a:rPr sz="1800" b="1" spc="-5" dirty="0">
                <a:latin typeface="Arial"/>
                <a:cs typeface="Arial"/>
              </a:rPr>
              <a:t>into </a:t>
            </a:r>
            <a:r>
              <a:rPr sz="1800" b="1" dirty="0">
                <a:solidFill>
                  <a:srgbClr val="6600CC"/>
                </a:solidFill>
                <a:latin typeface="Arial"/>
                <a:cs typeface="Arial"/>
              </a:rPr>
              <a:t>triple </a:t>
            </a:r>
            <a:r>
              <a:rPr sz="1800" b="1" spc="-5" dirty="0">
                <a:solidFill>
                  <a:srgbClr val="6600CC"/>
                </a:solidFill>
                <a:latin typeface="Arial"/>
                <a:cs typeface="Arial"/>
              </a:rPr>
              <a:t>grain boundary  </a:t>
            </a:r>
            <a:r>
              <a:rPr sz="1800" b="1" spc="-5" dirty="0">
                <a:latin typeface="Arial"/>
                <a:cs typeface="Arial"/>
              </a:rPr>
              <a:t>junctions </a:t>
            </a:r>
            <a:r>
              <a:rPr sz="1800" b="1" spc="-10" dirty="0">
                <a:latin typeface="Arial"/>
                <a:cs typeface="Arial"/>
              </a:rPr>
              <a:t>at </a:t>
            </a:r>
            <a:r>
              <a:rPr sz="1800" b="1" spc="-5" dirty="0">
                <a:latin typeface="Arial"/>
                <a:cs typeface="Arial"/>
              </a:rPr>
              <a:t>angles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10" dirty="0">
                <a:latin typeface="Arial"/>
                <a:cs typeface="Arial"/>
              </a:rPr>
              <a:t>120°.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99609" y="647700"/>
            <a:ext cx="4643120" cy="2138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0" y="3048000"/>
            <a:ext cx="4519930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69" y="34290"/>
            <a:ext cx="4418330" cy="359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Increase </a:t>
            </a:r>
            <a:r>
              <a:rPr sz="1800" b="1" spc="-5" dirty="0">
                <a:latin typeface="Arial"/>
                <a:cs typeface="Arial"/>
              </a:rPr>
              <a:t>of grain size </a:t>
            </a:r>
            <a:r>
              <a:rPr sz="1800" b="1" dirty="0">
                <a:latin typeface="Arial"/>
                <a:cs typeface="Arial"/>
              </a:rPr>
              <a:t>by </a:t>
            </a:r>
            <a:r>
              <a:rPr sz="1800" b="1" spc="-10" dirty="0">
                <a:latin typeface="Arial"/>
                <a:cs typeface="Arial"/>
              </a:rPr>
              <a:t>metamorphism  </a:t>
            </a:r>
            <a:r>
              <a:rPr sz="1800" b="1" spc="-5" dirty="0">
                <a:latin typeface="Arial"/>
                <a:cs typeface="Arial"/>
              </a:rPr>
              <a:t>is important in </a:t>
            </a:r>
            <a:r>
              <a:rPr sz="1800" b="1" spc="-10" dirty="0">
                <a:latin typeface="Arial"/>
                <a:cs typeface="Arial"/>
              </a:rPr>
              <a:t>practice, </a:t>
            </a:r>
            <a:r>
              <a:rPr sz="1800" b="1" spc="-10" dirty="0">
                <a:solidFill>
                  <a:srgbClr val="00AF4F"/>
                </a:solidFill>
                <a:latin typeface="Arial"/>
                <a:cs typeface="Arial"/>
              </a:rPr>
              <a:t>because  processing </a:t>
            </a:r>
            <a:r>
              <a:rPr sz="1800" b="1" spc="-5" dirty="0">
                <a:solidFill>
                  <a:srgbClr val="00AF4F"/>
                </a:solidFill>
                <a:latin typeface="Arial"/>
                <a:cs typeface="Arial"/>
              </a:rPr>
              <a:t>of </a:t>
            </a:r>
            <a:r>
              <a:rPr sz="1800" b="1" spc="-10" dirty="0">
                <a:solidFill>
                  <a:srgbClr val="00AF4F"/>
                </a:solidFill>
                <a:latin typeface="Arial"/>
                <a:cs typeface="Arial"/>
              </a:rPr>
              <a:t>coarse </a:t>
            </a:r>
            <a:r>
              <a:rPr sz="1800" b="1" spc="-5" dirty="0">
                <a:solidFill>
                  <a:srgbClr val="00AF4F"/>
                </a:solidFill>
                <a:latin typeface="Arial"/>
                <a:cs typeface="Arial"/>
              </a:rPr>
              <a:t>ore is </a:t>
            </a:r>
            <a:r>
              <a:rPr sz="1800" b="1" spc="-10" dirty="0">
                <a:solidFill>
                  <a:srgbClr val="00AF4F"/>
                </a:solidFill>
                <a:latin typeface="Arial"/>
                <a:cs typeface="Arial"/>
              </a:rPr>
              <a:t>less energy  intensive.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Sulphur </a:t>
            </a:r>
            <a:r>
              <a:rPr sz="1800" b="1" spc="-10" dirty="0">
                <a:latin typeface="Arial"/>
                <a:cs typeface="Arial"/>
              </a:rPr>
              <a:t>release </a:t>
            </a:r>
            <a:r>
              <a:rPr sz="1800" b="1" spc="-5" dirty="0">
                <a:latin typeface="Arial"/>
                <a:cs typeface="Arial"/>
              </a:rPr>
              <a:t>(e.g. </a:t>
            </a:r>
            <a:r>
              <a:rPr sz="1800" b="1" dirty="0">
                <a:latin typeface="Arial"/>
                <a:cs typeface="Arial"/>
              </a:rPr>
              <a:t>from </a:t>
            </a:r>
            <a:r>
              <a:rPr sz="1800" b="1" spc="-10" dirty="0">
                <a:latin typeface="Arial"/>
                <a:cs typeface="Arial"/>
              </a:rPr>
              <a:t>pyrite) may  </a:t>
            </a:r>
            <a:r>
              <a:rPr sz="1800" b="1" spc="-5" dirty="0">
                <a:latin typeface="Arial"/>
                <a:cs typeface="Arial"/>
              </a:rPr>
              <a:t>induce formation of metamorphic  pyrrhotite </a:t>
            </a:r>
            <a:r>
              <a:rPr sz="1800" b="1" dirty="0">
                <a:latin typeface="Arial"/>
                <a:cs typeface="Arial"/>
              </a:rPr>
              <a:t>or </a:t>
            </a:r>
            <a:r>
              <a:rPr sz="1800" b="1" spc="-20" dirty="0">
                <a:latin typeface="Arial"/>
                <a:cs typeface="Arial"/>
              </a:rPr>
              <a:t>even </a:t>
            </a:r>
            <a:r>
              <a:rPr sz="1800" b="1" spc="-5" dirty="0">
                <a:latin typeface="Arial"/>
                <a:cs typeface="Arial"/>
              </a:rPr>
              <a:t>magnetite. </a:t>
            </a:r>
            <a:r>
              <a:rPr sz="1800" b="1" spc="-5" dirty="0">
                <a:solidFill>
                  <a:srgbClr val="D50092"/>
                </a:solidFill>
                <a:latin typeface="Arial"/>
                <a:cs typeface="Arial"/>
              </a:rPr>
              <a:t>Iron oxide  ore </a:t>
            </a:r>
            <a:r>
              <a:rPr sz="1800" b="1" spc="-5" dirty="0">
                <a:latin typeface="Arial"/>
                <a:cs typeface="Arial"/>
              </a:rPr>
              <a:t>at contacts may </a:t>
            </a:r>
            <a:r>
              <a:rPr sz="1800" b="1" spc="-10" dirty="0">
                <a:latin typeface="Arial"/>
                <a:cs typeface="Arial"/>
              </a:rPr>
              <a:t>recrystallize </a:t>
            </a:r>
            <a:r>
              <a:rPr sz="1800" b="1" dirty="0">
                <a:latin typeface="Arial"/>
                <a:cs typeface="Arial"/>
              </a:rPr>
              <a:t>to a  </a:t>
            </a:r>
            <a:r>
              <a:rPr sz="1800" b="1" spc="-5" dirty="0">
                <a:latin typeface="Arial"/>
                <a:cs typeface="Arial"/>
              </a:rPr>
              <a:t>different oxidation state </a:t>
            </a:r>
            <a:r>
              <a:rPr sz="1800" b="1" spc="-5" dirty="0">
                <a:solidFill>
                  <a:srgbClr val="D50092"/>
                </a:solidFill>
                <a:latin typeface="Arial"/>
                <a:cs typeface="Arial"/>
              </a:rPr>
              <a:t>(e.g. haematite  </a:t>
            </a:r>
            <a:r>
              <a:rPr sz="1800" b="1" dirty="0">
                <a:solidFill>
                  <a:srgbClr val="D50092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D50092"/>
                </a:solidFill>
                <a:latin typeface="Arial"/>
                <a:cs typeface="Arial"/>
              </a:rPr>
              <a:t>magnetite) controlled </a:t>
            </a:r>
            <a:r>
              <a:rPr sz="1800" b="1" dirty="0">
                <a:solidFill>
                  <a:srgbClr val="D50092"/>
                </a:solidFill>
                <a:latin typeface="Arial"/>
                <a:cs typeface="Arial"/>
              </a:rPr>
              <a:t>by the </a:t>
            </a:r>
            <a:r>
              <a:rPr sz="1800" b="1" spc="-10" dirty="0">
                <a:solidFill>
                  <a:srgbClr val="D50092"/>
                </a:solidFill>
                <a:latin typeface="Arial"/>
                <a:cs typeface="Arial"/>
              </a:rPr>
              <a:t>oxygen  activity </a:t>
            </a:r>
            <a:r>
              <a:rPr sz="1800" b="1" spc="-5" dirty="0">
                <a:solidFill>
                  <a:srgbClr val="D50092"/>
                </a:solidFill>
                <a:latin typeface="Arial"/>
                <a:cs typeface="Arial"/>
              </a:rPr>
              <a:t>imposed by </a:t>
            </a:r>
            <a:r>
              <a:rPr sz="1800" b="1" spc="-10" dirty="0">
                <a:solidFill>
                  <a:srgbClr val="D50092"/>
                </a:solidFill>
                <a:latin typeface="Arial"/>
                <a:cs typeface="Arial"/>
              </a:rPr>
              <a:t>magma </a:t>
            </a:r>
            <a:r>
              <a:rPr sz="1800" b="1" dirty="0">
                <a:solidFill>
                  <a:srgbClr val="D50092"/>
                </a:solidFill>
                <a:latin typeface="Arial"/>
                <a:cs typeface="Arial"/>
              </a:rPr>
              <a:t>or </a:t>
            </a:r>
            <a:r>
              <a:rPr sz="1800" b="1" spc="-5" dirty="0">
                <a:solidFill>
                  <a:srgbClr val="D50092"/>
                </a:solidFill>
                <a:latin typeface="Arial"/>
                <a:cs typeface="Arial"/>
              </a:rPr>
              <a:t>by  </a:t>
            </a:r>
            <a:r>
              <a:rPr sz="1800" b="1" spc="-10" dirty="0">
                <a:solidFill>
                  <a:srgbClr val="D50092"/>
                </a:solidFill>
                <a:latin typeface="Arial"/>
                <a:cs typeface="Arial"/>
              </a:rPr>
              <a:t>heated </a:t>
            </a:r>
            <a:r>
              <a:rPr sz="1800" b="1" spc="-5" dirty="0">
                <a:solidFill>
                  <a:srgbClr val="D50092"/>
                </a:solidFill>
                <a:latin typeface="Arial"/>
                <a:cs typeface="Arial"/>
              </a:rPr>
              <a:t>country </a:t>
            </a:r>
            <a:r>
              <a:rPr sz="1800" b="1" spc="-10" dirty="0">
                <a:solidFill>
                  <a:srgbClr val="D50092"/>
                </a:solidFill>
                <a:latin typeface="Arial"/>
                <a:cs typeface="Arial"/>
              </a:rPr>
              <a:t>rocks.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69" y="3896359"/>
            <a:ext cx="30759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600CC"/>
                </a:solidFill>
                <a:latin typeface="Arial"/>
                <a:cs typeface="Arial"/>
              </a:rPr>
              <a:t>Oxidation/reduction  sulphidation/desulphidation  during </a:t>
            </a:r>
            <a:r>
              <a:rPr sz="1800" b="1" spc="-10" dirty="0">
                <a:solidFill>
                  <a:srgbClr val="6600CC"/>
                </a:solidFill>
                <a:latin typeface="Arial"/>
                <a:cs typeface="Arial"/>
              </a:rPr>
              <a:t>metamorphism: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9972" y="3896359"/>
            <a:ext cx="1042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96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600CC"/>
                </a:solidFill>
                <a:latin typeface="Arial"/>
                <a:cs typeface="Arial"/>
              </a:rPr>
              <a:t>and  re</a:t>
            </a:r>
            <a:r>
              <a:rPr sz="1800" b="1" spc="-15" dirty="0">
                <a:solidFill>
                  <a:srgbClr val="6600CC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6600CC"/>
                </a:solidFill>
                <a:latin typeface="Arial"/>
                <a:cs typeface="Arial"/>
              </a:rPr>
              <a:t>ctio</a:t>
            </a:r>
            <a:r>
              <a:rPr sz="1800" b="1" spc="10" dirty="0">
                <a:solidFill>
                  <a:srgbClr val="6600CC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6600CC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319" y="5071109"/>
            <a:ext cx="3153410" cy="1533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36925" y="2122216"/>
            <a:ext cx="4334684" cy="34108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1200" y="59689"/>
            <a:ext cx="4573270" cy="1543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65580"/>
          </a:xfrm>
          <a:custGeom>
            <a:avLst/>
            <a:gdLst/>
            <a:ahLst/>
            <a:cxnLst/>
            <a:rect l="l" t="t" r="r" b="b"/>
            <a:pathLst>
              <a:path w="9144000" h="1465580">
                <a:moveTo>
                  <a:pt x="9144000" y="0"/>
                </a:moveTo>
                <a:lnTo>
                  <a:pt x="0" y="0"/>
                </a:lnTo>
                <a:lnTo>
                  <a:pt x="0" y="1465579"/>
                </a:lnTo>
                <a:lnTo>
                  <a:pt x="9144000" y="146557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69" y="34290"/>
            <a:ext cx="898652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Skarn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and contact-metasomatic ore deposits </a:t>
            </a:r>
            <a:r>
              <a:rPr sz="1800" b="1" spc="-10" dirty="0">
                <a:latin typeface="Arial"/>
                <a:cs typeface="Arial"/>
              </a:rPr>
              <a:t>are </a:t>
            </a:r>
            <a:r>
              <a:rPr sz="1800" b="1" spc="-5" dirty="0">
                <a:latin typeface="Arial"/>
                <a:cs typeface="Arial"/>
              </a:rPr>
              <a:t>intimately </a:t>
            </a:r>
            <a:r>
              <a:rPr sz="1800" b="1" spc="-10" dirty="0">
                <a:latin typeface="Arial"/>
                <a:cs typeface="Arial"/>
              </a:rPr>
              <a:t>related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5" dirty="0">
                <a:latin typeface="Arial"/>
                <a:cs typeface="Arial"/>
              </a:rPr>
              <a:t>thermal  </a:t>
            </a:r>
            <a:r>
              <a:rPr sz="1800" b="1" spc="-10" dirty="0">
                <a:latin typeface="Arial"/>
                <a:cs typeface="Arial"/>
              </a:rPr>
              <a:t>aureoles </a:t>
            </a:r>
            <a:r>
              <a:rPr sz="1800" b="1" spc="-5" dirty="0">
                <a:latin typeface="Arial"/>
                <a:cs typeface="Arial"/>
              </a:rPr>
              <a:t>of </a:t>
            </a:r>
            <a:r>
              <a:rPr sz="1800" b="1" spc="-10" dirty="0">
                <a:latin typeface="Arial"/>
                <a:cs typeface="Arial"/>
              </a:rPr>
              <a:t>magmatic </a:t>
            </a:r>
            <a:r>
              <a:rPr sz="1800" b="1" spc="-5" dirty="0">
                <a:latin typeface="Arial"/>
                <a:cs typeface="Arial"/>
              </a:rPr>
              <a:t>intrusions. They may be said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5" dirty="0">
                <a:latin typeface="Arial"/>
                <a:cs typeface="Arial"/>
              </a:rPr>
              <a:t>be products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10" dirty="0">
                <a:latin typeface="Arial"/>
                <a:cs typeface="Arial"/>
              </a:rPr>
              <a:t>contact  metamorphism, </a:t>
            </a:r>
            <a:r>
              <a:rPr sz="1800" b="1" dirty="0">
                <a:latin typeface="Arial"/>
                <a:cs typeface="Arial"/>
              </a:rPr>
              <a:t>but the </a:t>
            </a:r>
            <a:r>
              <a:rPr sz="1800" b="1" spc="-10" dirty="0">
                <a:latin typeface="Arial"/>
                <a:cs typeface="Arial"/>
              </a:rPr>
              <a:t>causal </a:t>
            </a:r>
            <a:r>
              <a:rPr sz="1800" b="1" spc="-5" dirty="0">
                <a:latin typeface="Arial"/>
                <a:cs typeface="Arial"/>
              </a:rPr>
              <a:t>agent is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interaction </a:t>
            </a:r>
            <a:r>
              <a:rPr sz="1800" b="1" spc="5" dirty="0">
                <a:latin typeface="Arial"/>
                <a:cs typeface="Arial"/>
              </a:rPr>
              <a:t>with </a:t>
            </a:r>
            <a:r>
              <a:rPr sz="1800" b="1" spc="-10" dirty="0">
                <a:latin typeface="Arial"/>
                <a:cs typeface="Arial"/>
              </a:rPr>
              <a:t>magmatic </a:t>
            </a:r>
            <a:r>
              <a:rPr sz="1800" b="1" dirty="0">
                <a:latin typeface="Arial"/>
                <a:cs typeface="Arial"/>
              </a:rPr>
              <a:t>fluids </a:t>
            </a:r>
            <a:r>
              <a:rPr sz="1800" b="1" spc="-5" dirty="0">
                <a:latin typeface="Arial"/>
                <a:cs typeface="Arial"/>
              </a:rPr>
              <a:t>and  </a:t>
            </a:r>
            <a:r>
              <a:rPr sz="1800" b="1" dirty="0">
                <a:latin typeface="Arial"/>
                <a:cs typeface="Arial"/>
              </a:rPr>
              <a:t>not </a:t>
            </a:r>
            <a:r>
              <a:rPr sz="1800" b="1" spc="-5" dirty="0">
                <a:latin typeface="Arial"/>
                <a:cs typeface="Arial"/>
              </a:rPr>
              <a:t>simple change by heating. Therefore, it </a:t>
            </a:r>
            <a:r>
              <a:rPr sz="1800" b="1" spc="10" dirty="0">
                <a:latin typeface="Arial"/>
                <a:cs typeface="Arial"/>
              </a:rPr>
              <a:t>was </a:t>
            </a:r>
            <a:r>
              <a:rPr sz="1800" b="1" spc="-10" dirty="0">
                <a:latin typeface="Arial"/>
                <a:cs typeface="Arial"/>
              </a:rPr>
              <a:t>discussed </a:t>
            </a:r>
            <a:r>
              <a:rPr sz="1800" b="1" spc="-5" dirty="0">
                <a:latin typeface="Arial"/>
                <a:cs typeface="Arial"/>
              </a:rPr>
              <a:t>in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magmatic  domain.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830" y="1550669"/>
            <a:ext cx="4392930" cy="3092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14850" y="1570989"/>
            <a:ext cx="4582159" cy="2970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69" y="34290"/>
            <a:ext cx="1028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Oro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4244" y="34290"/>
            <a:ext cx="3249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6660" algn="l"/>
                <a:tab pos="3021330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(r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nal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)	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ta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m	</a:t>
            </a:r>
            <a:r>
              <a:rPr sz="1800" b="1" spc="-5" dirty="0"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69" y="308609"/>
            <a:ext cx="44196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ore deposits is common. Temperatures  </a:t>
            </a:r>
            <a:r>
              <a:rPr sz="1800" b="1" spc="-10" dirty="0">
                <a:latin typeface="Arial"/>
                <a:cs typeface="Arial"/>
              </a:rPr>
              <a:t>may reach 1100°C </a:t>
            </a:r>
            <a:r>
              <a:rPr sz="1800" b="1" spc="-5" dirty="0">
                <a:latin typeface="Arial"/>
                <a:cs typeface="Arial"/>
              </a:rPr>
              <a:t>and </a:t>
            </a:r>
            <a:r>
              <a:rPr sz="1800" b="1" spc="-10" dirty="0">
                <a:latin typeface="Arial"/>
                <a:cs typeface="Arial"/>
              </a:rPr>
              <a:t>pressures </a:t>
            </a:r>
            <a:r>
              <a:rPr sz="1800" b="1" spc="-5" dirty="0">
                <a:latin typeface="Arial"/>
                <a:cs typeface="Arial"/>
              </a:rPr>
              <a:t>30  </a:t>
            </a:r>
            <a:r>
              <a:rPr sz="1800" b="1" spc="-10" dirty="0">
                <a:latin typeface="Arial"/>
                <a:cs typeface="Arial"/>
              </a:rPr>
              <a:t>kbar. </a:t>
            </a:r>
            <a:r>
              <a:rPr sz="1800" b="1" spc="-5" dirty="0">
                <a:latin typeface="Arial"/>
                <a:cs typeface="Arial"/>
              </a:rPr>
              <a:t>Under these conditions, </a:t>
            </a:r>
            <a:r>
              <a:rPr sz="1800" b="1" spc="-10" dirty="0">
                <a:solidFill>
                  <a:srgbClr val="CC00CC"/>
                </a:solidFill>
                <a:latin typeface="Arial"/>
                <a:cs typeface="Arial"/>
              </a:rPr>
              <a:t>volatiles  </a:t>
            </a:r>
            <a:r>
              <a:rPr sz="1800" b="1" dirty="0">
                <a:latin typeface="Arial"/>
                <a:cs typeface="Arial"/>
              </a:rPr>
              <a:t>(water, </a:t>
            </a:r>
            <a:r>
              <a:rPr sz="1800" b="1" spc="-5" dirty="0">
                <a:latin typeface="Arial"/>
                <a:cs typeface="Arial"/>
              </a:rPr>
              <a:t>etc.) are partly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215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wholly </a:t>
            </a:r>
            <a:r>
              <a:rPr sz="1800" b="1" dirty="0">
                <a:solidFill>
                  <a:srgbClr val="CC9900"/>
                </a:solidFill>
                <a:latin typeface="Arial"/>
                <a:cs typeface="Arial"/>
              </a:rPr>
              <a:t>(at </a:t>
            </a:r>
            <a:r>
              <a:rPr sz="1800" b="1" spc="-20" dirty="0">
                <a:solidFill>
                  <a:srgbClr val="CC9900"/>
                </a:solidFill>
                <a:latin typeface="Arial"/>
                <a:cs typeface="Arial"/>
              </a:rPr>
              <a:t>very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69" y="1405890"/>
            <a:ext cx="4417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86435" algn="l"/>
                <a:tab pos="729615" algn="l"/>
                <a:tab pos="1193800" algn="l"/>
                <a:tab pos="2396490" algn="l"/>
                <a:tab pos="3457575" algn="l"/>
              </a:tabLst>
            </a:pPr>
            <a:r>
              <a:rPr sz="1800" b="1" spc="-5" dirty="0">
                <a:solidFill>
                  <a:srgbClr val="CC9900"/>
                </a:solidFill>
                <a:latin typeface="Arial"/>
                <a:cs typeface="Arial"/>
              </a:rPr>
              <a:t>h</a:t>
            </a:r>
            <a:r>
              <a:rPr sz="1800" b="1" spc="5" dirty="0">
                <a:solidFill>
                  <a:srgbClr val="CC9900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CC9900"/>
                </a:solidFill>
                <a:latin typeface="Arial"/>
                <a:cs typeface="Arial"/>
              </a:rPr>
              <a:t>g</a:t>
            </a:r>
            <a:r>
              <a:rPr sz="1800" b="1" dirty="0">
                <a:solidFill>
                  <a:srgbClr val="CC9900"/>
                </a:solidFill>
                <a:latin typeface="Arial"/>
                <a:cs typeface="Arial"/>
              </a:rPr>
              <a:t>h		</a:t>
            </a:r>
            <a:r>
              <a:rPr sz="1800" b="1" spc="-5" dirty="0">
                <a:solidFill>
                  <a:srgbClr val="CC9900"/>
                </a:solidFill>
                <a:latin typeface="Arial"/>
                <a:cs typeface="Arial"/>
              </a:rPr>
              <a:t>m</a:t>
            </a:r>
            <a:r>
              <a:rPr sz="1800" b="1" spc="-15" dirty="0">
                <a:solidFill>
                  <a:srgbClr val="CC99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CC9900"/>
                </a:solidFill>
                <a:latin typeface="Arial"/>
                <a:cs typeface="Arial"/>
              </a:rPr>
              <a:t>ta</a:t>
            </a:r>
            <a:r>
              <a:rPr sz="1800" b="1" spc="-15" dirty="0">
                <a:solidFill>
                  <a:srgbClr val="CC9900"/>
                </a:solidFill>
                <a:latin typeface="Arial"/>
                <a:cs typeface="Arial"/>
              </a:rPr>
              <a:t>m</a:t>
            </a:r>
            <a:r>
              <a:rPr sz="1800" b="1" spc="5" dirty="0">
                <a:solidFill>
                  <a:srgbClr val="CC9900"/>
                </a:solidFill>
                <a:latin typeface="Arial"/>
                <a:cs typeface="Arial"/>
              </a:rPr>
              <a:t>o</a:t>
            </a:r>
            <a:r>
              <a:rPr sz="1800" b="1" spc="-15" dirty="0">
                <a:solidFill>
                  <a:srgbClr val="CC9900"/>
                </a:solidFill>
                <a:latin typeface="Arial"/>
                <a:cs typeface="Arial"/>
              </a:rPr>
              <a:t>r</a:t>
            </a:r>
            <a:r>
              <a:rPr sz="1800" b="1" spc="5" dirty="0">
                <a:solidFill>
                  <a:srgbClr val="CC9900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CC9900"/>
                </a:solidFill>
                <a:latin typeface="Arial"/>
                <a:cs typeface="Arial"/>
              </a:rPr>
              <a:t>hi</a:t>
            </a:r>
            <a:r>
              <a:rPr sz="1800" b="1" dirty="0">
                <a:solidFill>
                  <a:srgbClr val="CC9900"/>
                </a:solidFill>
                <a:latin typeface="Arial"/>
                <a:cs typeface="Arial"/>
              </a:rPr>
              <a:t>c	</a:t>
            </a:r>
            <a:r>
              <a:rPr sz="1800" b="1" spc="-5" dirty="0">
                <a:solidFill>
                  <a:srgbClr val="CC9900"/>
                </a:solidFill>
                <a:latin typeface="Arial"/>
                <a:cs typeface="Arial"/>
              </a:rPr>
              <a:t>gr</a:t>
            </a:r>
            <a:r>
              <a:rPr sz="1800" b="1" spc="-15" dirty="0">
                <a:solidFill>
                  <a:srgbClr val="CC9900"/>
                </a:solidFill>
                <a:latin typeface="Arial"/>
                <a:cs typeface="Arial"/>
              </a:rPr>
              <a:t>a</a:t>
            </a:r>
            <a:r>
              <a:rPr sz="1800" b="1" spc="5" dirty="0">
                <a:solidFill>
                  <a:srgbClr val="CC9900"/>
                </a:solidFill>
                <a:latin typeface="Arial"/>
                <a:cs typeface="Arial"/>
              </a:rPr>
              <a:t>d</a:t>
            </a:r>
            <a:r>
              <a:rPr sz="1800" b="1" spc="-15" dirty="0">
                <a:solidFill>
                  <a:srgbClr val="CC9900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CC990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CC9900"/>
                </a:solidFill>
                <a:latin typeface="Arial"/>
                <a:cs typeface="Arial"/>
              </a:rPr>
              <a:t>)	</a:t>
            </a:r>
            <a:r>
              <a:rPr sz="1800" b="1" spc="-5" dirty="0">
                <a:solidFill>
                  <a:srgbClr val="00AF4F"/>
                </a:solidFill>
                <a:latin typeface="Arial"/>
                <a:cs typeface="Arial"/>
              </a:rPr>
              <a:t>r</a:t>
            </a:r>
            <a:r>
              <a:rPr sz="1800" b="1" spc="-15" dirty="0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00AF4F"/>
                </a:solidFill>
                <a:latin typeface="Arial"/>
                <a:cs typeface="Arial"/>
              </a:rPr>
              <a:t>mo</a:t>
            </a:r>
            <a:r>
              <a:rPr sz="1800" b="1" spc="-45" dirty="0">
                <a:solidFill>
                  <a:srgbClr val="00AF4F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00AF4F"/>
                </a:solidFill>
                <a:latin typeface="Arial"/>
                <a:cs typeface="Arial"/>
              </a:rPr>
              <a:t>ed  from	the	</a:t>
            </a:r>
            <a:r>
              <a:rPr sz="1800" b="1" spc="-10" dirty="0">
                <a:solidFill>
                  <a:srgbClr val="00AF4F"/>
                </a:solidFill>
                <a:latin typeface="Arial"/>
                <a:cs typeface="Arial"/>
              </a:rPr>
              <a:t>system.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3300" y="1680209"/>
            <a:ext cx="144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Metamorphic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0565" y="1680209"/>
            <a:ext cx="633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ks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4332" y="1954529"/>
            <a:ext cx="1026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preferred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469" y="1954529"/>
            <a:ext cx="3142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007110" algn="l"/>
                <a:tab pos="1834514" algn="l"/>
              </a:tabLst>
            </a:pP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xh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	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gr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n	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en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 marR="27305" algn="r">
              <a:lnSpc>
                <a:spcPct val="100000"/>
              </a:lnSpc>
            </a:pP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rals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51559" y="2228850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9465" algn="l"/>
              </a:tabLst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d	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65678" y="2503170"/>
            <a:ext cx="2926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1225" algn="l"/>
                <a:tab pos="1657985" algn="l"/>
              </a:tabLst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fabric	(e.g.	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schist</a:t>
            </a:r>
            <a:r>
              <a:rPr sz="1800" b="1" spc="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b="1" spc="-2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469" y="2228850"/>
            <a:ext cx="18014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73530" algn="l"/>
              </a:tabLst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orientati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n	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of 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penetrative 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foliation).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33185" y="3326129"/>
            <a:ext cx="146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metamorphic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469" y="3326129"/>
            <a:ext cx="1245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Under  </a:t>
            </a:r>
            <a:r>
              <a:rPr sz="1800" b="1" spc="-15" dirty="0">
                <a:latin typeface="Arial"/>
                <a:cs typeface="Arial"/>
              </a:rPr>
              <a:t>c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d</a:t>
            </a:r>
            <a:r>
              <a:rPr sz="1800" b="1" spc="-5" dirty="0">
                <a:latin typeface="Arial"/>
                <a:cs typeface="Arial"/>
              </a:rPr>
              <a:t>iti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ns,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40527" y="3326129"/>
            <a:ext cx="913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spc="-5" dirty="0">
                <a:latin typeface="Arial"/>
                <a:cs typeface="Arial"/>
              </a:rPr>
              <a:t>io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  </a:t>
            </a:r>
            <a:r>
              <a:rPr sz="1800" b="1" spc="-5" dirty="0">
                <a:latin typeface="Arial"/>
                <a:cs typeface="Arial"/>
              </a:rPr>
              <a:t>oxides,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9189" y="3600450"/>
            <a:ext cx="1118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BF00"/>
                </a:solidFill>
                <a:latin typeface="Arial"/>
                <a:cs typeface="Arial"/>
              </a:rPr>
              <a:t>especially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469" y="3874770"/>
            <a:ext cx="198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8970" algn="l"/>
              </a:tabLst>
            </a:pPr>
            <a:r>
              <a:rPr sz="1800" b="1" spc="-5" dirty="0">
                <a:solidFill>
                  <a:srgbClr val="FFBF00"/>
                </a:solidFill>
                <a:latin typeface="Arial"/>
                <a:cs typeface="Arial"/>
              </a:rPr>
              <a:t>and	</a:t>
            </a:r>
            <a:r>
              <a:rPr sz="1800" b="1" spc="-10" dirty="0">
                <a:solidFill>
                  <a:srgbClr val="FFBF00"/>
                </a:solidFill>
                <a:latin typeface="Arial"/>
                <a:cs typeface="Arial"/>
              </a:rPr>
              <a:t>manganese,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65679" y="3874770"/>
            <a:ext cx="568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E36B09"/>
                </a:solidFill>
                <a:latin typeface="Arial"/>
                <a:cs typeface="Arial"/>
              </a:rPr>
              <a:t>r</a:t>
            </a:r>
            <a:r>
              <a:rPr sz="1800" b="1" spc="-5" dirty="0">
                <a:solidFill>
                  <a:srgbClr val="E36B09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E36B09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E36B09"/>
                </a:solidFill>
                <a:latin typeface="Arial"/>
                <a:cs typeface="Arial"/>
              </a:rPr>
              <a:t>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469" y="4149090"/>
            <a:ext cx="2620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4285" algn="l"/>
                <a:tab pos="1833245" algn="l"/>
              </a:tabLst>
            </a:pPr>
            <a:r>
              <a:rPr sz="1800" b="1" spc="-15" dirty="0">
                <a:solidFill>
                  <a:srgbClr val="E36B09"/>
                </a:solidFill>
                <a:latin typeface="Arial"/>
                <a:cs typeface="Arial"/>
              </a:rPr>
              <a:t>c</a:t>
            </a:r>
            <a:r>
              <a:rPr sz="1800" b="1" spc="-5" dirty="0">
                <a:solidFill>
                  <a:srgbClr val="E36B09"/>
                </a:solidFill>
                <a:latin typeface="Arial"/>
                <a:cs typeface="Arial"/>
              </a:rPr>
              <a:t>arbo</a:t>
            </a:r>
            <a:r>
              <a:rPr sz="1800" b="1" spc="10" dirty="0">
                <a:solidFill>
                  <a:srgbClr val="E36B09"/>
                </a:solidFill>
                <a:latin typeface="Arial"/>
                <a:cs typeface="Arial"/>
              </a:rPr>
              <a:t>n</a:t>
            </a:r>
            <a:r>
              <a:rPr sz="1800" b="1" spc="-15" dirty="0">
                <a:solidFill>
                  <a:srgbClr val="E36B09"/>
                </a:solidFill>
                <a:latin typeface="Arial"/>
                <a:cs typeface="Arial"/>
              </a:rPr>
              <a:t>a</a:t>
            </a:r>
            <a:r>
              <a:rPr sz="1800" b="1" spc="5" dirty="0">
                <a:solidFill>
                  <a:srgbClr val="E36B09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E36B09"/>
                </a:solidFill>
                <a:latin typeface="Arial"/>
                <a:cs typeface="Arial"/>
              </a:rPr>
              <a:t>e	</a:t>
            </a:r>
            <a:r>
              <a:rPr sz="1800" b="1" spc="-5" dirty="0">
                <a:solidFill>
                  <a:srgbClr val="E36B09"/>
                </a:solidFill>
                <a:latin typeface="Arial"/>
                <a:cs typeface="Arial"/>
              </a:rPr>
              <a:t>an</a:t>
            </a:r>
            <a:r>
              <a:rPr sz="1800" b="1" dirty="0">
                <a:solidFill>
                  <a:srgbClr val="E36B09"/>
                </a:solidFill>
                <a:latin typeface="Arial"/>
                <a:cs typeface="Arial"/>
              </a:rPr>
              <a:t>d	</a:t>
            </a:r>
            <a:r>
              <a:rPr sz="1800" b="1" spc="-15" dirty="0">
                <a:solidFill>
                  <a:srgbClr val="E36B09"/>
                </a:solidFill>
                <a:latin typeface="Arial"/>
                <a:cs typeface="Arial"/>
              </a:rPr>
              <a:t>s</a:t>
            </a:r>
            <a:r>
              <a:rPr sz="1800" b="1" spc="5" dirty="0">
                <a:solidFill>
                  <a:srgbClr val="E36B09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E36B09"/>
                </a:solidFill>
                <a:latin typeface="Arial"/>
                <a:cs typeface="Arial"/>
              </a:rPr>
              <a:t>l</a:t>
            </a:r>
            <a:r>
              <a:rPr sz="1800" b="1" spc="5" dirty="0">
                <a:solidFill>
                  <a:srgbClr val="E36B09"/>
                </a:solidFill>
                <a:latin typeface="Arial"/>
                <a:cs typeface="Arial"/>
              </a:rPr>
              <a:t>i</a:t>
            </a:r>
            <a:r>
              <a:rPr sz="1800" b="1" spc="-15" dirty="0">
                <a:solidFill>
                  <a:srgbClr val="E36B09"/>
                </a:solidFill>
                <a:latin typeface="Arial"/>
                <a:cs typeface="Arial"/>
              </a:rPr>
              <a:t>c</a:t>
            </a:r>
            <a:r>
              <a:rPr sz="1800" b="1" spc="-5" dirty="0">
                <a:solidFill>
                  <a:srgbClr val="E36B09"/>
                </a:solidFill>
                <a:latin typeface="Arial"/>
                <a:cs typeface="Arial"/>
              </a:rPr>
              <a:t>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33207" y="3874770"/>
            <a:ext cx="1029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5104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36B09"/>
                </a:solidFill>
                <a:latin typeface="Arial"/>
                <a:cs typeface="Arial"/>
              </a:rPr>
              <a:t>readily  </a:t>
            </a:r>
            <a:r>
              <a:rPr sz="1800" b="1" spc="-15" dirty="0">
                <a:solidFill>
                  <a:srgbClr val="E36B09"/>
                </a:solidFill>
                <a:latin typeface="Arial"/>
                <a:cs typeface="Arial"/>
              </a:rPr>
              <a:t>m</a:t>
            </a:r>
            <a:r>
              <a:rPr sz="1800" b="1" spc="5" dirty="0">
                <a:solidFill>
                  <a:srgbClr val="E36B09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E36B09"/>
                </a:solidFill>
                <a:latin typeface="Arial"/>
                <a:cs typeface="Arial"/>
              </a:rPr>
              <a:t>ne</a:t>
            </a:r>
            <a:r>
              <a:rPr sz="1800" b="1" spc="-15" dirty="0">
                <a:solidFill>
                  <a:srgbClr val="E36B09"/>
                </a:solidFill>
                <a:latin typeface="Arial"/>
                <a:cs typeface="Arial"/>
              </a:rPr>
              <a:t>r</a:t>
            </a:r>
            <a:r>
              <a:rPr sz="1800" b="1" spc="-5" dirty="0">
                <a:solidFill>
                  <a:srgbClr val="E36B09"/>
                </a:solidFill>
                <a:latin typeface="Arial"/>
                <a:cs typeface="Arial"/>
              </a:rPr>
              <a:t>al</a:t>
            </a:r>
            <a:r>
              <a:rPr sz="1800" b="1" spc="15" dirty="0">
                <a:solidFill>
                  <a:srgbClr val="E36B09"/>
                </a:solidFill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60026" y="3600450"/>
            <a:ext cx="8350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8620" algn="l"/>
              </a:tabLst>
            </a:pPr>
            <a:r>
              <a:rPr sz="1800" b="1" spc="-5" dirty="0">
                <a:solidFill>
                  <a:srgbClr val="FFBF00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FFBF00"/>
                </a:solidFill>
                <a:latin typeface="Arial"/>
                <a:cs typeface="Arial"/>
              </a:rPr>
              <a:t>f	</a:t>
            </a:r>
            <a:r>
              <a:rPr sz="1800" b="1" spc="-5" dirty="0">
                <a:solidFill>
                  <a:srgbClr val="FFBF00"/>
                </a:solidFill>
                <a:latin typeface="Arial"/>
                <a:cs typeface="Arial"/>
              </a:rPr>
              <a:t>iron</a:t>
            </a:r>
            <a:endParaRPr sz="1800">
              <a:latin typeface="Arial"/>
              <a:cs typeface="Arial"/>
            </a:endParaRPr>
          </a:p>
          <a:p>
            <a:pPr marL="351155" marR="5080" indent="4445">
              <a:lnSpc>
                <a:spcPct val="100000"/>
              </a:lnSpc>
            </a:pPr>
            <a:r>
              <a:rPr sz="1800" b="1" spc="55" dirty="0">
                <a:solidFill>
                  <a:srgbClr val="E36B09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solidFill>
                  <a:srgbClr val="E36B09"/>
                </a:solidFill>
                <a:latin typeface="Arial"/>
                <a:cs typeface="Arial"/>
              </a:rPr>
              <a:t>ith  </a:t>
            </a:r>
            <a:r>
              <a:rPr sz="1800" b="1" spc="-5" dirty="0">
                <a:latin typeface="Arial"/>
                <a:cs typeface="Arial"/>
              </a:rPr>
              <a:t>Th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469" y="4423409"/>
            <a:ext cx="441642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caused, </a:t>
            </a:r>
            <a:r>
              <a:rPr sz="1800" b="1" dirty="0">
                <a:latin typeface="Arial"/>
                <a:cs typeface="Arial"/>
              </a:rPr>
              <a:t>for </a:t>
            </a:r>
            <a:r>
              <a:rPr sz="1800" b="1" spc="-10" dirty="0">
                <a:latin typeface="Arial"/>
                <a:cs typeface="Arial"/>
              </a:rPr>
              <a:t>example, </a:t>
            </a:r>
            <a:r>
              <a:rPr sz="1800" b="1" spc="-5" dirty="0">
                <a:latin typeface="Arial"/>
                <a:cs typeface="Arial"/>
              </a:rPr>
              <a:t>formation </a:t>
            </a:r>
            <a:r>
              <a:rPr sz="1800" b="1" dirty="0">
                <a:latin typeface="Arial"/>
                <a:cs typeface="Arial"/>
              </a:rPr>
              <a:t>of the  </a:t>
            </a:r>
            <a:r>
              <a:rPr sz="1800" b="1" spc="-5" dirty="0">
                <a:solidFill>
                  <a:srgbClr val="76923B"/>
                </a:solidFill>
                <a:latin typeface="Arial"/>
                <a:cs typeface="Arial"/>
              </a:rPr>
              <a:t>diagenetic-metamorphic </a:t>
            </a:r>
            <a:r>
              <a:rPr sz="1800" b="1" spc="-10" dirty="0">
                <a:solidFill>
                  <a:srgbClr val="76923B"/>
                </a:solidFill>
                <a:latin typeface="Arial"/>
                <a:cs typeface="Arial"/>
              </a:rPr>
              <a:t>skarn </a:t>
            </a:r>
            <a:r>
              <a:rPr sz="1800" b="1" spc="-10" dirty="0">
                <a:latin typeface="Arial"/>
                <a:cs typeface="Arial"/>
              </a:rPr>
              <a:t>rocks </a:t>
            </a:r>
            <a:r>
              <a:rPr sz="1800" b="1" spc="-5" dirty="0">
                <a:latin typeface="Arial"/>
                <a:cs typeface="Arial"/>
              </a:rPr>
              <a:t>in  </a:t>
            </a:r>
            <a:r>
              <a:rPr sz="1800" b="1" dirty="0">
                <a:latin typeface="Arial"/>
                <a:cs typeface="Arial"/>
              </a:rPr>
              <a:t>Sweden. </a:t>
            </a:r>
            <a:r>
              <a:rPr sz="1800" b="1" spc="-15" dirty="0">
                <a:latin typeface="Arial"/>
                <a:cs typeface="Arial"/>
              </a:rPr>
              <a:t>Elevated </a:t>
            </a:r>
            <a:r>
              <a:rPr sz="1800" b="1" spc="-5" dirty="0">
                <a:latin typeface="Arial"/>
                <a:cs typeface="Arial"/>
              </a:rPr>
              <a:t>Mn-contents of  </a:t>
            </a:r>
            <a:r>
              <a:rPr sz="1800" b="1" spc="-10" dirty="0">
                <a:latin typeface="Arial"/>
                <a:cs typeface="Arial"/>
              </a:rPr>
              <a:t>metamorphic </a:t>
            </a:r>
            <a:r>
              <a:rPr sz="1800" b="1" spc="-5" dirty="0">
                <a:latin typeface="Arial"/>
                <a:cs typeface="Arial"/>
              </a:rPr>
              <a:t>silicates (garnet,  </a:t>
            </a:r>
            <a:r>
              <a:rPr sz="1800" b="1" spc="-10" dirty="0">
                <a:latin typeface="Arial"/>
                <a:cs typeface="Arial"/>
              </a:rPr>
              <a:t>pyroxene, </a:t>
            </a:r>
            <a:r>
              <a:rPr sz="1800" b="1" spc="-5" dirty="0">
                <a:latin typeface="Arial"/>
                <a:cs typeface="Arial"/>
              </a:rPr>
              <a:t>stilpnomelane, etc.) </a:t>
            </a:r>
            <a:r>
              <a:rPr sz="1800" b="1" spc="-15" dirty="0">
                <a:latin typeface="Arial"/>
                <a:cs typeface="Arial"/>
              </a:rPr>
              <a:t>conserve 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10" dirty="0">
                <a:latin typeface="Arial"/>
                <a:cs typeface="Arial"/>
              </a:rPr>
              <a:t>geochemical </a:t>
            </a:r>
            <a:r>
              <a:rPr sz="1800" b="1" spc="-5" dirty="0">
                <a:latin typeface="Arial"/>
                <a:cs typeface="Arial"/>
              </a:rPr>
              <a:t>halos of Sedex ore  deposits and </a:t>
            </a:r>
            <a:r>
              <a:rPr sz="1800" b="1" spc="-10" dirty="0">
                <a:latin typeface="Arial"/>
                <a:cs typeface="Arial"/>
              </a:rPr>
              <a:t>are </a:t>
            </a:r>
            <a:r>
              <a:rPr sz="1800" b="1" spc="-5" dirty="0">
                <a:latin typeface="Arial"/>
                <a:cs typeface="Arial"/>
              </a:rPr>
              <a:t>useful prospecting  tools.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47870" y="59689"/>
            <a:ext cx="4572000" cy="1954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0" y="2614929"/>
            <a:ext cx="4486433" cy="3272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69" y="34290"/>
            <a:ext cx="441769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BF0000"/>
                </a:solidFill>
                <a:latin typeface="Arial"/>
                <a:cs typeface="Arial"/>
              </a:rPr>
              <a:t>Ores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could </a:t>
            </a:r>
            <a:r>
              <a:rPr sz="1800" b="1" spc="-10" dirty="0">
                <a:solidFill>
                  <a:srgbClr val="BF0000"/>
                </a:solidFill>
                <a:latin typeface="Arial"/>
                <a:cs typeface="Arial"/>
              </a:rPr>
              <a:t>also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be formed 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from  </a:t>
            </a:r>
            <a:r>
              <a:rPr sz="1800" b="1" spc="-10" dirty="0">
                <a:solidFill>
                  <a:srgbClr val="BF0000"/>
                </a:solidFill>
                <a:latin typeface="Arial"/>
                <a:cs typeface="Arial"/>
              </a:rPr>
              <a:t>metamorphic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fluids.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metamorphic 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fluids </a:t>
            </a:r>
            <a:r>
              <a:rPr sz="1800" b="1" spc="-10" dirty="0">
                <a:solidFill>
                  <a:srgbClr val="CC00FF"/>
                </a:solidFill>
                <a:latin typeface="Arial"/>
                <a:cs typeface="Arial"/>
              </a:rPr>
              <a:t>can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be considered as solutions 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that </a:t>
            </a:r>
            <a:r>
              <a:rPr sz="1800" b="1" spc="-10" dirty="0">
                <a:solidFill>
                  <a:srgbClr val="CC00FF"/>
                </a:solidFill>
                <a:latin typeface="Arial"/>
                <a:cs typeface="Arial"/>
              </a:rPr>
              <a:t>are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in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equilibrium </a:t>
            </a:r>
            <a:r>
              <a:rPr sz="1800" b="1" spc="5" dirty="0">
                <a:solidFill>
                  <a:srgbClr val="CC00FF"/>
                </a:solidFill>
                <a:latin typeface="Arial"/>
                <a:cs typeface="Arial"/>
              </a:rPr>
              <a:t>with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host </a:t>
            </a:r>
            <a:r>
              <a:rPr sz="1800" b="1" spc="-10" dirty="0">
                <a:solidFill>
                  <a:srgbClr val="CC00FF"/>
                </a:solidFill>
                <a:latin typeface="Arial"/>
                <a:cs typeface="Arial"/>
              </a:rPr>
              <a:t>rocks, 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and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although they </a:t>
            </a:r>
            <a:r>
              <a:rPr sz="1800" b="1" spc="-10" dirty="0">
                <a:solidFill>
                  <a:srgbClr val="CC00FF"/>
                </a:solidFill>
                <a:latin typeface="Arial"/>
                <a:cs typeface="Arial"/>
              </a:rPr>
              <a:t>are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dilute,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their </a:t>
            </a:r>
            <a:r>
              <a:rPr sz="1800" b="1" spc="-10" dirty="0">
                <a:solidFill>
                  <a:srgbClr val="CC00FF"/>
                </a:solidFill>
                <a:latin typeface="Arial"/>
                <a:cs typeface="Arial"/>
              </a:rPr>
              <a:t>sheer  mass </a:t>
            </a:r>
            <a:r>
              <a:rPr sz="1800" b="1" spc="5" dirty="0">
                <a:solidFill>
                  <a:srgbClr val="CC00FF"/>
                </a:solidFill>
                <a:latin typeface="Arial"/>
                <a:cs typeface="Arial"/>
              </a:rPr>
              <a:t>allows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significant </a:t>
            </a:r>
            <a:r>
              <a:rPr sz="1800" b="1" spc="-10" dirty="0">
                <a:solidFill>
                  <a:srgbClr val="CC00FF"/>
                </a:solidFill>
                <a:latin typeface="Arial"/>
                <a:cs typeface="Arial"/>
              </a:rPr>
              <a:t>transfer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of  </a:t>
            </a:r>
            <a:r>
              <a:rPr sz="1800" b="1" spc="-10" dirty="0">
                <a:solidFill>
                  <a:srgbClr val="CC00FF"/>
                </a:solidFill>
                <a:latin typeface="Arial"/>
                <a:cs typeface="Arial"/>
              </a:rPr>
              <a:t>dissolved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matter.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69" y="2228850"/>
            <a:ext cx="4416425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Metamorphic fluids originate primarily  by </a:t>
            </a:r>
            <a:r>
              <a:rPr sz="1800" b="1" spc="-10" dirty="0">
                <a:latin typeface="Arial"/>
                <a:cs typeface="Arial"/>
              </a:rPr>
              <a:t>chemical release (devolatilization).  </a:t>
            </a:r>
            <a:r>
              <a:rPr sz="1800" b="1" spc="-5" dirty="0">
                <a:latin typeface="Arial"/>
                <a:cs typeface="Arial"/>
              </a:rPr>
              <a:t>Increasing metamorphism, </a:t>
            </a:r>
            <a:r>
              <a:rPr sz="1800" b="1" dirty="0">
                <a:latin typeface="Arial"/>
                <a:cs typeface="Arial"/>
              </a:rPr>
              <a:t>from sub-  </a:t>
            </a:r>
            <a:r>
              <a:rPr sz="1800" b="1" spc="-10" dirty="0">
                <a:latin typeface="Arial"/>
                <a:cs typeface="Arial"/>
              </a:rPr>
              <a:t>greenschist </a:t>
            </a:r>
            <a:r>
              <a:rPr sz="1800" b="1" spc="-5" dirty="0">
                <a:latin typeface="Arial"/>
                <a:cs typeface="Arial"/>
              </a:rPr>
              <a:t>facies 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10" dirty="0">
                <a:latin typeface="Arial"/>
                <a:cs typeface="Arial"/>
              </a:rPr>
              <a:t>anatexis,  </a:t>
            </a:r>
            <a:r>
              <a:rPr sz="1800" b="1" spc="-5" dirty="0">
                <a:latin typeface="Arial"/>
                <a:cs typeface="Arial"/>
              </a:rPr>
              <a:t>produces </a:t>
            </a:r>
            <a:r>
              <a:rPr sz="1800" b="1" dirty="0">
                <a:solidFill>
                  <a:srgbClr val="00AF4F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00AF4F"/>
                </a:solidFill>
                <a:latin typeface="Arial"/>
                <a:cs typeface="Arial"/>
              </a:rPr>
              <a:t>steady </a:t>
            </a:r>
            <a:r>
              <a:rPr sz="1800" b="1" dirty="0">
                <a:solidFill>
                  <a:srgbClr val="00AF4F"/>
                </a:solidFill>
                <a:latin typeface="Arial"/>
                <a:cs typeface="Arial"/>
              </a:rPr>
              <a:t>flow </a:t>
            </a:r>
            <a:r>
              <a:rPr sz="1800" b="1" spc="-5" dirty="0">
                <a:solidFill>
                  <a:srgbClr val="00AF4F"/>
                </a:solidFill>
                <a:latin typeface="Arial"/>
                <a:cs typeface="Arial"/>
              </a:rPr>
              <a:t>of metamorphic  dehydration </a:t>
            </a:r>
            <a:r>
              <a:rPr sz="1800" b="1" dirty="0">
                <a:solidFill>
                  <a:srgbClr val="00AF4F"/>
                </a:solidFill>
                <a:latin typeface="Arial"/>
                <a:cs typeface="Arial"/>
              </a:rPr>
              <a:t>fluids </a:t>
            </a:r>
            <a:r>
              <a:rPr sz="1800" b="1" spc="-5" dirty="0">
                <a:solidFill>
                  <a:srgbClr val="CC9900"/>
                </a:solidFill>
                <a:latin typeface="Arial"/>
                <a:cs typeface="Arial"/>
              </a:rPr>
              <a:t>and </a:t>
            </a:r>
            <a:r>
              <a:rPr sz="1800" b="1" dirty="0">
                <a:solidFill>
                  <a:srgbClr val="CC9900"/>
                </a:solidFill>
                <a:latin typeface="Arial"/>
                <a:cs typeface="Arial"/>
              </a:rPr>
              <a:t>a </a:t>
            </a:r>
            <a:r>
              <a:rPr sz="1800" b="1" spc="-10" dirty="0">
                <a:solidFill>
                  <a:srgbClr val="CC9900"/>
                </a:solidFill>
                <a:latin typeface="Arial"/>
                <a:cs typeface="Arial"/>
              </a:rPr>
              <a:t>decrease </a:t>
            </a:r>
            <a:r>
              <a:rPr sz="1800" b="1" dirty="0">
                <a:solidFill>
                  <a:srgbClr val="CC9900"/>
                </a:solidFill>
                <a:latin typeface="Arial"/>
                <a:cs typeface="Arial"/>
              </a:rPr>
              <a:t>of  </a:t>
            </a:r>
            <a:r>
              <a:rPr sz="1800" b="1" spc="-10" dirty="0">
                <a:solidFill>
                  <a:srgbClr val="CC9900"/>
                </a:solidFill>
                <a:latin typeface="Arial"/>
                <a:cs typeface="Arial"/>
              </a:rPr>
              <a:t>volatiles </a:t>
            </a:r>
            <a:r>
              <a:rPr sz="1800" b="1" spc="-5" dirty="0">
                <a:solidFill>
                  <a:srgbClr val="CC9900"/>
                </a:solidFill>
                <a:latin typeface="Arial"/>
                <a:cs typeface="Arial"/>
              </a:rPr>
              <a:t>in </a:t>
            </a:r>
            <a:r>
              <a:rPr sz="1800" b="1" dirty="0">
                <a:solidFill>
                  <a:srgbClr val="CC99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CC9900"/>
                </a:solidFill>
                <a:latin typeface="Arial"/>
                <a:cs typeface="Arial"/>
              </a:rPr>
              <a:t>respective </a:t>
            </a:r>
            <a:r>
              <a:rPr sz="1800" b="1" spc="-5" dirty="0">
                <a:solidFill>
                  <a:srgbClr val="CC9900"/>
                </a:solidFill>
                <a:latin typeface="Arial"/>
                <a:cs typeface="Arial"/>
              </a:rPr>
              <a:t>metamorphic  </a:t>
            </a:r>
            <a:r>
              <a:rPr sz="1800" b="1" spc="-10" dirty="0">
                <a:solidFill>
                  <a:srgbClr val="CC9900"/>
                </a:solidFill>
                <a:latin typeface="Arial"/>
                <a:cs typeface="Arial"/>
              </a:rPr>
              <a:t>rocks.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Shales contain </a:t>
            </a:r>
            <a:r>
              <a:rPr sz="1800" b="1" dirty="0">
                <a:latin typeface="Arial"/>
                <a:cs typeface="Arial"/>
              </a:rPr>
              <a:t>4 </a:t>
            </a:r>
            <a:r>
              <a:rPr sz="1800" b="1" spc="10" dirty="0">
                <a:latin typeface="Arial"/>
                <a:cs typeface="Arial"/>
              </a:rPr>
              <a:t>wt.% </a:t>
            </a:r>
            <a:r>
              <a:rPr sz="1800" b="1" dirty="0">
                <a:latin typeface="Arial"/>
                <a:cs typeface="Arial"/>
              </a:rPr>
              <a:t>water </a:t>
            </a:r>
            <a:r>
              <a:rPr sz="1800" b="1" spc="-5" dirty="0">
                <a:latin typeface="Arial"/>
                <a:cs typeface="Arial"/>
              </a:rPr>
              <a:t>in contrast 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10" dirty="0">
                <a:latin typeface="Arial"/>
                <a:cs typeface="Arial"/>
              </a:rPr>
              <a:t>mica schist </a:t>
            </a:r>
            <a:r>
              <a:rPr sz="1800" b="1" spc="10" dirty="0">
                <a:latin typeface="Arial"/>
                <a:cs typeface="Arial"/>
              </a:rPr>
              <a:t>with </a:t>
            </a:r>
            <a:r>
              <a:rPr sz="1800" b="1" spc="-10" dirty="0">
                <a:latin typeface="Arial"/>
                <a:cs typeface="Arial"/>
              </a:rPr>
              <a:t>2%. </a:t>
            </a:r>
            <a:r>
              <a:rPr sz="1800" b="1" spc="-5" dirty="0">
                <a:latin typeface="Arial"/>
                <a:cs typeface="Arial"/>
              </a:rPr>
              <a:t>By exothermic  reactions, basalt </a:t>
            </a:r>
            <a:r>
              <a:rPr sz="1800" b="1" spc="-10" dirty="0">
                <a:latin typeface="Arial"/>
                <a:cs typeface="Arial"/>
              </a:rPr>
              <a:t>assimilates </a:t>
            </a:r>
            <a:r>
              <a:rPr sz="1800" b="1" spc="5" dirty="0">
                <a:latin typeface="Arial"/>
                <a:cs typeface="Arial"/>
              </a:rPr>
              <a:t>water  </a:t>
            </a:r>
            <a:r>
              <a:rPr sz="1800" b="1" spc="-5" dirty="0">
                <a:latin typeface="Arial"/>
                <a:cs typeface="Arial"/>
              </a:rPr>
              <a:t>during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formation of greenschists </a:t>
            </a:r>
            <a:r>
              <a:rPr sz="1800" b="1" dirty="0">
                <a:latin typeface="Arial"/>
                <a:cs typeface="Arial"/>
              </a:rPr>
              <a:t>to  a </a:t>
            </a:r>
            <a:r>
              <a:rPr sz="1800" b="1" spc="-5" dirty="0">
                <a:latin typeface="Arial"/>
                <a:cs typeface="Arial"/>
              </a:rPr>
              <a:t>maximum of </a:t>
            </a:r>
            <a:r>
              <a:rPr sz="1800" b="1" spc="-10" dirty="0">
                <a:latin typeface="Arial"/>
                <a:cs typeface="Arial"/>
              </a:rPr>
              <a:t>13%. </a:t>
            </a:r>
            <a:r>
              <a:rPr sz="1800" b="1" spc="-5" dirty="0">
                <a:latin typeface="Arial"/>
                <a:cs typeface="Arial"/>
              </a:rPr>
              <a:t>Siliceous  carbonates lose CO2 </a:t>
            </a:r>
            <a:r>
              <a:rPr sz="1800" b="1" dirty="0">
                <a:latin typeface="Arial"/>
                <a:cs typeface="Arial"/>
              </a:rPr>
              <a:t>due to </a:t>
            </a:r>
            <a:r>
              <a:rPr sz="1800" b="1" spc="-5" dirty="0">
                <a:latin typeface="Arial"/>
                <a:cs typeface="Arial"/>
              </a:rPr>
              <a:t>generation  of metamorphic </a:t>
            </a:r>
            <a:r>
              <a:rPr sz="1800" b="1" spc="-10" dirty="0">
                <a:latin typeface="Arial"/>
                <a:cs typeface="Arial"/>
              </a:rPr>
              <a:t>calcsilicate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minerals.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22170" y="951230"/>
            <a:ext cx="4450708" cy="162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49470" y="34290"/>
            <a:ext cx="44145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Example </a:t>
            </a:r>
            <a:r>
              <a:rPr spc="-5" dirty="0"/>
              <a:t>of dehydration reactions </a:t>
            </a:r>
            <a:r>
              <a:rPr spc="-10" dirty="0"/>
              <a:t>at </a:t>
            </a:r>
            <a:r>
              <a:rPr spc="-5" dirty="0"/>
              <a:t>the  transition  from  </a:t>
            </a:r>
            <a:r>
              <a:rPr spc="-10" dirty="0"/>
              <a:t>greenschist </a:t>
            </a:r>
            <a:r>
              <a:rPr dirty="0"/>
              <a:t>to  </a:t>
            </a:r>
            <a:r>
              <a:rPr spc="-5" dirty="0"/>
              <a:t>amphibolite: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49470" y="2819400"/>
            <a:ext cx="105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0105" algn="l"/>
              </a:tabLst>
            </a:pPr>
            <a:r>
              <a:rPr sz="1800" b="1" spc="25" dirty="0">
                <a:solidFill>
                  <a:srgbClr val="CC0066"/>
                </a:solidFill>
                <a:latin typeface="Arial"/>
                <a:cs typeface="Arial"/>
              </a:rPr>
              <a:t>W</a:t>
            </a:r>
            <a:r>
              <a:rPr sz="1800" b="1" spc="-15" dirty="0">
                <a:solidFill>
                  <a:srgbClr val="CC0066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CC0066"/>
                </a:solidFill>
                <a:latin typeface="Arial"/>
                <a:cs typeface="Arial"/>
              </a:rPr>
              <a:t>ter	</a:t>
            </a:r>
            <a:r>
              <a:rPr sz="1800" b="1" spc="-5" dirty="0"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9470" y="3093720"/>
            <a:ext cx="1238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2350" algn="l"/>
              </a:tabLst>
            </a:pPr>
            <a:r>
              <a:rPr sz="1800" b="1" spc="-15" dirty="0">
                <a:latin typeface="Arial"/>
                <a:cs typeface="Arial"/>
              </a:rPr>
              <a:t>m</a:t>
            </a:r>
            <a:r>
              <a:rPr sz="1800" b="1" spc="-5" dirty="0">
                <a:latin typeface="Arial"/>
                <a:cs typeface="Arial"/>
              </a:rPr>
              <a:t>ai</a:t>
            </a:r>
            <a:r>
              <a:rPr sz="1800" b="1" spc="10" dirty="0">
                <a:latin typeface="Arial"/>
                <a:cs typeface="Arial"/>
              </a:rPr>
              <a:t>n</a:t>
            </a:r>
            <a:r>
              <a:rPr sz="1800" b="1" spc="-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y	</a:t>
            </a:r>
            <a:r>
              <a:rPr sz="1800" b="1" spc="-5" dirty="0"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69790" y="2819400"/>
            <a:ext cx="1501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metamorphic  </a:t>
            </a:r>
            <a:r>
              <a:rPr sz="1800" b="1" spc="-5" dirty="0">
                <a:solidFill>
                  <a:srgbClr val="76923B"/>
                </a:solidFill>
                <a:latin typeface="Arial"/>
                <a:cs typeface="Arial"/>
              </a:rPr>
              <a:t>OH-gro</a:t>
            </a:r>
            <a:r>
              <a:rPr sz="1800" b="1" spc="5" dirty="0">
                <a:solidFill>
                  <a:srgbClr val="76923B"/>
                </a:solidFill>
                <a:latin typeface="Arial"/>
                <a:cs typeface="Arial"/>
              </a:rPr>
              <a:t>u</a:t>
            </a:r>
            <a:r>
              <a:rPr sz="1800" b="1" spc="-5" dirty="0">
                <a:solidFill>
                  <a:srgbClr val="76923B"/>
                </a:solidFill>
                <a:latin typeface="Arial"/>
                <a:cs typeface="Arial"/>
              </a:rPr>
              <a:t>ps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92410" y="2819400"/>
            <a:ext cx="1572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marR="5080" indent="-142240">
              <a:lnSpc>
                <a:spcPct val="100000"/>
              </a:lnSpc>
              <a:spcBef>
                <a:spcPts val="100"/>
              </a:spcBef>
              <a:tabLst>
                <a:tab pos="657225" algn="l"/>
                <a:tab pos="809625" algn="l"/>
              </a:tabLst>
            </a:pPr>
            <a:r>
              <a:rPr sz="1800" b="1" spc="-15" dirty="0">
                <a:latin typeface="Arial"/>
                <a:cs typeface="Arial"/>
              </a:rPr>
              <a:t>r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spc="-15" dirty="0">
                <a:latin typeface="Arial"/>
                <a:cs typeface="Arial"/>
              </a:rPr>
              <a:t>c</a:t>
            </a:r>
            <a:r>
              <a:rPr sz="1800" b="1" spc="-5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s		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spc="-15" dirty="0">
                <a:latin typeface="Arial"/>
                <a:cs typeface="Arial"/>
              </a:rPr>
              <a:t>c</a:t>
            </a:r>
            <a:r>
              <a:rPr sz="1800" b="1" spc="-5" dirty="0">
                <a:latin typeface="Arial"/>
                <a:cs typeface="Arial"/>
              </a:rPr>
              <a:t>curs  </a:t>
            </a:r>
            <a:r>
              <a:rPr sz="1800" b="1" spc="-5" dirty="0">
                <a:solidFill>
                  <a:srgbClr val="76923B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76923B"/>
                </a:solidFill>
                <a:latin typeface="Arial"/>
                <a:cs typeface="Arial"/>
              </a:rPr>
              <a:t>f	</a:t>
            </a:r>
            <a:r>
              <a:rPr sz="1800" b="1" spc="-5" dirty="0">
                <a:solidFill>
                  <a:srgbClr val="76923B"/>
                </a:solidFill>
                <a:latin typeface="Arial"/>
                <a:cs typeface="Arial"/>
              </a:rPr>
              <a:t>h</a:t>
            </a:r>
            <a:r>
              <a:rPr sz="1800" b="1" spc="-15" dirty="0">
                <a:solidFill>
                  <a:srgbClr val="76923B"/>
                </a:solidFill>
                <a:latin typeface="Arial"/>
                <a:cs typeface="Arial"/>
              </a:rPr>
              <a:t>y</a:t>
            </a:r>
            <a:r>
              <a:rPr sz="1800" b="1" spc="-5" dirty="0">
                <a:solidFill>
                  <a:srgbClr val="76923B"/>
                </a:solidFill>
                <a:latin typeface="Arial"/>
                <a:cs typeface="Arial"/>
              </a:rPr>
              <a:t>dro</a:t>
            </a:r>
            <a:r>
              <a:rPr sz="1800" b="1" spc="5" dirty="0">
                <a:solidFill>
                  <a:srgbClr val="76923B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76923B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9470" y="3368040"/>
            <a:ext cx="441325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76923B"/>
                </a:solidFill>
                <a:latin typeface="Arial"/>
                <a:cs typeface="Arial"/>
              </a:rPr>
              <a:t>minerals </a:t>
            </a:r>
            <a:r>
              <a:rPr sz="1800" b="1" spc="-5" dirty="0">
                <a:latin typeface="Arial"/>
                <a:cs typeface="Arial"/>
              </a:rPr>
              <a:t>and </a:t>
            </a:r>
            <a:r>
              <a:rPr sz="1800" b="1" dirty="0">
                <a:latin typeface="Arial"/>
                <a:cs typeface="Arial"/>
              </a:rPr>
              <a:t>in fluid </a:t>
            </a:r>
            <a:r>
              <a:rPr sz="1800" b="1" spc="-5" dirty="0">
                <a:latin typeface="Arial"/>
                <a:cs typeface="Arial"/>
              </a:rPr>
              <a:t>inclusions. Grain  boundaries also host </a:t>
            </a:r>
            <a:r>
              <a:rPr sz="1800" b="1" dirty="0">
                <a:latin typeface="Arial"/>
                <a:cs typeface="Arial"/>
              </a:rPr>
              <a:t>tiny </a:t>
            </a:r>
            <a:r>
              <a:rPr sz="1800" b="1" spc="-5" dirty="0">
                <a:latin typeface="Arial"/>
                <a:cs typeface="Arial"/>
              </a:rPr>
              <a:t>inclusions.  Some </a:t>
            </a:r>
            <a:r>
              <a:rPr sz="1800" b="1" dirty="0">
                <a:latin typeface="Arial"/>
                <a:cs typeface="Arial"/>
              </a:rPr>
              <a:t>fluids fill </a:t>
            </a:r>
            <a:r>
              <a:rPr sz="1800" b="1" spc="-5" dirty="0">
                <a:latin typeface="Arial"/>
                <a:cs typeface="Arial"/>
              </a:rPr>
              <a:t>open fissures and the  pore</a:t>
            </a:r>
            <a:r>
              <a:rPr sz="1800" b="1" spc="-10" dirty="0">
                <a:latin typeface="Arial"/>
                <a:cs typeface="Arial"/>
              </a:rPr>
              <a:t> space.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Fluids</a:t>
            </a:r>
            <a:r>
              <a:rPr sz="1800" b="1" spc="2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liberated</a:t>
            </a:r>
            <a:r>
              <a:rPr sz="1800" b="1" spc="2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from</a:t>
            </a:r>
            <a:r>
              <a:rPr sz="1800" b="1" spc="2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rocks</a:t>
            </a:r>
            <a:r>
              <a:rPr sz="1800" b="1" spc="25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undergoing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9470" y="5013959"/>
            <a:ext cx="3523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78280" algn="l"/>
                <a:tab pos="1627505" algn="l"/>
                <a:tab pos="2965450" algn="l"/>
              </a:tabLst>
            </a:pPr>
            <a:r>
              <a:rPr sz="1800" b="1" spc="-5" dirty="0">
                <a:latin typeface="Arial"/>
                <a:cs typeface="Arial"/>
              </a:rPr>
              <a:t>prograde	metamorphism  </a:t>
            </a:r>
            <a:r>
              <a:rPr sz="1800" b="1" spc="-15" dirty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co</a:t>
            </a:r>
            <a:r>
              <a:rPr sz="1800" b="1" spc="10" dirty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omicall</a:t>
            </a: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y		</a:t>
            </a: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b="1" spc="-10" dirty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er</a:t>
            </a:r>
            <a:r>
              <a:rPr sz="1800" b="1" spc="-15" dirty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sti</a:t>
            </a:r>
            <a:r>
              <a:rPr sz="1800" b="1" spc="10" dirty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g	tr</a:t>
            </a:r>
            <a:r>
              <a:rPr sz="1800" b="1" spc="-15" dirty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29600" y="5013959"/>
            <a:ext cx="838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 marR="5080" indent="-8763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cq</a:t>
            </a:r>
            <a:r>
              <a:rPr sz="1800" b="1" spc="10" dirty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ire  </a:t>
            </a:r>
            <a:r>
              <a:rPr sz="1800" b="1" spc="-15" dirty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et</a:t>
            </a:r>
            <a:r>
              <a:rPr sz="1800" b="1" spc="-15" dirty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5" dirty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49470" y="5562600"/>
            <a:ext cx="44138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(e.g. gold) </a:t>
            </a:r>
            <a:r>
              <a:rPr sz="1800" b="1" spc="-5" dirty="0">
                <a:latin typeface="Arial"/>
                <a:cs typeface="Arial"/>
              </a:rPr>
              <a:t>or </a:t>
            </a:r>
            <a:r>
              <a:rPr sz="1800" b="1" dirty="0">
                <a:latin typeface="Arial"/>
                <a:cs typeface="Arial"/>
              </a:rPr>
              <a:t>other </a:t>
            </a:r>
            <a:r>
              <a:rPr sz="1800" b="1" spc="-10" dirty="0">
                <a:latin typeface="Arial"/>
                <a:cs typeface="Arial"/>
              </a:rPr>
              <a:t>elements </a:t>
            </a:r>
            <a:r>
              <a:rPr sz="1800" b="1" spc="-5" dirty="0">
                <a:latin typeface="Arial"/>
                <a:cs typeface="Arial"/>
              </a:rPr>
              <a:t>(arsenic),  either together </a:t>
            </a:r>
            <a:r>
              <a:rPr sz="1800" b="1" spc="10" dirty="0">
                <a:latin typeface="Arial"/>
                <a:cs typeface="Arial"/>
              </a:rPr>
              <a:t>with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10" dirty="0">
                <a:latin typeface="Arial"/>
                <a:cs typeface="Arial"/>
              </a:rPr>
              <a:t>volatiles </a:t>
            </a:r>
            <a:r>
              <a:rPr sz="1800" b="1" spc="-5" dirty="0">
                <a:latin typeface="Arial"/>
                <a:cs typeface="Arial"/>
              </a:rPr>
              <a:t>H2O, </a:t>
            </a:r>
            <a:r>
              <a:rPr sz="1800" b="1" dirty="0">
                <a:latin typeface="Arial"/>
                <a:cs typeface="Arial"/>
              </a:rPr>
              <a:t>F  </a:t>
            </a:r>
            <a:r>
              <a:rPr sz="1800" b="1" spc="-5" dirty="0">
                <a:latin typeface="Arial"/>
                <a:cs typeface="Arial"/>
              </a:rPr>
              <a:t>and Cl from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lattice of transforming  </a:t>
            </a:r>
            <a:r>
              <a:rPr sz="1800" b="1" spc="-10" dirty="0">
                <a:latin typeface="Arial"/>
                <a:cs typeface="Arial"/>
              </a:rPr>
              <a:t>minerals.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243" y="232409"/>
            <a:ext cx="8657455" cy="59369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50" y="675903"/>
            <a:ext cx="8868940" cy="5349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69" y="6177279"/>
            <a:ext cx="8982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Diagram illustrating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relationship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between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different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fluid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types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various  hydrothermal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ore deposit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types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544</Words>
  <Application>Microsoft Office PowerPoint</Application>
  <PresentationFormat>On-screen Show (4:3)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Algerian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dehydration reactions at the  transition  from  greenschist to  amphibolite: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 3568</cp:lastModifiedBy>
  <cp:revision>1</cp:revision>
  <dcterms:created xsi:type="dcterms:W3CDTF">2020-10-20T09:01:47Z</dcterms:created>
  <dcterms:modified xsi:type="dcterms:W3CDTF">2020-10-20T09:07:21Z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2017-01-10T00:00:00Z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2020-10-20T00:00:00Z</vt:filetime>
  </property>
</Properties>
</file>