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AE6F-C133-4EF2-AB71-C18261D532C8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4882-332C-4AC9-807A-B1D2358A9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AE6F-C133-4EF2-AB71-C18261D532C8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4882-332C-4AC9-807A-B1D2358A9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AE6F-C133-4EF2-AB71-C18261D532C8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4882-332C-4AC9-807A-B1D2358A9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AE6F-C133-4EF2-AB71-C18261D532C8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4882-332C-4AC9-807A-B1D2358A9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AE6F-C133-4EF2-AB71-C18261D532C8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4882-332C-4AC9-807A-B1D2358A9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AE6F-C133-4EF2-AB71-C18261D532C8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4882-332C-4AC9-807A-B1D2358A9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AE6F-C133-4EF2-AB71-C18261D532C8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4882-332C-4AC9-807A-B1D2358A9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AE6F-C133-4EF2-AB71-C18261D532C8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4882-332C-4AC9-807A-B1D2358A9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AE6F-C133-4EF2-AB71-C18261D532C8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4882-332C-4AC9-807A-B1D2358A9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AE6F-C133-4EF2-AB71-C18261D532C8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4882-332C-4AC9-807A-B1D2358A9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AE6F-C133-4EF2-AB71-C18261D532C8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4882-332C-4AC9-807A-B1D2358A9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5AE6F-C133-4EF2-AB71-C18261D532C8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04882-332C-4AC9-807A-B1D2358A9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err="1" smtClean="0"/>
              <a:t>Aristolochia</a:t>
            </a:r>
            <a:r>
              <a:rPr lang="en-US" dirty="0" smtClean="0"/>
              <a:t> stem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Rohini</a:t>
            </a:r>
            <a:r>
              <a:rPr lang="en-US" dirty="0" smtClean="0"/>
              <a:t> </a:t>
            </a:r>
            <a:r>
              <a:rPr lang="en-US" dirty="0" err="1" smtClean="0"/>
              <a:t>Trivedi</a:t>
            </a:r>
            <a:endParaRPr lang="en-US" dirty="0" smtClean="0"/>
          </a:p>
          <a:p>
            <a:r>
              <a:rPr lang="en-US" dirty="0" err="1" smtClean="0"/>
              <a:t>Deptt</a:t>
            </a:r>
            <a:r>
              <a:rPr lang="en-US" dirty="0" smtClean="0"/>
              <a:t>. </a:t>
            </a:r>
            <a:r>
              <a:rPr lang="en-US" dirty="0" smtClean="0"/>
              <a:t>o</a:t>
            </a:r>
            <a:r>
              <a:rPr lang="en-US" dirty="0" smtClean="0"/>
              <a:t>f Botany</a:t>
            </a:r>
          </a:p>
          <a:p>
            <a:r>
              <a:rPr lang="en-US" dirty="0" smtClean="0"/>
              <a:t>MLSU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Aristolocia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4000" dirty="0" smtClean="0"/>
              <a:t>Outline almost circular, with thick cuticle and </a:t>
            </a:r>
            <a:r>
              <a:rPr lang="en-US" sz="4000" dirty="0" err="1" smtClean="0"/>
              <a:t>multicellular</a:t>
            </a:r>
            <a:r>
              <a:rPr lang="en-US" sz="4000" dirty="0" smtClean="0"/>
              <a:t> </a:t>
            </a:r>
            <a:r>
              <a:rPr lang="en-US" sz="4000" dirty="0" smtClean="0"/>
              <a:t>hairs.</a:t>
            </a:r>
          </a:p>
          <a:p>
            <a:pPr algn="just"/>
            <a:r>
              <a:rPr lang="en-US" sz="4000" dirty="0" smtClean="0"/>
              <a:t>Cortex is differentiated into outer </a:t>
            </a:r>
            <a:r>
              <a:rPr lang="en-US" sz="4000" dirty="0" err="1" smtClean="0"/>
              <a:t>collenchyma</a:t>
            </a:r>
            <a:r>
              <a:rPr lang="en-US" sz="4000" dirty="0" smtClean="0"/>
              <a:t> and inner parenchyma. The inner </a:t>
            </a:r>
            <a:r>
              <a:rPr lang="en-US" sz="4000" dirty="0" err="1" smtClean="0"/>
              <a:t>parenchymatous</a:t>
            </a:r>
            <a:r>
              <a:rPr lang="en-US" sz="4000" dirty="0" smtClean="0"/>
              <a:t> cells develops chloroplast as they get sunlight and thus forms </a:t>
            </a:r>
            <a:r>
              <a:rPr lang="en-US" sz="4000" dirty="0" err="1" smtClean="0"/>
              <a:t>chlorenchyma</a:t>
            </a:r>
            <a:r>
              <a:rPr lang="en-US" sz="4000" dirty="0" smtClean="0"/>
              <a:t>. </a:t>
            </a:r>
          </a:p>
          <a:p>
            <a:pPr algn="just"/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Endodermis is the innermost layer of cortex with barrel shaped cell </a:t>
            </a:r>
            <a:r>
              <a:rPr lang="en-US" dirty="0" smtClean="0"/>
              <a:t>which contains </a:t>
            </a:r>
            <a:r>
              <a:rPr lang="en-US" dirty="0" smtClean="0"/>
              <a:t>starch grains.</a:t>
            </a:r>
          </a:p>
          <a:p>
            <a:pPr algn="just"/>
            <a:r>
              <a:rPr lang="en-US" dirty="0" smtClean="0"/>
              <a:t>Endodermis is Followed </a:t>
            </a:r>
            <a:r>
              <a:rPr lang="en-US" dirty="0" smtClean="0"/>
              <a:t>by </a:t>
            </a:r>
            <a:r>
              <a:rPr lang="en-US" dirty="0" err="1" smtClean="0"/>
              <a:t>pericycle</a:t>
            </a:r>
            <a:r>
              <a:rPr lang="en-US" dirty="0" smtClean="0"/>
              <a:t> of </a:t>
            </a:r>
            <a:r>
              <a:rPr lang="en-US" dirty="0" err="1" smtClean="0"/>
              <a:t>sclerenchymatous</a:t>
            </a:r>
            <a:r>
              <a:rPr lang="en-US" dirty="0" smtClean="0"/>
              <a:t> cells </a:t>
            </a:r>
            <a:r>
              <a:rPr lang="en-US" dirty="0" smtClean="0"/>
              <a:t>which splits in the old </a:t>
            </a:r>
            <a:r>
              <a:rPr lang="en-US" dirty="0" smtClean="0"/>
              <a:t>stem.</a:t>
            </a:r>
            <a:endParaRPr lang="en-US" dirty="0" smtClean="0"/>
          </a:p>
          <a:p>
            <a:pPr algn="just"/>
            <a:r>
              <a:rPr lang="en-US" dirty="0" smtClean="0"/>
              <a:t>The vascular bundles are conjoint collateral </a:t>
            </a:r>
            <a:r>
              <a:rPr lang="en-US" dirty="0" err="1" smtClean="0"/>
              <a:t>endarch</a:t>
            </a:r>
            <a:r>
              <a:rPr lang="en-US" dirty="0" smtClean="0"/>
              <a:t> and open </a:t>
            </a:r>
            <a:r>
              <a:rPr lang="en-US" dirty="0" smtClean="0"/>
              <a:t> </a:t>
            </a:r>
            <a:r>
              <a:rPr lang="en-US" dirty="0" smtClean="0"/>
              <a:t>w</a:t>
            </a:r>
            <a:r>
              <a:rPr lang="en-US" dirty="0" smtClean="0"/>
              <a:t>ith </a:t>
            </a:r>
            <a:r>
              <a:rPr lang="en-US" dirty="0" smtClean="0"/>
              <a:t>xylem towards pith (inside) and phloem towards outside.</a:t>
            </a:r>
          </a:p>
          <a:p>
            <a:pPr algn="just"/>
            <a:r>
              <a:rPr lang="en-US" dirty="0" smtClean="0"/>
              <a:t>The bundles are separated from each other by wide </a:t>
            </a:r>
            <a:r>
              <a:rPr lang="en-US" dirty="0" err="1" smtClean="0"/>
              <a:t>parenchymatous</a:t>
            </a:r>
            <a:r>
              <a:rPr lang="en-US" dirty="0" smtClean="0"/>
              <a:t> rays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/>
              <a:t>The trend is also followed in the secondary tissues where </a:t>
            </a:r>
            <a:r>
              <a:rPr lang="en-US" sz="3600" dirty="0" smtClean="0"/>
              <a:t>they </a:t>
            </a:r>
            <a:r>
              <a:rPr lang="en-US" sz="3600" dirty="0" smtClean="0"/>
              <a:t>are separated by wide </a:t>
            </a:r>
            <a:r>
              <a:rPr lang="en-US" sz="3600" dirty="0" err="1" smtClean="0"/>
              <a:t>medullary</a:t>
            </a:r>
            <a:r>
              <a:rPr lang="en-US" sz="3600" dirty="0" smtClean="0"/>
              <a:t> rays and the xylem appears fractured.</a:t>
            </a:r>
          </a:p>
          <a:p>
            <a:pPr algn="just"/>
            <a:r>
              <a:rPr lang="en-US" sz="3600" dirty="0" smtClean="0"/>
              <a:t>As wide </a:t>
            </a:r>
            <a:r>
              <a:rPr lang="en-US" sz="3600" dirty="0" err="1" smtClean="0"/>
              <a:t>medullary</a:t>
            </a:r>
            <a:r>
              <a:rPr lang="en-US" sz="3600" dirty="0" smtClean="0"/>
              <a:t> rays were present in the primary structure also so it is a primary abnormality.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3200"/>
          </a:p>
        </p:txBody>
      </p:sp>
      <p:pic>
        <p:nvPicPr>
          <p:cNvPr id="2050" name="Picture 2" descr="C:\Users\rohini\Downloads\IMG-20191206-WA003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609600"/>
            <a:ext cx="7848600" cy="558268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791200" y="1981200"/>
            <a:ext cx="2133600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i="1" dirty="0" err="1" smtClean="0"/>
              <a:t>Aristolochia</a:t>
            </a:r>
            <a:endParaRPr lang="en-US" sz="32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rohini\Downloads\IMG-20191206-WA003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228600"/>
            <a:ext cx="7772400" cy="589756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057400" y="4648200"/>
            <a:ext cx="2209800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i="1" dirty="0" err="1" smtClean="0"/>
              <a:t>Aristolochia</a:t>
            </a:r>
            <a:endParaRPr lang="en-US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154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Aristolochia stem </vt:lpstr>
      <vt:lpstr>Aristolocia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Aristolocia</dc:title>
  <dc:creator>rohini</dc:creator>
  <cp:lastModifiedBy>rohini</cp:lastModifiedBy>
  <cp:revision>5</cp:revision>
  <dcterms:created xsi:type="dcterms:W3CDTF">2020-10-20T09:36:24Z</dcterms:created>
  <dcterms:modified xsi:type="dcterms:W3CDTF">2020-10-20T10:40:35Z</dcterms:modified>
</cp:coreProperties>
</file>