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0" r:id="rId5"/>
    <p:sldId id="262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036A-59F7-4F24-9D7F-075354FB93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8D03-B4D3-410D-8752-5EC35D4B3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036A-59F7-4F24-9D7F-075354FB93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8D03-B4D3-410D-8752-5EC35D4B3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036A-59F7-4F24-9D7F-075354FB93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8D03-B4D3-410D-8752-5EC35D4B3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036A-59F7-4F24-9D7F-075354FB93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8D03-B4D3-410D-8752-5EC35D4B3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036A-59F7-4F24-9D7F-075354FB93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8D03-B4D3-410D-8752-5EC35D4B3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036A-59F7-4F24-9D7F-075354FB93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8D03-B4D3-410D-8752-5EC35D4B3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036A-59F7-4F24-9D7F-075354FB93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8D03-B4D3-410D-8752-5EC35D4B3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036A-59F7-4F24-9D7F-075354FB93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8D03-B4D3-410D-8752-5EC35D4B3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036A-59F7-4F24-9D7F-075354FB93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8D03-B4D3-410D-8752-5EC35D4B3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036A-59F7-4F24-9D7F-075354FB93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8D03-B4D3-410D-8752-5EC35D4B3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036A-59F7-4F24-9D7F-075354FB93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8D03-B4D3-410D-8752-5EC35D4B3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036A-59F7-4F24-9D7F-075354FB93BC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78D03-B4D3-410D-8752-5EC35D4B3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roHINI</a:t>
            </a:r>
            <a:r>
              <a:rPr lang="en-US" dirty="0" smtClean="0"/>
              <a:t> </a:t>
            </a:r>
            <a:r>
              <a:rPr lang="en-US" dirty="0" err="1" smtClean="0"/>
              <a:t>trivedi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deptt</a:t>
            </a:r>
            <a:r>
              <a:rPr lang="en-US" dirty="0" smtClean="0"/>
              <a:t>. of Botany </a:t>
            </a:r>
            <a:br>
              <a:rPr lang="en-US" dirty="0" smtClean="0"/>
            </a:br>
            <a:r>
              <a:rPr lang="en-US" dirty="0" smtClean="0"/>
              <a:t>MLSU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Primary abnormality in </a:t>
            </a:r>
            <a:r>
              <a:rPr lang="en-US" sz="5400" i="1" dirty="0" err="1" smtClean="0">
                <a:solidFill>
                  <a:srgbClr val="FF0000"/>
                </a:solidFill>
              </a:rPr>
              <a:t>Nyctanthus</a:t>
            </a:r>
            <a:r>
              <a:rPr lang="en-US" sz="5400" i="1" dirty="0" smtClean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stem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rohini\Downloads\IMG20200907144959.jpg"/>
          <p:cNvPicPr>
            <a:picLocks noChangeAspect="1" noChangeArrowheads="1"/>
          </p:cNvPicPr>
          <p:nvPr/>
        </p:nvPicPr>
        <p:blipFill>
          <a:blip r:embed="rId2" cstate="print"/>
          <a:srcRect r="23333" b="45556"/>
          <a:stretch>
            <a:fillRect/>
          </a:stretch>
        </p:blipFill>
        <p:spPr bwMode="auto">
          <a:xfrm>
            <a:off x="381000" y="2286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 smtClean="0"/>
              <a:t>TS (transverse section) of stem </a:t>
            </a:r>
            <a:r>
              <a:rPr lang="en-US" dirty="0" smtClean="0"/>
              <a:t>is quadrangular in outline. </a:t>
            </a:r>
          </a:p>
          <a:p>
            <a:pPr algn="just"/>
            <a:r>
              <a:rPr lang="en-US" dirty="0" smtClean="0"/>
              <a:t>The outermost layer is the epidermis, with cuticle and hair.</a:t>
            </a:r>
          </a:p>
          <a:p>
            <a:pPr algn="just"/>
            <a:r>
              <a:rPr lang="en-US" dirty="0" smtClean="0"/>
              <a:t>This layer is followed by </a:t>
            </a:r>
            <a:r>
              <a:rPr lang="en-US" dirty="0" smtClean="0"/>
              <a:t>cortex-outer layers are </a:t>
            </a:r>
            <a:r>
              <a:rPr lang="en-US" dirty="0" err="1" smtClean="0"/>
              <a:t>collenchymatous</a:t>
            </a:r>
            <a:r>
              <a:rPr lang="en-US" dirty="0" smtClean="0"/>
              <a:t> and inner layers-</a:t>
            </a:r>
            <a:r>
              <a:rPr lang="en-US" dirty="0" err="1" smtClean="0"/>
              <a:t>parenchymatous</a:t>
            </a:r>
            <a:r>
              <a:rPr lang="en-US" dirty="0" smtClean="0"/>
              <a:t>, with intercellular spaces.</a:t>
            </a:r>
          </a:p>
          <a:p>
            <a:pPr algn="just"/>
            <a:r>
              <a:rPr lang="en-US" dirty="0" smtClean="0"/>
              <a:t>Four vascular bundles are present at the four corners or four bulges.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vascular bundles as they are in the cortex so are called cortical vascular </a:t>
            </a:r>
            <a:r>
              <a:rPr lang="en-US" dirty="0" smtClean="0"/>
              <a:t>bundles(VB).</a:t>
            </a:r>
            <a:endParaRPr lang="en-US" dirty="0" smtClean="0"/>
          </a:p>
          <a:p>
            <a:pPr algn="just"/>
            <a:r>
              <a:rPr lang="en-US" dirty="0" smtClean="0"/>
              <a:t>Basically they are leaf traces which arises from the lower nodes and move upward during their journey they get inverted and lie in the cortex.</a:t>
            </a:r>
          </a:p>
          <a:p>
            <a:pPr algn="just"/>
            <a:r>
              <a:rPr lang="en-US" dirty="0" smtClean="0"/>
              <a:t>The cortical VB are conjoint , </a:t>
            </a:r>
            <a:r>
              <a:rPr lang="en-US" dirty="0" smtClean="0"/>
              <a:t>collateral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exarch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metaxylem</a:t>
            </a:r>
            <a:r>
              <a:rPr lang="en-US" dirty="0" smtClean="0">
                <a:solidFill>
                  <a:srgbClr val="FF0000"/>
                </a:solidFill>
              </a:rPr>
              <a:t> inside &amp; </a:t>
            </a:r>
            <a:r>
              <a:rPr lang="en-US" dirty="0" err="1" smtClean="0">
                <a:solidFill>
                  <a:srgbClr val="FF0000"/>
                </a:solidFill>
              </a:rPr>
              <a:t>protoxylem</a:t>
            </a:r>
            <a:r>
              <a:rPr lang="en-US" dirty="0" smtClean="0">
                <a:solidFill>
                  <a:srgbClr val="FF0000"/>
                </a:solidFill>
              </a:rPr>
              <a:t> outside or towards periphery) and open.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rohini\Downloads\IMG20200907144955.jpg"/>
          <p:cNvPicPr>
            <a:picLocks noChangeAspect="1" noChangeArrowheads="1"/>
          </p:cNvPicPr>
          <p:nvPr/>
        </p:nvPicPr>
        <p:blipFill>
          <a:blip r:embed="rId2" cstate="print"/>
          <a:srcRect t="12222" r="12963" b="10000"/>
          <a:stretch>
            <a:fillRect/>
          </a:stretch>
        </p:blipFill>
        <p:spPr bwMode="auto">
          <a:xfrm>
            <a:off x="457200" y="3048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cortex is followed by endodermis , </a:t>
            </a:r>
            <a:r>
              <a:rPr lang="en-US" dirty="0" err="1" smtClean="0"/>
              <a:t>pericycle</a:t>
            </a:r>
            <a:r>
              <a:rPr lang="en-US" dirty="0" smtClean="0"/>
              <a:t> and vascular tissues- conjoint, collateral, </a:t>
            </a:r>
            <a:r>
              <a:rPr lang="en-US" dirty="0" err="1" smtClean="0"/>
              <a:t>endarch</a:t>
            </a:r>
            <a:r>
              <a:rPr lang="en-US" dirty="0" smtClean="0"/>
              <a:t> and open vascular bundles.</a:t>
            </a:r>
          </a:p>
          <a:p>
            <a:pPr algn="just"/>
            <a:r>
              <a:rPr lang="en-US" dirty="0" smtClean="0"/>
              <a:t>Central </a:t>
            </a:r>
            <a:r>
              <a:rPr lang="en-US" dirty="0" err="1" smtClean="0"/>
              <a:t>parenchymatous</a:t>
            </a:r>
            <a:r>
              <a:rPr lang="en-US" dirty="0" smtClean="0"/>
              <a:t> pith. </a:t>
            </a:r>
          </a:p>
          <a:p>
            <a:pPr algn="just"/>
            <a:r>
              <a:rPr lang="en-US" dirty="0" smtClean="0"/>
              <a:t>Secondary growth is normal -cambium ring </a:t>
            </a:r>
            <a:r>
              <a:rPr lang="en-US" dirty="0" smtClean="0"/>
              <a:t>is formed by </a:t>
            </a:r>
            <a:r>
              <a:rPr lang="en-US" dirty="0" err="1" smtClean="0"/>
              <a:t>interfascicular</a:t>
            </a:r>
            <a:r>
              <a:rPr lang="en-US" dirty="0" smtClean="0"/>
              <a:t> and fascicular cambium.</a:t>
            </a:r>
          </a:p>
          <a:p>
            <a:pPr algn="just"/>
            <a:r>
              <a:rPr lang="en-US" dirty="0" smtClean="0"/>
              <a:t>Cambium produces secondary </a:t>
            </a:r>
            <a:r>
              <a:rPr lang="en-US" dirty="0" smtClean="0"/>
              <a:t>xylem towards </a:t>
            </a:r>
            <a:r>
              <a:rPr lang="en-US" dirty="0" smtClean="0"/>
              <a:t>inside and secondary phloem outside.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rohini\Downloads\IMG-20191206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8000999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177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roHINI trivedi deptt. of Botany  MLSU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rohini</dc:creator>
  <cp:lastModifiedBy>rohini</cp:lastModifiedBy>
  <cp:revision>3</cp:revision>
  <dcterms:created xsi:type="dcterms:W3CDTF">2020-10-20T09:37:27Z</dcterms:created>
  <dcterms:modified xsi:type="dcterms:W3CDTF">2020-10-20T10:26:58Z</dcterms:modified>
</cp:coreProperties>
</file>