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B0C49-25CA-49D0-8ADD-EA9DDF01B34E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89EE1-4CF2-4E5F-8680-5099A393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Secondary </a:t>
            </a:r>
            <a:r>
              <a:rPr lang="en-US" dirty="0" err="1" smtClean="0"/>
              <a:t>anamolous</a:t>
            </a:r>
            <a:r>
              <a:rPr lang="en-US" dirty="0" smtClean="0"/>
              <a:t> growth in </a:t>
            </a:r>
            <a:r>
              <a:rPr lang="en-US" i="1" dirty="0" smtClean="0"/>
              <a:t>Bignonia</a:t>
            </a:r>
            <a:r>
              <a:rPr lang="en-US" dirty="0" smtClean="0"/>
              <a:t> 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. </a:t>
            </a:r>
            <a:r>
              <a:rPr lang="en-US" dirty="0" err="1" smtClean="0"/>
              <a:t>Rohini</a:t>
            </a:r>
            <a:r>
              <a:rPr lang="en-US" dirty="0" smtClean="0"/>
              <a:t> </a:t>
            </a:r>
            <a:r>
              <a:rPr lang="en-US" dirty="0" err="1" smtClean="0"/>
              <a:t>Trivedi</a:t>
            </a:r>
            <a:endParaRPr lang="en-US" dirty="0" smtClean="0"/>
          </a:p>
          <a:p>
            <a:r>
              <a:rPr lang="en-US" dirty="0" smtClean="0"/>
              <a:t>Dept. of Botany MLSU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Bignonia</a:t>
            </a:r>
            <a:r>
              <a:rPr lang="en-US" dirty="0" smtClean="0"/>
              <a:t> 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/>
            <a:r>
              <a:rPr lang="en-US" dirty="0" smtClean="0"/>
              <a:t>The outline is with ridges and furrows</a:t>
            </a:r>
          </a:p>
          <a:p>
            <a:pPr algn="just" fontAlgn="base"/>
            <a:r>
              <a:rPr lang="en-US" dirty="0" err="1" smtClean="0"/>
              <a:t>Epidermis</a:t>
            </a:r>
            <a:r>
              <a:rPr lang="en-US" b="1" dirty="0" err="1" smtClean="0"/>
              <a:t>:</a:t>
            </a:r>
            <a:r>
              <a:rPr lang="en-US" dirty="0" err="1" smtClean="0"/>
              <a:t>Single</a:t>
            </a:r>
            <a:r>
              <a:rPr lang="en-US" dirty="0" smtClean="0"/>
              <a:t>-layered epidermis, with cuticle and </a:t>
            </a:r>
            <a:r>
              <a:rPr lang="en-US" dirty="0" err="1" smtClean="0"/>
              <a:t>multicellular</a:t>
            </a:r>
            <a:r>
              <a:rPr lang="en-US" dirty="0" smtClean="0"/>
              <a:t> hairs </a:t>
            </a:r>
          </a:p>
          <a:p>
            <a:pPr algn="just" fontAlgn="base"/>
            <a:r>
              <a:rPr lang="en-US" dirty="0" smtClean="0"/>
              <a:t>Cortex divided into </a:t>
            </a:r>
            <a:r>
              <a:rPr lang="en-US" dirty="0" err="1" smtClean="0"/>
              <a:t>collenchyma</a:t>
            </a:r>
            <a:r>
              <a:rPr lang="en-US" dirty="0" smtClean="0"/>
              <a:t> and parenchyma. In the ridges </a:t>
            </a:r>
            <a:r>
              <a:rPr lang="en-US" dirty="0" err="1" smtClean="0"/>
              <a:t>sclerenchyma</a:t>
            </a:r>
            <a:r>
              <a:rPr lang="en-US" dirty="0" smtClean="0"/>
              <a:t> may develop.</a:t>
            </a:r>
          </a:p>
          <a:p>
            <a:pPr algn="just" fontAlgn="base"/>
            <a:r>
              <a:rPr lang="en-US" dirty="0" smtClean="0"/>
              <a:t>Endodermis without </a:t>
            </a:r>
            <a:r>
              <a:rPr lang="en-US" dirty="0" err="1" smtClean="0"/>
              <a:t>casparian</a:t>
            </a:r>
            <a:r>
              <a:rPr lang="en-US" dirty="0" smtClean="0"/>
              <a:t> strips and </a:t>
            </a:r>
            <a:r>
              <a:rPr lang="en-US" dirty="0" err="1" smtClean="0"/>
              <a:t>pericycle</a:t>
            </a:r>
            <a:r>
              <a:rPr lang="en-US" dirty="0" smtClean="0"/>
              <a:t> consists of </a:t>
            </a:r>
            <a:r>
              <a:rPr lang="en-US" dirty="0" err="1" smtClean="0"/>
              <a:t>sclerenchymatous</a:t>
            </a:r>
            <a:r>
              <a:rPr lang="en-US" dirty="0" smtClean="0"/>
              <a:t> patches.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Primary vascular bundle conjoint collateral, </a:t>
            </a:r>
            <a:r>
              <a:rPr lang="en-US" dirty="0" err="1" smtClean="0"/>
              <a:t>endarch</a:t>
            </a:r>
            <a:r>
              <a:rPr lang="en-US" dirty="0" smtClean="0"/>
              <a:t> and open. Xylem towards pith.</a:t>
            </a:r>
          </a:p>
          <a:p>
            <a:pPr algn="just"/>
            <a:r>
              <a:rPr lang="en-US" dirty="0" smtClean="0"/>
              <a:t>A central </a:t>
            </a:r>
            <a:r>
              <a:rPr lang="en-US" dirty="0" err="1" smtClean="0"/>
              <a:t>parenchymatous</a:t>
            </a:r>
            <a:r>
              <a:rPr lang="en-US" dirty="0" smtClean="0"/>
              <a:t> pith is present.</a:t>
            </a:r>
          </a:p>
          <a:p>
            <a:pPr algn="just"/>
            <a:r>
              <a:rPr lang="en-US" dirty="0" smtClean="0"/>
              <a:t>Secondary growth takes place by forming the normal cambial </a:t>
            </a:r>
            <a:r>
              <a:rPr lang="en-US" dirty="0" smtClean="0"/>
              <a:t>ring which </a:t>
            </a:r>
            <a:r>
              <a:rPr lang="en-US" dirty="0" smtClean="0"/>
              <a:t>is normal in position and behaves normally for some time 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 smtClean="0"/>
              <a:t>But after some time four segment of cambium which is placed diagonally opposite </a:t>
            </a:r>
            <a:r>
              <a:rPr lang="en-US" dirty="0" smtClean="0"/>
              <a:t>produces </a:t>
            </a:r>
            <a:r>
              <a:rPr lang="en-US" dirty="0" smtClean="0"/>
              <a:t>less secondary xylem inside but more secondary phloem out side resulting in the furrows of secondary xylem being filled with secondary phloem.</a:t>
            </a:r>
          </a:p>
          <a:p>
            <a:pPr algn="just"/>
            <a:r>
              <a:rPr lang="en-US" dirty="0" smtClean="0"/>
              <a:t>Bars of </a:t>
            </a:r>
            <a:r>
              <a:rPr lang="en-US" dirty="0" err="1" smtClean="0"/>
              <a:t>sclerenchyma</a:t>
            </a:r>
            <a:r>
              <a:rPr lang="en-US" dirty="0" smtClean="0"/>
              <a:t> may form in secondary phloem to help prevent the crushing of secondary phloem by the thick walled cells of secondary xylem on borders.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rohini\Downloads\IMG-20191206-WA00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8153400" cy="59436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343400" y="2133600"/>
            <a:ext cx="1905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Bignonia 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140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Secondary anamolous growth in Bignonia stem</vt:lpstr>
      <vt:lpstr>Bignonia stem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rohini</dc:creator>
  <cp:lastModifiedBy>rohini</cp:lastModifiedBy>
  <cp:revision>3</cp:revision>
  <dcterms:created xsi:type="dcterms:W3CDTF">2020-10-20T09:38:10Z</dcterms:created>
  <dcterms:modified xsi:type="dcterms:W3CDTF">2020-10-20T10:46:13Z</dcterms:modified>
</cp:coreProperties>
</file>