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5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10/20/2020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PERMANENT TISSUES </a:t>
            </a:r>
            <a:endParaRPr lang="en-US" dirty="0"/>
          </a:p>
        </p:txBody>
      </p:sp>
      <p:sp>
        <p:nvSpPr>
          <p:cNvPr id="3" name="Subtitle 2"/>
          <p:cNvSpPr>
            <a:spLocks noGrp="1"/>
          </p:cNvSpPr>
          <p:nvPr>
            <p:ph type="subTitle" idx="1"/>
          </p:nvPr>
        </p:nvSpPr>
        <p:spPr/>
        <p:txBody>
          <a:bodyPr/>
          <a:lstStyle/>
          <a:p>
            <a:endParaRPr lang="en-US" dirty="0" smtClean="0"/>
          </a:p>
          <a:p>
            <a:r>
              <a:rPr lang="en-US" dirty="0" smtClean="0"/>
              <a:t>Dr. </a:t>
            </a:r>
            <a:r>
              <a:rPr lang="en-US" dirty="0" err="1" smtClean="0"/>
              <a:t>Rohini</a:t>
            </a:r>
            <a:r>
              <a:rPr lang="en-US" dirty="0" smtClean="0"/>
              <a:t> </a:t>
            </a:r>
            <a:r>
              <a:rPr lang="en-US" dirty="0" err="1" smtClean="0"/>
              <a:t>Trivedi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parenchyma </a:t>
            </a:r>
            <a:endParaRPr lang="en-US" dirty="0"/>
          </a:p>
        </p:txBody>
      </p:sp>
      <p:sp>
        <p:nvSpPr>
          <p:cNvPr id="3" name="Content Placeholder 2"/>
          <p:cNvSpPr>
            <a:spLocks noGrp="1"/>
          </p:cNvSpPr>
          <p:nvPr>
            <p:ph idx="1"/>
          </p:nvPr>
        </p:nvSpPr>
        <p:spPr/>
        <p:txBody>
          <a:bodyPr>
            <a:noAutofit/>
          </a:bodyPr>
          <a:lstStyle/>
          <a:p>
            <a:pPr algn="just"/>
            <a:r>
              <a:rPr lang="en-US" sz="3600" b="1" dirty="0" err="1" smtClean="0">
                <a:solidFill>
                  <a:srgbClr val="00B050"/>
                </a:solidFill>
              </a:rPr>
              <a:t>Chlorenchyma</a:t>
            </a:r>
            <a:r>
              <a:rPr lang="en-US" sz="3600" dirty="0" smtClean="0"/>
              <a:t> –when chloroplast is present . </a:t>
            </a:r>
            <a:r>
              <a:rPr lang="en-US" sz="3600" dirty="0" smtClean="0"/>
              <a:t>These </a:t>
            </a:r>
            <a:r>
              <a:rPr lang="en-US" sz="3600" dirty="0" smtClean="0"/>
              <a:t>tissues perform </a:t>
            </a:r>
            <a:r>
              <a:rPr lang="en-US" sz="3600" dirty="0" smtClean="0"/>
              <a:t>photosynthesis.</a:t>
            </a:r>
            <a:endParaRPr lang="en-US" sz="3600" dirty="0" smtClean="0"/>
          </a:p>
          <a:p>
            <a:pPr algn="just"/>
            <a:r>
              <a:rPr lang="en-US" sz="3600" b="1" dirty="0" err="1" smtClean="0">
                <a:solidFill>
                  <a:srgbClr val="0070C0"/>
                </a:solidFill>
              </a:rPr>
              <a:t>Aerenchyma</a:t>
            </a:r>
            <a:r>
              <a:rPr lang="en-US" sz="3600" dirty="0" smtClean="0"/>
              <a:t> –large intercellular space is found . The space is filled with gas. This makes the tissue buoyant . These tissue are found in aquatic plants.</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b="1" dirty="0" err="1" smtClean="0">
                <a:solidFill>
                  <a:schemeClr val="accent6">
                    <a:lumMod val="75000"/>
                  </a:schemeClr>
                </a:solidFill>
              </a:rPr>
              <a:t>Idioblasts</a:t>
            </a:r>
            <a:r>
              <a:rPr lang="en-US" sz="3600" dirty="0" smtClean="0"/>
              <a:t>-these are special type of parenchyma in which tannin , oil, calcium oxalate crystals like </a:t>
            </a:r>
            <a:r>
              <a:rPr lang="en-US" sz="3600" dirty="0" err="1" smtClean="0"/>
              <a:t>raphides</a:t>
            </a:r>
            <a:r>
              <a:rPr lang="en-US" sz="3600" dirty="0" smtClean="0"/>
              <a:t> are stored.</a:t>
            </a:r>
          </a:p>
          <a:p>
            <a:pPr algn="just"/>
            <a:r>
              <a:rPr lang="en-US" sz="3600" b="1" dirty="0" err="1" smtClean="0">
                <a:solidFill>
                  <a:srgbClr val="FF0000"/>
                </a:solidFill>
              </a:rPr>
              <a:t>Prosenchyma</a:t>
            </a:r>
            <a:r>
              <a:rPr lang="en-US" sz="3600" b="1" dirty="0" smtClean="0">
                <a:solidFill>
                  <a:srgbClr val="FF0000"/>
                </a:solidFill>
              </a:rPr>
              <a:t> </a:t>
            </a:r>
            <a:r>
              <a:rPr lang="en-US" sz="3600" dirty="0" smtClean="0"/>
              <a:t>– </a:t>
            </a:r>
            <a:r>
              <a:rPr lang="en-US" sz="3600" dirty="0" err="1" smtClean="0"/>
              <a:t>parenchymatous</a:t>
            </a:r>
            <a:r>
              <a:rPr lang="en-US" sz="3600" dirty="0" smtClean="0"/>
              <a:t> cell </a:t>
            </a:r>
            <a:r>
              <a:rPr lang="en-US" sz="3600" dirty="0" err="1" smtClean="0"/>
              <a:t>iso</a:t>
            </a:r>
            <a:r>
              <a:rPr lang="en-US" sz="3600" dirty="0" smtClean="0"/>
              <a:t> diametric to elongated with tapered ends slightly thick walled found in the </a:t>
            </a:r>
            <a:r>
              <a:rPr lang="en-US" sz="3600" dirty="0" err="1" smtClean="0"/>
              <a:t>pericycle</a:t>
            </a:r>
            <a:r>
              <a:rPr lang="en-US" sz="3600" dirty="0" smtClean="0"/>
              <a:t> of </a:t>
            </a:r>
            <a:r>
              <a:rPr lang="en-US" sz="3600" dirty="0" err="1" smtClean="0"/>
              <a:t>dicots</a:t>
            </a:r>
            <a:r>
              <a:rPr lang="en-US" sz="36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err="1" smtClean="0">
                <a:solidFill>
                  <a:srgbClr val="FFC000"/>
                </a:solidFill>
              </a:rPr>
              <a:t>Stellate</a:t>
            </a:r>
            <a:r>
              <a:rPr lang="en-US" dirty="0" smtClean="0"/>
              <a:t> parenchyma – star shaped with large intercellular spaces . Found in the leaf base of banana and certain aquatic plants.</a:t>
            </a:r>
          </a:p>
          <a:p>
            <a:pPr algn="just"/>
            <a:r>
              <a:rPr lang="en-US" b="1" dirty="0" smtClean="0">
                <a:solidFill>
                  <a:srgbClr val="FF0000"/>
                </a:solidFill>
              </a:rPr>
              <a:t>Functions</a:t>
            </a:r>
            <a:r>
              <a:rPr lang="en-US" dirty="0" smtClean="0"/>
              <a:t> –</a:t>
            </a:r>
            <a:r>
              <a:rPr lang="en-US" dirty="0" smtClean="0"/>
              <a:t>store  </a:t>
            </a:r>
            <a:r>
              <a:rPr lang="en-US" dirty="0" smtClean="0"/>
              <a:t>starch ,protein, oil like in potato and castor,  </a:t>
            </a:r>
            <a:r>
              <a:rPr lang="en-US" dirty="0" err="1" smtClean="0"/>
              <a:t>chlorenchymatous</a:t>
            </a:r>
            <a:r>
              <a:rPr lang="en-US" dirty="0" smtClean="0"/>
              <a:t> performs photosynthesis, provides buoyancy,  stores water for example in </a:t>
            </a:r>
            <a:r>
              <a:rPr lang="en-US" i="1" dirty="0" err="1" smtClean="0"/>
              <a:t>Opuntia</a:t>
            </a:r>
            <a:r>
              <a:rPr lang="en-US" i="1" dirty="0" smtClean="0"/>
              <a:t> </a:t>
            </a:r>
            <a:r>
              <a:rPr lang="en-US" dirty="0" smtClean="0"/>
              <a:t>and </a:t>
            </a:r>
            <a:r>
              <a:rPr lang="en-US" i="1" dirty="0" smtClean="0"/>
              <a:t>Euphorbia , </a:t>
            </a:r>
            <a:r>
              <a:rPr lang="en-US" dirty="0" smtClean="0"/>
              <a:t>divides and provides cells for secondary growth and for healing the injured parts.</a:t>
            </a:r>
          </a:p>
          <a:p>
            <a:pPr algn="just"/>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COLLENCHYMA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lgn="just"/>
            <a:r>
              <a:rPr lang="en-US" sz="3600" dirty="0" smtClean="0"/>
              <a:t>Develops from </a:t>
            </a:r>
            <a:r>
              <a:rPr lang="en-US" sz="3600" dirty="0" smtClean="0">
                <a:solidFill>
                  <a:srgbClr val="FF0000"/>
                </a:solidFill>
              </a:rPr>
              <a:t>parenchyma</a:t>
            </a:r>
            <a:r>
              <a:rPr lang="en-US" sz="3600" dirty="0" smtClean="0"/>
              <a:t> and </a:t>
            </a:r>
            <a:r>
              <a:rPr lang="en-US" sz="3600" dirty="0" smtClean="0">
                <a:solidFill>
                  <a:srgbClr val="FF0000"/>
                </a:solidFill>
              </a:rPr>
              <a:t>thickened at corners  </a:t>
            </a:r>
            <a:r>
              <a:rPr lang="en-US" sz="3600" dirty="0" smtClean="0"/>
              <a:t>which is a diagnostic feature of this tissue they are </a:t>
            </a:r>
            <a:r>
              <a:rPr lang="en-US" sz="3600" dirty="0" smtClean="0">
                <a:solidFill>
                  <a:srgbClr val="FF0000"/>
                </a:solidFill>
              </a:rPr>
              <a:t>longer than parenchyma </a:t>
            </a:r>
            <a:r>
              <a:rPr lang="en-US" sz="3600" dirty="0" smtClean="0"/>
              <a:t>cells the cell wall contains cellulose , </a:t>
            </a:r>
            <a:r>
              <a:rPr lang="en-US" sz="3600" dirty="0" err="1" smtClean="0"/>
              <a:t>hemicellulose</a:t>
            </a:r>
            <a:r>
              <a:rPr lang="en-US" sz="3600" dirty="0" smtClean="0"/>
              <a:t> and pectin </a:t>
            </a:r>
            <a:r>
              <a:rPr lang="en-US" sz="3600" dirty="0" smtClean="0">
                <a:solidFill>
                  <a:srgbClr val="FF0000"/>
                </a:solidFill>
              </a:rPr>
              <a:t>but not lignin</a:t>
            </a:r>
            <a:r>
              <a:rPr lang="en-US" sz="3600" dirty="0" smtClean="0"/>
              <a:t>. </a:t>
            </a:r>
            <a:r>
              <a:rPr lang="en-US" sz="3600" dirty="0" smtClean="0">
                <a:solidFill>
                  <a:srgbClr val="FF0000"/>
                </a:solidFill>
              </a:rPr>
              <a:t>The hydrophilic nature of pectin causes the cell wall to be soft and moist</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4000" dirty="0" smtClean="0"/>
              <a:t>The cell wall gets thickened along with the elongation. Found in the soft organs like </a:t>
            </a:r>
            <a:r>
              <a:rPr lang="en-US" sz="4000" dirty="0" smtClean="0">
                <a:solidFill>
                  <a:srgbClr val="FF0000"/>
                </a:solidFill>
              </a:rPr>
              <a:t>branches, </a:t>
            </a:r>
            <a:r>
              <a:rPr lang="en-US" sz="4000" dirty="0" smtClean="0">
                <a:solidFill>
                  <a:srgbClr val="FF0000"/>
                </a:solidFill>
              </a:rPr>
              <a:t>stems leaves, leaf bases </a:t>
            </a:r>
            <a:r>
              <a:rPr lang="en-US" sz="4000" dirty="0" smtClean="0"/>
              <a:t>giving </a:t>
            </a:r>
            <a:r>
              <a:rPr lang="en-US" sz="4000" dirty="0" smtClean="0">
                <a:solidFill>
                  <a:srgbClr val="FF0000"/>
                </a:solidFill>
              </a:rPr>
              <a:t>flexibility along with strength</a:t>
            </a:r>
            <a:r>
              <a:rPr lang="en-US" sz="4000" dirty="0" smtClean="0"/>
              <a:t>. They are the reason why plants can bend in response to strong winds without breaking .</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4000" dirty="0" smtClean="0"/>
              <a:t>It is found in the </a:t>
            </a:r>
            <a:r>
              <a:rPr lang="en-US" sz="4000" dirty="0" smtClean="0">
                <a:solidFill>
                  <a:srgbClr val="FF0000"/>
                </a:solidFill>
              </a:rPr>
              <a:t>primary structure of usually a </a:t>
            </a:r>
            <a:r>
              <a:rPr lang="en-US" sz="4000" dirty="0" err="1" smtClean="0">
                <a:solidFill>
                  <a:srgbClr val="FF0000"/>
                </a:solidFill>
              </a:rPr>
              <a:t>dicot</a:t>
            </a:r>
            <a:r>
              <a:rPr lang="en-US" sz="4000" dirty="0" smtClean="0">
                <a:solidFill>
                  <a:srgbClr val="FF0000"/>
                </a:solidFill>
              </a:rPr>
              <a:t> plant and very rarely or absent in monocot pla</a:t>
            </a:r>
            <a:r>
              <a:rPr lang="en-US" sz="4000" dirty="0" smtClean="0"/>
              <a:t>nts, </a:t>
            </a:r>
            <a:r>
              <a:rPr lang="en-US" sz="4000" dirty="0" smtClean="0">
                <a:solidFill>
                  <a:srgbClr val="FF0000"/>
                </a:solidFill>
              </a:rPr>
              <a:t>not found in underground parts. </a:t>
            </a:r>
            <a:r>
              <a:rPr lang="en-US" sz="4000" dirty="0" smtClean="0"/>
              <a:t>In </a:t>
            </a:r>
            <a:r>
              <a:rPr lang="en-US" sz="4000" dirty="0" err="1" smtClean="0"/>
              <a:t>dicot</a:t>
            </a:r>
            <a:r>
              <a:rPr lang="en-US" sz="4000" dirty="0" smtClean="0"/>
              <a:t> stem it is found beneath the epidermis </a:t>
            </a:r>
            <a:r>
              <a:rPr lang="en-US" sz="4000" dirty="0" smtClean="0">
                <a:solidFill>
                  <a:srgbClr val="FF0000"/>
                </a:solidFill>
              </a:rPr>
              <a:t>as layer or patches </a:t>
            </a:r>
            <a:r>
              <a:rPr lang="en-US" sz="4000" dirty="0" smtClean="0"/>
              <a:t>forming  hypodermis..</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COLLENCHYMA </a:t>
            </a:r>
            <a:endParaRPr lang="en-US" dirty="0"/>
          </a:p>
        </p:txBody>
      </p:sp>
      <p:sp>
        <p:nvSpPr>
          <p:cNvPr id="3" name="Content Placeholder 2"/>
          <p:cNvSpPr>
            <a:spLocks noGrp="1"/>
          </p:cNvSpPr>
          <p:nvPr>
            <p:ph idx="1"/>
          </p:nvPr>
        </p:nvSpPr>
        <p:spPr/>
        <p:txBody>
          <a:bodyPr>
            <a:normAutofit/>
          </a:bodyPr>
          <a:lstStyle/>
          <a:p>
            <a:pPr algn="just"/>
            <a:r>
              <a:rPr lang="en-US" dirty="0" smtClean="0"/>
              <a:t>Different thickening by the pectin and </a:t>
            </a:r>
            <a:r>
              <a:rPr lang="en-US" dirty="0" err="1" smtClean="0"/>
              <a:t>hemicellulose</a:t>
            </a:r>
            <a:r>
              <a:rPr lang="en-US" dirty="0" smtClean="0"/>
              <a:t> </a:t>
            </a:r>
          </a:p>
          <a:p>
            <a:pPr algn="just"/>
            <a:r>
              <a:rPr lang="en-US" sz="3600" dirty="0" smtClean="0">
                <a:solidFill>
                  <a:srgbClr val="FF0000"/>
                </a:solidFill>
              </a:rPr>
              <a:t>Angular </a:t>
            </a:r>
            <a:r>
              <a:rPr lang="en-US" sz="3600" dirty="0" err="1" smtClean="0">
                <a:solidFill>
                  <a:srgbClr val="FF0000"/>
                </a:solidFill>
              </a:rPr>
              <a:t>collenchyma</a:t>
            </a:r>
            <a:r>
              <a:rPr lang="en-US" sz="3600" dirty="0" smtClean="0"/>
              <a:t>-when the thickening is found at the corners example in </a:t>
            </a:r>
            <a:r>
              <a:rPr lang="en-US" sz="3600" i="1" dirty="0" err="1" smtClean="0"/>
              <a:t>Datura</a:t>
            </a:r>
            <a:r>
              <a:rPr lang="en-US" sz="3600" dirty="0" smtClean="0"/>
              <a:t> and </a:t>
            </a:r>
            <a:r>
              <a:rPr lang="en-US" sz="3600" i="1" dirty="0" err="1" smtClean="0"/>
              <a:t>Lycopersicon</a:t>
            </a:r>
            <a:r>
              <a:rPr lang="en-US" sz="3600" i="1" dirty="0" smtClean="0"/>
              <a:t> </a:t>
            </a:r>
            <a:r>
              <a:rPr lang="en-US" sz="3600" dirty="0" smtClean="0"/>
              <a:t>(tomato).</a:t>
            </a:r>
          </a:p>
          <a:p>
            <a:pPr algn="just">
              <a:buNone/>
            </a:pPr>
            <a:r>
              <a:rPr lang="en-US" sz="3600" dirty="0" smtClean="0"/>
              <a:t> </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3600" dirty="0" err="1" smtClean="0"/>
              <a:t>Lacunar</a:t>
            </a:r>
            <a:r>
              <a:rPr lang="en-US" sz="3600" dirty="0" smtClean="0"/>
              <a:t> or tubular </a:t>
            </a:r>
            <a:r>
              <a:rPr lang="en-US" sz="3600" dirty="0" err="1" smtClean="0"/>
              <a:t>collenchyma</a:t>
            </a:r>
            <a:r>
              <a:rPr lang="en-US" sz="3600" dirty="0" smtClean="0"/>
              <a:t>-clear and distinct intercellular space is present and the thickening is present on the  cell wall which </a:t>
            </a:r>
            <a:r>
              <a:rPr lang="en-US" sz="3600" dirty="0" smtClean="0"/>
              <a:t>is</a:t>
            </a:r>
            <a:r>
              <a:rPr lang="en-US" sz="3600" dirty="0" smtClean="0"/>
              <a:t> </a:t>
            </a:r>
            <a:r>
              <a:rPr lang="en-US" sz="3600" dirty="0" smtClean="0"/>
              <a:t>near to or surrounding the intercellular space example in </a:t>
            </a:r>
            <a:r>
              <a:rPr lang="en-US" sz="3600" i="1" dirty="0" smtClean="0"/>
              <a:t>Salvia</a:t>
            </a:r>
            <a:r>
              <a:rPr lang="en-US" sz="3600" dirty="0" smtClean="0"/>
              <a:t> and </a:t>
            </a:r>
            <a:r>
              <a:rPr lang="en-US" sz="3600" i="1" dirty="0" err="1" smtClean="0"/>
              <a:t>Malva</a:t>
            </a:r>
            <a:r>
              <a:rPr lang="en-US" sz="3600" dirty="0" smtClean="0"/>
              <a:t>.</a:t>
            </a:r>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4000" dirty="0" smtClean="0"/>
              <a:t>Lamellar or plate </a:t>
            </a:r>
            <a:r>
              <a:rPr lang="en-US" sz="4000" dirty="0" err="1" smtClean="0"/>
              <a:t>collenchyma</a:t>
            </a:r>
            <a:r>
              <a:rPr lang="en-US" sz="4000" dirty="0" smtClean="0"/>
              <a:t>- thickening along the tangential walls rather than the radial wall example </a:t>
            </a:r>
            <a:r>
              <a:rPr lang="en-US" sz="4000" dirty="0" smtClean="0"/>
              <a:t>in stem </a:t>
            </a:r>
            <a:r>
              <a:rPr lang="en-US" sz="4000" dirty="0" smtClean="0"/>
              <a:t>of </a:t>
            </a:r>
            <a:r>
              <a:rPr lang="en-US" sz="4000" i="1" dirty="0" err="1" smtClean="0"/>
              <a:t>Raphanus</a:t>
            </a:r>
            <a:r>
              <a:rPr lang="en-US" sz="4000" i="1" dirty="0" smtClean="0"/>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lstStyle/>
          <a:p>
            <a:pPr algn="just"/>
            <a:r>
              <a:rPr lang="en-US" dirty="0" smtClean="0"/>
              <a:t>Gives elastic strength or tensile strength</a:t>
            </a:r>
            <a:r>
              <a:rPr lang="en-US" dirty="0" smtClean="0"/>
              <a:t>, avoiding </a:t>
            </a:r>
            <a:r>
              <a:rPr lang="en-US" dirty="0" smtClean="0"/>
              <a:t>breakage of branches in strong winds. </a:t>
            </a:r>
          </a:p>
          <a:p>
            <a:pPr algn="just"/>
            <a:r>
              <a:rPr lang="en-US" dirty="0" smtClean="0"/>
              <a:t>Development of chloroplast in the different organs </a:t>
            </a:r>
            <a:r>
              <a:rPr lang="en-US" dirty="0" smtClean="0"/>
              <a:t>leads </a:t>
            </a:r>
            <a:r>
              <a:rPr lang="en-US" dirty="0" smtClean="0"/>
              <a:t>to making of food</a:t>
            </a:r>
          </a:p>
          <a:p>
            <a:pPr algn="just"/>
            <a:r>
              <a:rPr lang="en-US" dirty="0" smtClean="0"/>
              <a:t>As they are living they can divide according to need and convert into </a:t>
            </a:r>
            <a:r>
              <a:rPr lang="en-US" dirty="0" err="1" smtClean="0"/>
              <a:t>meristematic</a:t>
            </a:r>
            <a:r>
              <a:rPr lang="en-US" dirty="0" smtClean="0"/>
              <a:t> cells and fills the injury and forms cambium.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smtClean="0"/>
              <a:t>Permanent tissues are formed after division and </a:t>
            </a:r>
            <a:r>
              <a:rPr lang="en-US" sz="3600" dirty="0" smtClean="0"/>
              <a:t>differentiation. </a:t>
            </a:r>
            <a:r>
              <a:rPr lang="en-US" sz="3600" dirty="0" smtClean="0"/>
              <a:t>In the permanent </a:t>
            </a:r>
            <a:r>
              <a:rPr lang="en-US" sz="3600" dirty="0" smtClean="0"/>
              <a:t>tissues </a:t>
            </a:r>
            <a:r>
              <a:rPr lang="en-US" sz="3600" dirty="0" smtClean="0"/>
              <a:t>the ability of division is lost temporarily or permanently . They differentiate and takes  a definite shape and perform a definite and specific job or function.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Sclerenchyma</a:t>
            </a:r>
            <a:r>
              <a:rPr lang="en-US" dirty="0" smtClean="0"/>
              <a:t> </a:t>
            </a:r>
            <a:endParaRPr lang="en-US" dirty="0"/>
          </a:p>
        </p:txBody>
      </p:sp>
      <p:sp>
        <p:nvSpPr>
          <p:cNvPr id="3" name="Content Placeholder 2"/>
          <p:cNvSpPr>
            <a:spLocks noGrp="1"/>
          </p:cNvSpPr>
          <p:nvPr>
            <p:ph idx="1"/>
          </p:nvPr>
        </p:nvSpPr>
        <p:spPr/>
        <p:txBody>
          <a:bodyPr>
            <a:noAutofit/>
          </a:bodyPr>
          <a:lstStyle/>
          <a:p>
            <a:pPr algn="just"/>
            <a:r>
              <a:rPr lang="en-US" sz="4400" dirty="0" smtClean="0"/>
              <a:t>The cells are long, tapering at the ends, the cell wall are thick, lignified and are dead when mature.  Simple pits are found in these tissues. Thickening by deposition of lignin is found only in these tissues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4000" dirty="0" smtClean="0"/>
              <a:t>The thick wall leads to attainment of permanent shape by the cells. The space occupied </a:t>
            </a:r>
            <a:r>
              <a:rPr lang="en-US" sz="4000" dirty="0" smtClean="0"/>
              <a:t>by the </a:t>
            </a:r>
            <a:r>
              <a:rPr lang="en-US" sz="4000" dirty="0" smtClean="0"/>
              <a:t>cytoplasm is reduced gradually due to deposition of layers of  lignin. As lignin is not permeable to water the less water content of the cell leads to death of the cells .</a:t>
            </a:r>
          </a:p>
          <a:p>
            <a:pPr algn="just"/>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SCLERENCHYMA </a:t>
            </a:r>
            <a:br>
              <a:rPr lang="en-US" dirty="0" smtClean="0"/>
            </a:br>
            <a:endParaRPr lang="en-US" dirty="0"/>
          </a:p>
        </p:txBody>
      </p:sp>
      <p:sp>
        <p:nvSpPr>
          <p:cNvPr id="3" name="Content Placeholder 2"/>
          <p:cNvSpPr>
            <a:spLocks noGrp="1"/>
          </p:cNvSpPr>
          <p:nvPr>
            <p:ph idx="1"/>
          </p:nvPr>
        </p:nvSpPr>
        <p:spPr/>
        <p:txBody>
          <a:bodyPr/>
          <a:lstStyle/>
          <a:p>
            <a:r>
              <a:rPr lang="en-US" sz="3600" dirty="0" smtClean="0"/>
              <a:t>Two types of </a:t>
            </a:r>
            <a:r>
              <a:rPr lang="en-US" sz="3600" dirty="0" err="1" smtClean="0"/>
              <a:t>sclerenchyma</a:t>
            </a:r>
            <a:r>
              <a:rPr lang="en-US" sz="3600" dirty="0" smtClean="0"/>
              <a:t> are found normally</a:t>
            </a:r>
          </a:p>
          <a:p>
            <a:r>
              <a:rPr lang="en-US" sz="4400" dirty="0" err="1" smtClean="0"/>
              <a:t>Sclerenchyma</a:t>
            </a:r>
            <a:r>
              <a:rPr lang="en-US" sz="4400" dirty="0" smtClean="0"/>
              <a:t> </a:t>
            </a:r>
            <a:r>
              <a:rPr lang="en-US" sz="4400" dirty="0" err="1" smtClean="0"/>
              <a:t>fibres</a:t>
            </a:r>
            <a:r>
              <a:rPr lang="en-US" sz="4400" dirty="0" smtClean="0"/>
              <a:t> </a:t>
            </a:r>
          </a:p>
          <a:p>
            <a:r>
              <a:rPr lang="en-US" sz="4400" dirty="0" smtClean="0"/>
              <a:t>Stone cells or </a:t>
            </a:r>
            <a:r>
              <a:rPr lang="en-US" sz="4400" dirty="0" err="1" smtClean="0"/>
              <a:t>sclerids</a:t>
            </a:r>
            <a:r>
              <a:rPr lang="en-US" sz="4400" dirty="0" smtClean="0"/>
              <a:t> </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SCLERENCHYMA FIBRES </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3600" dirty="0" smtClean="0"/>
              <a:t>The cells are long, thin and tapering on both ends. Sometimes the cell wall gets very thick and the lumen gets very thin or completely blocked. The cell wall has small simple pits. They are found in the cortex, </a:t>
            </a:r>
            <a:r>
              <a:rPr lang="en-US" sz="3600" dirty="0" err="1" smtClean="0"/>
              <a:t>pericycle</a:t>
            </a:r>
            <a:r>
              <a:rPr lang="en-US" sz="3600" dirty="0" smtClean="0"/>
              <a:t>, xylem and phloem . In monocots they form a boundary up or down the vascular bundle and is called the bundle sheath cells.</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1"/>
            <a:ext cx="8229600" cy="4876800"/>
          </a:xfrm>
        </p:spPr>
        <p:txBody>
          <a:bodyPr>
            <a:noAutofit/>
          </a:bodyPr>
          <a:lstStyle/>
          <a:p>
            <a:pPr algn="just"/>
            <a:r>
              <a:rPr lang="en-US" sz="3400" dirty="0" smtClean="0"/>
              <a:t>On the basis of presence of the </a:t>
            </a:r>
            <a:r>
              <a:rPr lang="en-US" sz="3400" dirty="0" err="1" smtClean="0"/>
              <a:t>fibres</a:t>
            </a:r>
            <a:r>
              <a:rPr lang="en-US" sz="3400" dirty="0" smtClean="0"/>
              <a:t> in the plant axis they are divided into two groups-</a:t>
            </a:r>
          </a:p>
          <a:p>
            <a:pPr algn="just"/>
            <a:r>
              <a:rPr lang="en-US" sz="3400" dirty="0" smtClean="0"/>
              <a:t>Wood </a:t>
            </a:r>
            <a:r>
              <a:rPr lang="en-US" sz="3400" dirty="0" err="1" smtClean="0"/>
              <a:t>fibres</a:t>
            </a:r>
            <a:r>
              <a:rPr lang="en-US" sz="3400" dirty="0" smtClean="0"/>
              <a:t>, </a:t>
            </a:r>
            <a:r>
              <a:rPr lang="en-US" sz="3400" dirty="0" err="1" smtClean="0"/>
              <a:t>xylary</a:t>
            </a:r>
            <a:r>
              <a:rPr lang="en-US" sz="3400" dirty="0" smtClean="0"/>
              <a:t> </a:t>
            </a:r>
            <a:r>
              <a:rPr lang="en-US" sz="3400" dirty="0" err="1" smtClean="0"/>
              <a:t>fibres</a:t>
            </a:r>
            <a:r>
              <a:rPr lang="en-US" sz="3400" dirty="0" smtClean="0"/>
              <a:t>- they arise from the same </a:t>
            </a:r>
            <a:r>
              <a:rPr lang="en-US" sz="3400" dirty="0" err="1" smtClean="0"/>
              <a:t>meristematic</a:t>
            </a:r>
            <a:r>
              <a:rPr lang="en-US" sz="3400" dirty="0" smtClean="0"/>
              <a:t> cells from which the rest of other xylem cells arises. Found in </a:t>
            </a:r>
            <a:r>
              <a:rPr lang="en-US" sz="3400" dirty="0" err="1" smtClean="0"/>
              <a:t>tracheids</a:t>
            </a:r>
            <a:r>
              <a:rPr lang="en-US" sz="3400" dirty="0" smtClean="0"/>
              <a:t> of secondary xylem. The secondary wall is lignified. They are extremely thin and long the ends are thin and pointed </a:t>
            </a:r>
            <a:endParaRPr lang="en-US" sz="3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EXTRAXYLARY, PHLOEM OR BAST FIBRES</a:t>
            </a:r>
            <a:endParaRPr lang="en-US" dirty="0"/>
          </a:p>
        </p:txBody>
      </p:sp>
      <p:sp>
        <p:nvSpPr>
          <p:cNvPr id="3" name="Content Placeholder 2"/>
          <p:cNvSpPr>
            <a:spLocks noGrp="1"/>
          </p:cNvSpPr>
          <p:nvPr>
            <p:ph idx="1"/>
          </p:nvPr>
        </p:nvSpPr>
        <p:spPr/>
        <p:txBody>
          <a:bodyPr>
            <a:noAutofit/>
          </a:bodyPr>
          <a:lstStyle/>
          <a:p>
            <a:pPr algn="just"/>
            <a:r>
              <a:rPr lang="en-US" sz="3600" dirty="0" smtClean="0"/>
              <a:t>Found in many plants as circular strips or patches. They are thought to be originated from phloem they are also called </a:t>
            </a:r>
            <a:r>
              <a:rPr lang="en-US" sz="3600" dirty="0" err="1" smtClean="0">
                <a:solidFill>
                  <a:srgbClr val="FF0000"/>
                </a:solidFill>
              </a:rPr>
              <a:t>pericyclic</a:t>
            </a:r>
            <a:r>
              <a:rPr lang="en-US" sz="3600" dirty="0" smtClean="0"/>
              <a:t> or </a:t>
            </a:r>
            <a:r>
              <a:rPr lang="en-US" sz="3600" dirty="0" err="1" smtClean="0">
                <a:solidFill>
                  <a:srgbClr val="FF0000"/>
                </a:solidFill>
              </a:rPr>
              <a:t>perivascular</a:t>
            </a:r>
            <a:r>
              <a:rPr lang="en-US" sz="3600" dirty="0" smtClean="0">
                <a:solidFill>
                  <a:srgbClr val="FF0000"/>
                </a:solidFill>
              </a:rPr>
              <a:t> </a:t>
            </a:r>
            <a:r>
              <a:rPr lang="en-US" sz="3600" dirty="0" err="1" smtClean="0">
                <a:solidFill>
                  <a:srgbClr val="FF0000"/>
                </a:solidFill>
              </a:rPr>
              <a:t>fibres</a:t>
            </a:r>
            <a:r>
              <a:rPr lang="en-US" sz="3600" dirty="0" smtClean="0">
                <a:solidFill>
                  <a:srgbClr val="FF0000"/>
                </a:solidFill>
              </a:rPr>
              <a:t>.</a:t>
            </a:r>
          </a:p>
          <a:p>
            <a:pPr algn="just"/>
            <a:r>
              <a:rPr lang="en-US" sz="3600" dirty="0" smtClean="0"/>
              <a:t>The </a:t>
            </a:r>
            <a:r>
              <a:rPr lang="en-US" sz="3600" dirty="0" err="1" smtClean="0"/>
              <a:t>fibres</a:t>
            </a:r>
            <a:r>
              <a:rPr lang="en-US" sz="3600" dirty="0" smtClean="0"/>
              <a:t> are long, soft and the heads or ends  are tapered or pointed. For this reason they get entangled with each other. </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sz="4000" dirty="0" smtClean="0"/>
              <a:t>For this reason the fibers of the whole strip cam be isolated together. The mechanical strength so conferred makes them important for making ropes, mats. In plants also they provide mechanical strength so that the plants can take pressure. </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smtClean="0"/>
              <a:t>The length of the </a:t>
            </a:r>
            <a:r>
              <a:rPr lang="en-US" sz="3600" dirty="0" err="1" smtClean="0"/>
              <a:t>fibres</a:t>
            </a:r>
            <a:r>
              <a:rPr lang="en-US" sz="3600" dirty="0" smtClean="0"/>
              <a:t> is 20mm. Some time the </a:t>
            </a:r>
            <a:r>
              <a:rPr lang="en-US" sz="3600" dirty="0" err="1" smtClean="0"/>
              <a:t>fibres</a:t>
            </a:r>
            <a:r>
              <a:rPr lang="en-US" sz="3600" dirty="0" smtClean="0"/>
              <a:t> are as long as 200mm. In </a:t>
            </a:r>
            <a:r>
              <a:rPr lang="en-US" sz="3600" dirty="0" err="1" smtClean="0"/>
              <a:t>dicots</a:t>
            </a:r>
            <a:r>
              <a:rPr lang="en-US" sz="3600" dirty="0" smtClean="0"/>
              <a:t> they are found in </a:t>
            </a:r>
            <a:r>
              <a:rPr lang="en-US" sz="3600" i="1" dirty="0" err="1" smtClean="0"/>
              <a:t>Crotolaria</a:t>
            </a:r>
            <a:r>
              <a:rPr lang="en-US" sz="3600" i="1" dirty="0" smtClean="0"/>
              <a:t> </a:t>
            </a:r>
            <a:r>
              <a:rPr lang="en-US" sz="3600" i="1" dirty="0" err="1" smtClean="0"/>
              <a:t>juncea</a:t>
            </a:r>
            <a:r>
              <a:rPr lang="en-US" sz="3600" i="1" dirty="0" smtClean="0"/>
              <a:t>, Hibiscus cannabis </a:t>
            </a:r>
            <a:r>
              <a:rPr lang="en-US" sz="3600" dirty="0" smtClean="0"/>
              <a:t>and </a:t>
            </a:r>
            <a:r>
              <a:rPr lang="en-US" sz="3600" i="1" dirty="0" err="1" smtClean="0"/>
              <a:t>Corchorus</a:t>
            </a:r>
            <a:r>
              <a:rPr lang="en-US" sz="3600" i="1" dirty="0" smtClean="0"/>
              <a:t> </a:t>
            </a:r>
            <a:r>
              <a:rPr lang="en-US" sz="3600" i="1" dirty="0" err="1" smtClean="0"/>
              <a:t>capsularis</a:t>
            </a:r>
            <a:r>
              <a:rPr lang="en-US" sz="3600" i="1" dirty="0" smtClean="0"/>
              <a:t> (</a:t>
            </a:r>
            <a:r>
              <a:rPr lang="en-US" sz="3600" dirty="0" smtClean="0"/>
              <a:t>jute)</a:t>
            </a:r>
            <a:r>
              <a:rPr lang="en-US" sz="3600" i="1" dirty="0" smtClean="0"/>
              <a:t>. </a:t>
            </a:r>
            <a:r>
              <a:rPr lang="en-US" sz="3600" dirty="0" smtClean="0"/>
              <a:t>The mechanical strength the </a:t>
            </a:r>
            <a:r>
              <a:rPr lang="en-US" sz="3600" dirty="0" err="1" smtClean="0"/>
              <a:t>fibres</a:t>
            </a:r>
            <a:r>
              <a:rPr lang="en-US" sz="3600" dirty="0" smtClean="0"/>
              <a:t> have give them economic value they are used for making ropes, mats, bags  </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smtClean="0"/>
              <a:t>In monocots the useful </a:t>
            </a:r>
            <a:r>
              <a:rPr lang="en-US" sz="3600" dirty="0" err="1" smtClean="0"/>
              <a:t>fibres</a:t>
            </a:r>
            <a:r>
              <a:rPr lang="en-US" sz="3600" dirty="0" smtClean="0"/>
              <a:t> </a:t>
            </a:r>
            <a:r>
              <a:rPr lang="en-US" sz="3600" dirty="0" smtClean="0"/>
              <a:t>are obtained from the leaves. The lignified walls are comparatively more thick. They are smaller, more rough and smaller in comparison. They are called hard </a:t>
            </a:r>
            <a:r>
              <a:rPr lang="en-US" sz="3600" dirty="0" err="1" smtClean="0"/>
              <a:t>fibres</a:t>
            </a:r>
            <a:r>
              <a:rPr lang="en-US" sz="3600" dirty="0" smtClean="0"/>
              <a:t>. The </a:t>
            </a:r>
            <a:r>
              <a:rPr lang="en-US" sz="3600" dirty="0" err="1" smtClean="0"/>
              <a:t>fibres</a:t>
            </a:r>
            <a:r>
              <a:rPr lang="en-US" sz="3600" dirty="0" smtClean="0"/>
              <a:t> of </a:t>
            </a:r>
            <a:r>
              <a:rPr lang="en-US" sz="3600" i="1" dirty="0" smtClean="0"/>
              <a:t>Musa </a:t>
            </a:r>
            <a:r>
              <a:rPr lang="en-US" sz="3600" i="1" dirty="0" err="1" smtClean="0"/>
              <a:t>textilis</a:t>
            </a:r>
            <a:r>
              <a:rPr lang="en-US" sz="3600" i="1" dirty="0" smtClean="0"/>
              <a:t>, Agave </a:t>
            </a:r>
            <a:r>
              <a:rPr lang="en-US" sz="3600" dirty="0" smtClean="0"/>
              <a:t>are example.</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SCLERIDS</a:t>
            </a:r>
            <a:endParaRPr lang="en-US" dirty="0"/>
          </a:p>
        </p:txBody>
      </p:sp>
      <p:sp>
        <p:nvSpPr>
          <p:cNvPr id="3" name="Content Placeholder 2"/>
          <p:cNvSpPr>
            <a:spLocks noGrp="1"/>
          </p:cNvSpPr>
          <p:nvPr>
            <p:ph idx="1"/>
          </p:nvPr>
        </p:nvSpPr>
        <p:spPr/>
        <p:txBody>
          <a:bodyPr>
            <a:normAutofit/>
          </a:bodyPr>
          <a:lstStyle/>
          <a:p>
            <a:pPr algn="just"/>
            <a:r>
              <a:rPr lang="en-US" sz="4000" dirty="0" smtClean="0"/>
              <a:t>They are also called stone cells and they are found in most of the plants. They are more broader than their length, with thick  wall and narrow lumen. </a:t>
            </a:r>
            <a:r>
              <a:rPr lang="en-US" sz="4000" dirty="0" smtClean="0"/>
              <a:t>They </a:t>
            </a:r>
            <a:r>
              <a:rPr lang="en-US" sz="4000" dirty="0" smtClean="0"/>
              <a:t>are </a:t>
            </a:r>
            <a:r>
              <a:rPr lang="en-US" sz="4000" dirty="0" err="1" smtClean="0"/>
              <a:t>isodiametric</a:t>
            </a:r>
            <a:r>
              <a:rPr lang="en-US" sz="4000" dirty="0" smtClean="0"/>
              <a:t> but some are elongated also.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PERMANENT TISSUES </a:t>
            </a:r>
            <a:endParaRPr lang="en-US" dirty="0"/>
          </a:p>
        </p:txBody>
      </p:sp>
      <p:sp>
        <p:nvSpPr>
          <p:cNvPr id="3" name="Content Placeholder 2"/>
          <p:cNvSpPr>
            <a:spLocks noGrp="1"/>
          </p:cNvSpPr>
          <p:nvPr>
            <p:ph idx="1"/>
          </p:nvPr>
        </p:nvSpPr>
        <p:spPr/>
        <p:txBody>
          <a:bodyPr>
            <a:normAutofit/>
          </a:bodyPr>
          <a:lstStyle/>
          <a:p>
            <a:r>
              <a:rPr lang="en-US" sz="5400" dirty="0" smtClean="0"/>
              <a:t>They are of </a:t>
            </a:r>
            <a:r>
              <a:rPr lang="en-US" sz="5400" dirty="0" smtClean="0">
                <a:solidFill>
                  <a:schemeClr val="accent6">
                    <a:lumMod val="50000"/>
                  </a:schemeClr>
                </a:solidFill>
              </a:rPr>
              <a:t>three</a:t>
            </a:r>
            <a:r>
              <a:rPr lang="en-US" sz="5400" dirty="0" smtClean="0"/>
              <a:t> types</a:t>
            </a:r>
          </a:p>
          <a:p>
            <a:r>
              <a:rPr lang="en-US" sz="4800" dirty="0" smtClean="0">
                <a:solidFill>
                  <a:srgbClr val="FF0000"/>
                </a:solidFill>
              </a:rPr>
              <a:t>Simple </a:t>
            </a:r>
            <a:r>
              <a:rPr lang="en-US" sz="4800" dirty="0" smtClean="0"/>
              <a:t>tissues</a:t>
            </a:r>
          </a:p>
          <a:p>
            <a:r>
              <a:rPr lang="en-US" sz="4800" dirty="0" smtClean="0"/>
              <a:t>Complex tissues</a:t>
            </a:r>
          </a:p>
          <a:p>
            <a:r>
              <a:rPr lang="en-US" sz="4800" dirty="0" smtClean="0">
                <a:solidFill>
                  <a:srgbClr val="FF0000"/>
                </a:solidFill>
              </a:rPr>
              <a:t>Special</a:t>
            </a:r>
            <a:r>
              <a:rPr lang="en-US" sz="4800" dirty="0" smtClean="0"/>
              <a:t> tissues </a:t>
            </a:r>
            <a:endParaRPr 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4000" dirty="0" smtClean="0"/>
              <a:t>Stone cells are present in hard parts like endocarp of coconut, hard seed coats and also in some fruit pulp. They are common in cortex and pith of gymnosperms.</a:t>
            </a:r>
          </a:p>
          <a:p>
            <a:pPr algn="just"/>
            <a:r>
              <a:rPr lang="en-US" sz="4000" b="1" dirty="0" smtClean="0"/>
              <a:t>Function</a:t>
            </a:r>
            <a:r>
              <a:rPr lang="en-US" sz="4000" dirty="0" smtClean="0"/>
              <a:t> of </a:t>
            </a:r>
            <a:r>
              <a:rPr lang="en-US" sz="4000" dirty="0" err="1" smtClean="0"/>
              <a:t>sclerids</a:t>
            </a:r>
            <a:r>
              <a:rPr lang="en-US" sz="4000" dirty="0" smtClean="0"/>
              <a:t> is mechanical.</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SCLERIDS</a:t>
            </a:r>
            <a:r>
              <a:rPr lang="en-US" dirty="0" smtClean="0"/>
              <a:t> </a:t>
            </a:r>
            <a:endParaRPr lang="en-US" dirty="0"/>
          </a:p>
        </p:txBody>
      </p:sp>
      <p:sp>
        <p:nvSpPr>
          <p:cNvPr id="3" name="Content Placeholder 2"/>
          <p:cNvSpPr>
            <a:spLocks noGrp="1"/>
          </p:cNvSpPr>
          <p:nvPr>
            <p:ph idx="1"/>
          </p:nvPr>
        </p:nvSpPr>
        <p:spPr/>
        <p:txBody>
          <a:bodyPr/>
          <a:lstStyle/>
          <a:p>
            <a:pPr algn="just"/>
            <a:r>
              <a:rPr lang="en-US" b="1" dirty="0" err="1" smtClean="0"/>
              <a:t>Brachysclerids</a:t>
            </a:r>
            <a:r>
              <a:rPr lang="en-US" b="1" dirty="0" smtClean="0"/>
              <a:t>-</a:t>
            </a:r>
            <a:r>
              <a:rPr lang="en-US" dirty="0" smtClean="0"/>
              <a:t>  (small , oval or rounded ) found in cortex, pith and phloem of stem.</a:t>
            </a:r>
          </a:p>
          <a:p>
            <a:pPr algn="just"/>
            <a:r>
              <a:rPr lang="en-US" b="1" dirty="0" err="1" smtClean="0"/>
              <a:t>Macrosclerids</a:t>
            </a:r>
            <a:r>
              <a:rPr lang="en-US" b="1" dirty="0" smtClean="0"/>
              <a:t> –( </a:t>
            </a:r>
            <a:r>
              <a:rPr lang="en-US" dirty="0" smtClean="0"/>
              <a:t>large rod shaped) found in hard seed coat of </a:t>
            </a:r>
            <a:r>
              <a:rPr lang="en-US" dirty="0" err="1" smtClean="0"/>
              <a:t>leguminosae</a:t>
            </a:r>
            <a:r>
              <a:rPr lang="en-US" dirty="0" smtClean="0"/>
              <a:t> family.</a:t>
            </a:r>
          </a:p>
          <a:p>
            <a:pPr algn="just"/>
            <a:r>
              <a:rPr lang="en-US" b="1" dirty="0" err="1" smtClean="0"/>
              <a:t>Osteosclerids</a:t>
            </a:r>
            <a:r>
              <a:rPr lang="en-US" b="1" dirty="0" smtClean="0"/>
              <a:t> – </a:t>
            </a:r>
            <a:r>
              <a:rPr lang="en-US" dirty="0" smtClean="0"/>
              <a:t>bone shaped found in the hypodermal tissue of many seeds and fruits.</a:t>
            </a:r>
          </a:p>
          <a:p>
            <a:pPr algn="just"/>
            <a:r>
              <a:rPr lang="en-US" b="1" dirty="0" err="1" smtClean="0"/>
              <a:t>Astero</a:t>
            </a:r>
            <a:r>
              <a:rPr lang="en-US" dirty="0" err="1" smtClean="0"/>
              <a:t>s</a:t>
            </a:r>
            <a:r>
              <a:rPr lang="en-US" b="1" dirty="0" err="1" smtClean="0"/>
              <a:t>clerids</a:t>
            </a:r>
            <a:r>
              <a:rPr lang="en-US" b="1" dirty="0" smtClean="0"/>
              <a:t> –</a:t>
            </a:r>
            <a:r>
              <a:rPr lang="en-US" dirty="0" smtClean="0"/>
              <a:t>star shaped found in inter cellular space of leaves of some hydrophytes.</a:t>
            </a:r>
          </a:p>
          <a:p>
            <a:pPr algn="just"/>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hini\Downloads\IMG20200928101823 (2).jpg"/>
          <p:cNvPicPr>
            <a:picLocks noGrp="1" noChangeAspect="1" noChangeArrowheads="1"/>
          </p:cNvPicPr>
          <p:nvPr>
            <p:ph idx="1"/>
          </p:nvPr>
        </p:nvPicPr>
        <p:blipFill>
          <a:blip r:embed="rId2" cstate="print"/>
          <a:stretch>
            <a:fillRect/>
          </a:stretch>
        </p:blipFill>
        <p:spPr bwMode="auto">
          <a:xfrm>
            <a:off x="304800" y="381000"/>
            <a:ext cx="8839200" cy="6172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hini\Downloads\IMG20200928101809.jpg"/>
          <p:cNvPicPr>
            <a:picLocks noGrp="1" noChangeAspect="1" noChangeArrowheads="1"/>
          </p:cNvPicPr>
          <p:nvPr>
            <p:ph idx="1"/>
          </p:nvPr>
        </p:nvPicPr>
        <p:blipFill>
          <a:blip r:embed="rId2" cstate="print"/>
          <a:srcRect/>
          <a:stretch>
            <a:fillRect/>
          </a:stretch>
        </p:blipFill>
        <p:spPr bwMode="auto">
          <a:xfrm>
            <a:off x="609600" y="381000"/>
            <a:ext cx="8077199" cy="60737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SIMPLE </a:t>
            </a:r>
            <a:r>
              <a:rPr lang="en-US" dirty="0" smtClean="0">
                <a:solidFill>
                  <a:srgbClr val="FF0000"/>
                </a:solidFill>
              </a:rPr>
              <a:t> TISSUES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These </a:t>
            </a:r>
            <a:r>
              <a:rPr lang="en-US" dirty="0" smtClean="0"/>
              <a:t>tissues are composed of only one type of cells which are similar in their structure and function. That is all the cells are homogenous. Simple tissues are again of three types </a:t>
            </a:r>
          </a:p>
          <a:p>
            <a:r>
              <a:rPr lang="en-US" dirty="0" smtClean="0"/>
              <a:t>Parenchyma</a:t>
            </a:r>
          </a:p>
          <a:p>
            <a:r>
              <a:rPr lang="en-US" dirty="0" err="1" smtClean="0">
                <a:solidFill>
                  <a:srgbClr val="FF0000"/>
                </a:solidFill>
              </a:rPr>
              <a:t>Collenchyma</a:t>
            </a:r>
            <a:endParaRPr lang="en-US" dirty="0" smtClean="0">
              <a:solidFill>
                <a:srgbClr val="FF0000"/>
              </a:solidFill>
            </a:endParaRPr>
          </a:p>
          <a:p>
            <a:r>
              <a:rPr lang="en-US" dirty="0" err="1" smtClean="0"/>
              <a:t>Sclerenchyma</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Parenchyma-</a:t>
            </a:r>
            <a:endParaRPr lang="en-US" dirty="0"/>
          </a:p>
        </p:txBody>
      </p:sp>
      <p:sp>
        <p:nvSpPr>
          <p:cNvPr id="3" name="Content Placeholder 2"/>
          <p:cNvSpPr>
            <a:spLocks noGrp="1"/>
          </p:cNvSpPr>
          <p:nvPr>
            <p:ph idx="1"/>
          </p:nvPr>
        </p:nvSpPr>
        <p:spPr>
          <a:xfrm>
            <a:off x="457200" y="1524000"/>
            <a:ext cx="8229600" cy="5105400"/>
          </a:xfrm>
        </p:spPr>
        <p:txBody>
          <a:bodyPr>
            <a:noAutofit/>
          </a:bodyPr>
          <a:lstStyle/>
          <a:p>
            <a:pPr algn="just"/>
            <a:r>
              <a:rPr lang="en-US" sz="3600" dirty="0" smtClean="0"/>
              <a:t>C</a:t>
            </a:r>
            <a:r>
              <a:rPr lang="en-US" sz="3600" dirty="0" smtClean="0"/>
              <a:t>ell </a:t>
            </a:r>
            <a:r>
              <a:rPr lang="en-US" sz="3600" dirty="0" smtClean="0"/>
              <a:t>wall are thin composed of cellulose and calcium </a:t>
            </a:r>
            <a:r>
              <a:rPr lang="en-US" sz="3600" dirty="0" err="1" smtClean="0"/>
              <a:t>pectate</a:t>
            </a:r>
            <a:r>
              <a:rPr lang="en-US" sz="3600" dirty="0" smtClean="0"/>
              <a:t> </a:t>
            </a:r>
            <a:r>
              <a:rPr lang="en-US" sz="3600" dirty="0" smtClean="0"/>
              <a:t>.Cells </a:t>
            </a:r>
            <a:r>
              <a:rPr lang="en-US" sz="3600" dirty="0" smtClean="0"/>
              <a:t>are living with a clear and well defined nucleus.</a:t>
            </a:r>
          </a:p>
          <a:p>
            <a:pPr algn="just"/>
            <a:r>
              <a:rPr lang="en-US" sz="3600" dirty="0" smtClean="0"/>
              <a:t>Intercellular space is found between cells.</a:t>
            </a:r>
          </a:p>
          <a:p>
            <a:pPr algn="just"/>
            <a:r>
              <a:rPr lang="en-US" sz="3600" dirty="0" smtClean="0"/>
              <a:t>Cells are with vacuole.</a:t>
            </a:r>
          </a:p>
          <a:p>
            <a:pPr algn="just"/>
            <a:r>
              <a:rPr lang="en-US" sz="3600" dirty="0" smtClean="0"/>
              <a:t>The cell shape can be </a:t>
            </a:r>
            <a:r>
              <a:rPr lang="en-US" sz="3600" dirty="0" smtClean="0"/>
              <a:t>round, </a:t>
            </a:r>
            <a:r>
              <a:rPr lang="en-US" sz="3600" dirty="0" smtClean="0"/>
              <a:t>oval, rectangular, cylindrical or </a:t>
            </a:r>
            <a:r>
              <a:rPr lang="en-US" sz="3600" dirty="0" err="1" smtClean="0"/>
              <a:t>stellate</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Found in all the soft tissues in plants.</a:t>
            </a:r>
          </a:p>
          <a:p>
            <a:pPr algn="just"/>
            <a:r>
              <a:rPr lang="en-US" dirty="0" smtClean="0"/>
              <a:t>They are also found in complex tissues like xylem and phloem.</a:t>
            </a:r>
          </a:p>
          <a:p>
            <a:pPr algn="just"/>
            <a:r>
              <a:rPr lang="en-US" dirty="0" smtClean="0"/>
              <a:t>They are simple primary cells. Most of the plant part is made up of this type of cells. That’s why they are called ground tissues. Rest of all the cells and tissues develop from this basic type of cells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smtClean="0"/>
              <a:t>They develop from the primary </a:t>
            </a:r>
            <a:r>
              <a:rPr lang="en-US" sz="3600" dirty="0" err="1" smtClean="0"/>
              <a:t>meristematic</a:t>
            </a:r>
            <a:r>
              <a:rPr lang="en-US" sz="3600" dirty="0" smtClean="0"/>
              <a:t> cells. The </a:t>
            </a:r>
            <a:r>
              <a:rPr lang="en-US" sz="3600" dirty="0" err="1" smtClean="0"/>
              <a:t>parenchymatous</a:t>
            </a:r>
            <a:r>
              <a:rPr lang="en-US" sz="3600" dirty="0" smtClean="0"/>
              <a:t> cells </a:t>
            </a:r>
            <a:r>
              <a:rPr lang="en-US" sz="3600" dirty="0" smtClean="0"/>
              <a:t>found </a:t>
            </a:r>
            <a:r>
              <a:rPr lang="en-US" sz="3600" dirty="0" smtClean="0"/>
              <a:t>in primary xylem and phloem tissues </a:t>
            </a:r>
            <a:r>
              <a:rPr lang="en-US" sz="3600" dirty="0" smtClean="0"/>
              <a:t>develops </a:t>
            </a:r>
            <a:r>
              <a:rPr lang="en-US" sz="3600" dirty="0" smtClean="0"/>
              <a:t> </a:t>
            </a:r>
            <a:r>
              <a:rPr lang="en-US" sz="3600" dirty="0" smtClean="0"/>
              <a:t>form </a:t>
            </a:r>
            <a:r>
              <a:rPr lang="en-US" sz="3600" dirty="0" err="1" smtClean="0"/>
              <a:t>procambial</a:t>
            </a:r>
            <a:r>
              <a:rPr lang="en-US" sz="3600" dirty="0" smtClean="0"/>
              <a:t> cells . </a:t>
            </a:r>
            <a:r>
              <a:rPr lang="en-US" sz="3600" dirty="0" smtClean="0"/>
              <a:t> </a:t>
            </a:r>
            <a:r>
              <a:rPr lang="en-US" sz="3600" dirty="0" smtClean="0"/>
              <a:t>T</a:t>
            </a:r>
            <a:r>
              <a:rPr lang="en-US" sz="3600" dirty="0" smtClean="0"/>
              <a:t>he </a:t>
            </a:r>
            <a:r>
              <a:rPr lang="en-US" sz="3600" dirty="0" err="1" smtClean="0"/>
              <a:t>parenchymatous</a:t>
            </a:r>
            <a:r>
              <a:rPr lang="en-US" sz="3600" dirty="0" smtClean="0"/>
              <a:t> </a:t>
            </a:r>
            <a:r>
              <a:rPr lang="en-US" sz="3600" dirty="0" smtClean="0"/>
              <a:t>cells </a:t>
            </a:r>
            <a:r>
              <a:rPr lang="en-US" sz="3600" dirty="0" smtClean="0"/>
              <a:t>found in the secondary xylem and phloem is formed from cambium and cork cambium</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3600" dirty="0" smtClean="0"/>
              <a:t>They are mostly </a:t>
            </a:r>
            <a:r>
              <a:rPr lang="en-US" sz="3600" dirty="0" err="1" smtClean="0"/>
              <a:t>isodiametric</a:t>
            </a:r>
            <a:r>
              <a:rPr lang="en-US" sz="3600" dirty="0" smtClean="0"/>
              <a:t> but in some plants they can be long and of different shapes. </a:t>
            </a:r>
          </a:p>
          <a:p>
            <a:pPr algn="just"/>
            <a:r>
              <a:rPr lang="en-US" sz="3600" dirty="0" smtClean="0"/>
              <a:t>They </a:t>
            </a:r>
            <a:r>
              <a:rPr lang="en-US" sz="3600" dirty="0" smtClean="0"/>
              <a:t>are </a:t>
            </a:r>
            <a:r>
              <a:rPr lang="en-US" sz="3600" dirty="0" smtClean="0"/>
              <a:t>set close to each other without  much intercellular space </a:t>
            </a:r>
            <a:r>
              <a:rPr lang="en-US" sz="3600" dirty="0" smtClean="0"/>
              <a:t>in  </a:t>
            </a:r>
            <a:r>
              <a:rPr lang="en-US" sz="3600" dirty="0" smtClean="0"/>
              <a:t>the parenchyma tissue of endosperm but the pulp of </a:t>
            </a:r>
            <a:r>
              <a:rPr lang="en-US" sz="3600" dirty="0" smtClean="0"/>
              <a:t> </a:t>
            </a:r>
            <a:r>
              <a:rPr lang="en-US" sz="3600" dirty="0" smtClean="0"/>
              <a:t>fruits have large intercellular </a:t>
            </a:r>
            <a:r>
              <a:rPr lang="en-US" sz="3600" dirty="0" smtClean="0"/>
              <a:t>spaces between the parenchyma cells.</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3600" dirty="0" smtClean="0"/>
              <a:t>Usually the cell wall is thin composed of cellulose, pectin and </a:t>
            </a:r>
            <a:r>
              <a:rPr lang="en-US" sz="3600" dirty="0" err="1" smtClean="0"/>
              <a:t>hemicellulose</a:t>
            </a:r>
            <a:r>
              <a:rPr lang="en-US" sz="3600" dirty="0" smtClean="0"/>
              <a:t>. </a:t>
            </a:r>
            <a:r>
              <a:rPr lang="en-US" sz="3600" dirty="0" err="1" smtClean="0"/>
              <a:t>Plasmodesmata</a:t>
            </a:r>
            <a:r>
              <a:rPr lang="en-US" sz="3600" dirty="0" smtClean="0"/>
              <a:t> is </a:t>
            </a:r>
            <a:r>
              <a:rPr lang="en-US" sz="3600" dirty="0" smtClean="0"/>
              <a:t>present . The parenchyma cells of secondary xylem </a:t>
            </a:r>
            <a:r>
              <a:rPr lang="en-US" sz="3600" dirty="0" smtClean="0"/>
              <a:t>are</a:t>
            </a:r>
            <a:r>
              <a:rPr lang="en-US" sz="3600" dirty="0" smtClean="0"/>
              <a:t> </a:t>
            </a:r>
            <a:r>
              <a:rPr lang="en-US" sz="3600" dirty="0" err="1" smtClean="0"/>
              <a:t>thickwalled</a:t>
            </a:r>
            <a:r>
              <a:rPr lang="en-US" sz="3600" dirty="0" smtClean="0"/>
              <a:t>  </a:t>
            </a:r>
            <a:r>
              <a:rPr lang="en-US" sz="3600" dirty="0" smtClean="0"/>
              <a:t>with lignin.</a:t>
            </a:r>
          </a:p>
          <a:p>
            <a:pPr algn="just"/>
            <a:r>
              <a:rPr lang="en-US" sz="3600" dirty="0" smtClean="0"/>
              <a:t>The cell content differs according to their function but nucleus in found in all.</a:t>
            </a:r>
          </a:p>
          <a:p>
            <a:pPr algn="just"/>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1001</TotalTime>
  <Words>1359</Words>
  <Application>Microsoft Office PowerPoint</Application>
  <PresentationFormat>On-screen Show (4:3)</PresentationFormat>
  <Paragraphs>74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PERMANENT TISSUES </vt:lpstr>
      <vt:lpstr>Slide 2</vt:lpstr>
      <vt:lpstr>CLASSIFICATION OF PERMANENT TISSUES </vt:lpstr>
      <vt:lpstr>SIMPLE  TISSUES </vt:lpstr>
      <vt:lpstr>Parenchyma-</vt:lpstr>
      <vt:lpstr>Slide 6</vt:lpstr>
      <vt:lpstr>Slide 7</vt:lpstr>
      <vt:lpstr>Slide 8</vt:lpstr>
      <vt:lpstr>Slide 9</vt:lpstr>
      <vt:lpstr>Types of parenchyma </vt:lpstr>
      <vt:lpstr>Slide 11</vt:lpstr>
      <vt:lpstr>Slide 12</vt:lpstr>
      <vt:lpstr>COLLENCHYMA </vt:lpstr>
      <vt:lpstr>Slide 14</vt:lpstr>
      <vt:lpstr>Slide 15</vt:lpstr>
      <vt:lpstr>TYPES OF COLLENCHYMA </vt:lpstr>
      <vt:lpstr>Slide 17</vt:lpstr>
      <vt:lpstr>Slide 18</vt:lpstr>
      <vt:lpstr>FUNCTION</vt:lpstr>
      <vt:lpstr>Sclerenchyma </vt:lpstr>
      <vt:lpstr>Slide 21</vt:lpstr>
      <vt:lpstr>TYPES OF SCLERENCHYMA  </vt:lpstr>
      <vt:lpstr>SCLERENCHYMA FIBRES  </vt:lpstr>
      <vt:lpstr>Slide 24</vt:lpstr>
      <vt:lpstr>EXTRAXYLARY, PHLOEM OR BAST FIBRES</vt:lpstr>
      <vt:lpstr>Slide 26</vt:lpstr>
      <vt:lpstr>Slide 27</vt:lpstr>
      <vt:lpstr>Slide 28</vt:lpstr>
      <vt:lpstr>SCLERIDS</vt:lpstr>
      <vt:lpstr>Slide 30</vt:lpstr>
      <vt:lpstr>SCLERIDS </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PERMANENT TISSUES</dc:title>
  <dc:creator>Parth09</dc:creator>
  <cp:lastModifiedBy>rohini</cp:lastModifiedBy>
  <cp:revision>15</cp:revision>
  <dcterms:created xsi:type="dcterms:W3CDTF">2006-08-16T00:00:00Z</dcterms:created>
  <dcterms:modified xsi:type="dcterms:W3CDTF">2020-10-20T11:16:52Z</dcterms:modified>
</cp:coreProperties>
</file>