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 id="277" r:id="rId22"/>
    <p:sldId id="278" r:id="rId23"/>
    <p:sldId id="279" r:id="rId24"/>
    <p:sldId id="280" r:id="rId25"/>
    <p:sldId id="281" r:id="rId26"/>
    <p:sldId id="284" r:id="rId27"/>
    <p:sldId id="285" r:id="rId28"/>
    <p:sldId id="286" r:id="rId29"/>
    <p:sldId id="287" r:id="rId30"/>
    <p:sldId id="28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3" d="100"/>
          <a:sy n="63" d="100"/>
        </p:scale>
        <p:origin x="-155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15C330-5959-4CB7-9060-707438C92FCF}" type="datetimeFigureOut">
              <a:rPr lang="en-US" smtClean="0"/>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3B395F-7F77-4DE8-BA85-86B077425C1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15C330-5959-4CB7-9060-707438C92FCF}" type="datetimeFigureOut">
              <a:rPr lang="en-US" smtClean="0"/>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3B395F-7F77-4DE8-BA85-86B077425C1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15C330-5959-4CB7-9060-707438C92FCF}" type="datetimeFigureOut">
              <a:rPr lang="en-US" smtClean="0"/>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3B395F-7F77-4DE8-BA85-86B077425C1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15C330-5959-4CB7-9060-707438C92FCF}" type="datetimeFigureOut">
              <a:rPr lang="en-US" smtClean="0"/>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3B395F-7F77-4DE8-BA85-86B077425C1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15C330-5959-4CB7-9060-707438C92FCF}" type="datetimeFigureOut">
              <a:rPr lang="en-US" smtClean="0"/>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3B395F-7F77-4DE8-BA85-86B077425C1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15C330-5959-4CB7-9060-707438C92FCF}" type="datetimeFigureOut">
              <a:rPr lang="en-US" smtClean="0"/>
              <a:t>10/20/2020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3B395F-7F77-4DE8-BA85-86B077425C1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15C330-5959-4CB7-9060-707438C92FCF}" type="datetimeFigureOut">
              <a:rPr lang="en-US" smtClean="0"/>
              <a:t>10/20/2020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3B395F-7F77-4DE8-BA85-86B077425C1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15C330-5959-4CB7-9060-707438C92FCF}" type="datetimeFigureOut">
              <a:rPr lang="en-US" smtClean="0"/>
              <a:t>10/20/2020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3B395F-7F77-4DE8-BA85-86B077425C1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15C330-5959-4CB7-9060-707438C92FCF}" type="datetimeFigureOut">
              <a:rPr lang="en-US" smtClean="0"/>
              <a:t>10/20/2020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3B395F-7F77-4DE8-BA85-86B077425C1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15C330-5959-4CB7-9060-707438C92FCF}" type="datetimeFigureOut">
              <a:rPr lang="en-US" smtClean="0"/>
              <a:t>10/20/2020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3B395F-7F77-4DE8-BA85-86B077425C1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15C330-5959-4CB7-9060-707438C92FCF}" type="datetimeFigureOut">
              <a:rPr lang="en-US" smtClean="0"/>
              <a:t>10/20/2020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3B395F-7F77-4DE8-BA85-86B077425C1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15C330-5959-4CB7-9060-707438C92FCF}" type="datetimeFigureOut">
              <a:rPr lang="en-US" smtClean="0"/>
              <a:t>10/20/2020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3B395F-7F77-4DE8-BA85-86B077425C1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33400" y="685800"/>
            <a:ext cx="8229600" cy="685800"/>
          </a:xfrm>
        </p:spPr>
        <p:txBody>
          <a:bodyPr>
            <a:normAutofit fontScale="90000"/>
          </a:bodyPr>
          <a:lstStyle/>
          <a:p>
            <a:r>
              <a:rPr lang="en-US" sz="4000" b="1" dirty="0" smtClean="0"/>
              <a:t>Gene and Genotype Flow among Plant Pathogens</a:t>
            </a:r>
            <a:r>
              <a:rPr lang="en-US" b="1" dirty="0" smtClean="0"/>
              <a:t/>
            </a:r>
            <a:br>
              <a:rPr lang="en-US" b="1" dirty="0" smtClean="0"/>
            </a:br>
            <a:endParaRPr lang="en-US" dirty="0"/>
          </a:p>
        </p:txBody>
      </p:sp>
      <p:sp>
        <p:nvSpPr>
          <p:cNvPr id="8" name="Content Placeholder 7"/>
          <p:cNvSpPr>
            <a:spLocks noGrp="1"/>
          </p:cNvSpPr>
          <p:nvPr>
            <p:ph idx="1"/>
          </p:nvPr>
        </p:nvSpPr>
        <p:spPr/>
        <p:txBody>
          <a:bodyPr>
            <a:noAutofit/>
          </a:bodyPr>
          <a:lstStyle/>
          <a:p>
            <a:pPr algn="just"/>
            <a:r>
              <a:rPr lang="en-US" sz="3600" dirty="0" smtClean="0"/>
              <a:t>Gene </a:t>
            </a:r>
            <a:r>
              <a:rPr lang="en-US" sz="3600" dirty="0"/>
              <a:t>flow is the process by which certain alleles (genes</a:t>
            </a:r>
            <a:r>
              <a:rPr lang="en-US" sz="3600" dirty="0" smtClean="0"/>
              <a:t>) move </a:t>
            </a:r>
            <a:r>
              <a:rPr lang="en-US" sz="3600" dirty="0"/>
              <a:t>from one population to another </a:t>
            </a:r>
            <a:r>
              <a:rPr lang="en-US" sz="3600" dirty="0" smtClean="0"/>
              <a:t>geographically separated </a:t>
            </a:r>
            <a:r>
              <a:rPr lang="en-US" sz="3600" dirty="0"/>
              <a:t>population. In plant pathology, gene flow </a:t>
            </a:r>
            <a:r>
              <a:rPr lang="en-US" sz="3600" dirty="0" smtClean="0"/>
              <a:t>is very </a:t>
            </a:r>
            <a:r>
              <a:rPr lang="en-US" sz="3600" dirty="0"/>
              <a:t>important because it deals with the movement </a:t>
            </a:r>
            <a:r>
              <a:rPr lang="en-US" sz="3600" dirty="0" smtClean="0"/>
              <a:t>of virulent </a:t>
            </a:r>
            <a:r>
              <a:rPr lang="en-US" sz="3600" dirty="0"/>
              <a:t>mutant alleles among different field populations</a:t>
            </a:r>
            <a:r>
              <a:rPr lang="en-US" sz="3600" dirty="0" smtClean="0"/>
              <a:t>.</a:t>
            </a:r>
            <a:endParaRPr lang="en-US" sz="3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3600" b="1" dirty="0" smtClean="0"/>
              <a:t>High gene flow </a:t>
            </a:r>
            <a:r>
              <a:rPr lang="en-US" sz="3600" dirty="0" smtClean="0"/>
              <a:t>in a pathogen increases the size of the population and of the geographical area in which its genetic material occurs. Therefore, pathogens that show a </a:t>
            </a:r>
            <a:r>
              <a:rPr lang="en-US" sz="3600" b="1" dirty="0" smtClean="0"/>
              <a:t>high level of gene flow generally have greater genetic diversity </a:t>
            </a:r>
            <a:r>
              <a:rPr lang="en-US" sz="3600" dirty="0" smtClean="0"/>
              <a:t>than pathogens that show a low level of gene flow. </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sz="4400" dirty="0" smtClean="0"/>
              <a:t>In pathogens reproducing only asexually, in which no recombination occurs, entire genotypes can be transferred from one population to another. This is known as </a:t>
            </a:r>
            <a:r>
              <a:rPr lang="en-US" sz="4400" b="1" dirty="0" smtClean="0"/>
              <a:t>genotype flow</a:t>
            </a:r>
            <a:r>
              <a:rPr lang="en-US" sz="4400" dirty="0" smtClean="0"/>
              <a:t>.</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001000" cy="4525963"/>
          </a:xfrm>
        </p:spPr>
        <p:txBody>
          <a:bodyPr>
            <a:noAutofit/>
          </a:bodyPr>
          <a:lstStyle/>
          <a:p>
            <a:pPr algn="just"/>
            <a:r>
              <a:rPr lang="en-US" sz="4000" dirty="0"/>
              <a:t>Pathogens that produce </a:t>
            </a:r>
            <a:r>
              <a:rPr lang="en-US" sz="4000" dirty="0" smtClean="0"/>
              <a:t>hardy spores </a:t>
            </a:r>
            <a:r>
              <a:rPr lang="en-US" sz="4000" dirty="0"/>
              <a:t>or other </a:t>
            </a:r>
            <a:r>
              <a:rPr lang="en-US" sz="4000" dirty="0" err="1"/>
              <a:t>propagules</a:t>
            </a:r>
            <a:r>
              <a:rPr lang="en-US" sz="4000" dirty="0"/>
              <a:t>, such as rust and </a:t>
            </a:r>
            <a:r>
              <a:rPr lang="en-US" sz="4000" dirty="0" smtClean="0"/>
              <a:t>powdery mildew </a:t>
            </a:r>
            <a:r>
              <a:rPr lang="en-US" sz="4000" dirty="0"/>
              <a:t>fungi, that can spread over long distances, </a:t>
            </a:r>
            <a:r>
              <a:rPr lang="en-US" sz="4000" dirty="0" smtClean="0"/>
              <a:t>can distribute </a:t>
            </a:r>
            <a:r>
              <a:rPr lang="en-US" sz="4000" dirty="0"/>
              <a:t>their genomes over large areas, </a:t>
            </a:r>
            <a:r>
              <a:rPr lang="en-US" sz="4000" dirty="0" smtClean="0"/>
              <a:t>sometimes encompassing </a:t>
            </a:r>
            <a:r>
              <a:rPr lang="en-US" sz="4000" dirty="0"/>
              <a:t>entire continents.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5400" dirty="0" smtClean="0"/>
              <a:t>However, soil-borne fungi and nematodes move slowly and are present in small areas and their level of genetic flow is limited.</a:t>
            </a:r>
            <a:endParaRPr lang="en-US" sz="5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dirty="0"/>
              <a:t>It </a:t>
            </a:r>
            <a:r>
              <a:rPr lang="en-US" dirty="0" smtClean="0"/>
              <a:t>is obvious </a:t>
            </a:r>
            <a:r>
              <a:rPr lang="en-US" dirty="0"/>
              <a:t>that it is more likely that the one mutant of </a:t>
            </a:r>
            <a:r>
              <a:rPr lang="en-US" dirty="0" smtClean="0"/>
              <a:t>the smaller </a:t>
            </a:r>
            <a:r>
              <a:rPr lang="en-US" dirty="0"/>
              <a:t>population will be lost than the 1,000 </a:t>
            </a:r>
            <a:r>
              <a:rPr lang="en-US" dirty="0" smtClean="0"/>
              <a:t>mutants of </a:t>
            </a:r>
            <a:r>
              <a:rPr lang="en-US" dirty="0"/>
              <a:t>the larger </a:t>
            </a:r>
            <a:r>
              <a:rPr lang="en-US" dirty="0" smtClean="0"/>
              <a:t>population</a:t>
            </a:r>
            <a:r>
              <a:rPr lang="en-US" dirty="0"/>
              <a:t>, i.e., in small populations</a:t>
            </a:r>
            <a:r>
              <a:rPr lang="en-US" dirty="0" smtClean="0"/>
              <a:t>, genetic </a:t>
            </a:r>
            <a:r>
              <a:rPr lang="en-US" dirty="0"/>
              <a:t>drift results in a loss of alleles over time</a:t>
            </a:r>
            <a:r>
              <a:rPr lang="en-US" dirty="0" smtClean="0"/>
              <a:t>.</a:t>
            </a:r>
          </a:p>
          <a:p>
            <a:r>
              <a:rPr lang="en-US" dirty="0" smtClean="0"/>
              <a:t> </a:t>
            </a:r>
            <a:r>
              <a:rPr lang="en-US" dirty="0"/>
              <a:t>In </a:t>
            </a:r>
            <a:r>
              <a:rPr lang="en-US" dirty="0" smtClean="0"/>
              <a:t>plant pathology</a:t>
            </a:r>
            <a:r>
              <a:rPr lang="en-US" dirty="0"/>
              <a:t>, pathogens that exist in large </a:t>
            </a:r>
            <a:r>
              <a:rPr lang="en-US" dirty="0" smtClean="0"/>
              <a:t>populations have </a:t>
            </a:r>
            <a:r>
              <a:rPr lang="en-US" dirty="0"/>
              <a:t>a greater potential for evolution than </a:t>
            </a:r>
            <a:r>
              <a:rPr lang="en-US" dirty="0" smtClean="0"/>
              <a:t>pathogens that </a:t>
            </a:r>
            <a:r>
              <a:rPr lang="en-US" dirty="0"/>
              <a:t>exist in small populations.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381000"/>
            <a:ext cx="8382000" cy="5745163"/>
          </a:xfrm>
        </p:spPr>
        <p:txBody>
          <a:bodyPr>
            <a:noAutofit/>
          </a:bodyPr>
          <a:lstStyle/>
          <a:p>
            <a:pPr algn="just"/>
            <a:r>
              <a:rPr lang="en-US" dirty="0"/>
              <a:t>Selection is a directional process by which the </a:t>
            </a:r>
            <a:r>
              <a:rPr lang="en-US" dirty="0" smtClean="0"/>
              <a:t>fittest variants </a:t>
            </a:r>
            <a:r>
              <a:rPr lang="en-US" dirty="0"/>
              <a:t>in a particular environment increase their </a:t>
            </a:r>
            <a:r>
              <a:rPr lang="en-US" dirty="0" smtClean="0"/>
              <a:t>frequency in </a:t>
            </a:r>
            <a:r>
              <a:rPr lang="en-US" dirty="0"/>
              <a:t>the population (positive selection), </a:t>
            </a:r>
            <a:r>
              <a:rPr lang="en-US" dirty="0" smtClean="0"/>
              <a:t>whereas less </a:t>
            </a:r>
            <a:r>
              <a:rPr lang="en-US" dirty="0"/>
              <a:t>fit variants </a:t>
            </a:r>
            <a:r>
              <a:rPr lang="en-US" dirty="0" smtClean="0"/>
              <a:t>decrease. </a:t>
            </a:r>
          </a:p>
          <a:p>
            <a:pPr algn="just"/>
            <a:r>
              <a:rPr lang="en-US" dirty="0" smtClean="0"/>
              <a:t>Selection results </a:t>
            </a:r>
            <a:r>
              <a:rPr lang="en-US" dirty="0"/>
              <a:t>in a decrease in the diversity within a </a:t>
            </a:r>
            <a:r>
              <a:rPr lang="en-US" dirty="0" smtClean="0"/>
              <a:t>population, but </a:t>
            </a:r>
            <a:r>
              <a:rPr lang="en-US" dirty="0"/>
              <a:t>it may cause an increase in the diversity </a:t>
            </a:r>
            <a:r>
              <a:rPr lang="en-US" dirty="0" smtClean="0"/>
              <a:t>between populations</a:t>
            </a:r>
            <a:r>
              <a:rPr lang="en-US" dirty="0"/>
              <a:t>. Selection is affected by almost every </a:t>
            </a:r>
            <a:r>
              <a:rPr lang="en-US" dirty="0" smtClean="0"/>
              <a:t>factor- their </a:t>
            </a:r>
            <a:r>
              <a:rPr lang="en-US" dirty="0"/>
              <a:t>frequency (negative selection</a:t>
            </a:r>
            <a:r>
              <a:rPr lang="en-US" dirty="0" smtClean="0"/>
              <a:t>),  </a:t>
            </a:r>
            <a:r>
              <a:rPr lang="en-US" dirty="0"/>
              <a:t>the life cycle of a pathogen, </a:t>
            </a:r>
            <a:r>
              <a:rPr lang="en-US" dirty="0" smtClean="0"/>
              <a:t>to </a:t>
            </a:r>
            <a:r>
              <a:rPr lang="en-US" dirty="0"/>
              <a:t>its host, its vector if </a:t>
            </a:r>
            <a:r>
              <a:rPr lang="en-US" dirty="0" smtClean="0"/>
              <a:t>any and </a:t>
            </a:r>
            <a:r>
              <a:rPr lang="en-US" dirty="0"/>
              <a:t>to </a:t>
            </a:r>
            <a:r>
              <a:rPr lang="en-US" dirty="0" smtClean="0"/>
              <a:t>the environment</a:t>
            </a:r>
            <a:r>
              <a:rPr lang="en-US" dirty="0"/>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28600" y="533400"/>
            <a:ext cx="8458200" cy="5592763"/>
          </a:xfrm>
        </p:spPr>
        <p:txBody>
          <a:bodyPr>
            <a:noAutofit/>
          </a:bodyPr>
          <a:lstStyle/>
          <a:p>
            <a:pPr algn="just"/>
            <a:r>
              <a:rPr lang="en-US" sz="3000" dirty="0"/>
              <a:t>The kind of </a:t>
            </a:r>
            <a:r>
              <a:rPr lang="en-US" sz="3000" dirty="0" smtClean="0"/>
              <a:t>life cycle </a:t>
            </a:r>
            <a:r>
              <a:rPr lang="en-US" sz="3000" dirty="0"/>
              <a:t>and the mating system followed affect the </a:t>
            </a:r>
            <a:r>
              <a:rPr lang="en-US" sz="3000" dirty="0" smtClean="0"/>
              <a:t>opportunities and </a:t>
            </a:r>
            <a:r>
              <a:rPr lang="en-US" sz="3000" dirty="0"/>
              <a:t>limitations for genetic diversity (gene </a:t>
            </a:r>
            <a:r>
              <a:rPr lang="en-US" sz="3000" dirty="0" smtClean="0"/>
              <a:t>or      genome </a:t>
            </a:r>
            <a:r>
              <a:rPr lang="en-US" sz="3000" dirty="0"/>
              <a:t>diversity) and evolution of each </a:t>
            </a:r>
            <a:r>
              <a:rPr lang="en-US" sz="3000" dirty="0" smtClean="0"/>
              <a:t>particular pathogen</a:t>
            </a:r>
            <a:r>
              <a:rPr lang="en-US" sz="3000" dirty="0"/>
              <a:t>. As a brief example we will mention the </a:t>
            </a:r>
            <a:r>
              <a:rPr lang="en-US" sz="3000" dirty="0" smtClean="0"/>
              <a:t>wheat stem </a:t>
            </a:r>
            <a:r>
              <a:rPr lang="en-US" sz="3000" dirty="0"/>
              <a:t>rust fungus </a:t>
            </a:r>
            <a:r>
              <a:rPr lang="en-US" sz="3000" i="1" dirty="0" err="1"/>
              <a:t>Puccinia</a:t>
            </a:r>
            <a:r>
              <a:rPr lang="en-US" sz="3000" i="1" dirty="0"/>
              <a:t> </a:t>
            </a:r>
            <a:r>
              <a:rPr lang="en-US" sz="3000" i="1" dirty="0" err="1"/>
              <a:t>graminis</a:t>
            </a:r>
            <a:r>
              <a:rPr lang="en-US" sz="3000" i="1" dirty="0"/>
              <a:t> f. sp. </a:t>
            </a:r>
            <a:r>
              <a:rPr lang="en-US" sz="3000" i="1" dirty="0" err="1"/>
              <a:t>tritici</a:t>
            </a:r>
            <a:r>
              <a:rPr lang="en-US" sz="3000" i="1" dirty="0"/>
              <a:t>, </a:t>
            </a:r>
            <a:r>
              <a:rPr lang="en-US" sz="3000" i="1" dirty="0" smtClean="0"/>
              <a:t>which </a:t>
            </a:r>
            <a:r>
              <a:rPr lang="en-US" sz="3000" dirty="0" smtClean="0"/>
              <a:t>in </a:t>
            </a:r>
            <a:r>
              <a:rPr lang="en-US" sz="3000" dirty="0"/>
              <a:t>the haploid state infects barberry while in the </a:t>
            </a:r>
            <a:r>
              <a:rPr lang="en-US" sz="3000" dirty="0" smtClean="0"/>
              <a:t>diploid state </a:t>
            </a:r>
            <a:r>
              <a:rPr lang="en-US" sz="3000" dirty="0"/>
              <a:t>it infects wheat. Reproduction can be sexual</a:t>
            </a:r>
            <a:r>
              <a:rPr lang="en-US" sz="3000" dirty="0" smtClean="0"/>
              <a:t>, asexual</a:t>
            </a:r>
            <a:r>
              <a:rPr lang="en-US" sz="3000" dirty="0"/>
              <a:t>, or both</a:t>
            </a:r>
            <a:r>
              <a:rPr lang="en-US" sz="3000" dirty="0" smtClean="0"/>
              <a:t>. </a:t>
            </a:r>
            <a:r>
              <a:rPr lang="en-US" sz="3000" dirty="0"/>
              <a:t>In </a:t>
            </a:r>
            <a:r>
              <a:rPr lang="en-US" sz="3000" dirty="0" smtClean="0"/>
              <a:t>asexual pathogen </a:t>
            </a:r>
            <a:r>
              <a:rPr lang="en-US" sz="3000" dirty="0"/>
              <a:t>populations, genotype diversity is more </a:t>
            </a:r>
            <a:r>
              <a:rPr lang="en-US" sz="3000" dirty="0" smtClean="0"/>
              <a:t>significant than </a:t>
            </a:r>
            <a:r>
              <a:rPr lang="en-US" sz="3000" dirty="0"/>
              <a:t>gene diversity, whereas sexual </a:t>
            </a:r>
            <a:r>
              <a:rPr lang="en-US" sz="3000" dirty="0" smtClean="0"/>
              <a:t>pathogen populations </a:t>
            </a:r>
            <a:r>
              <a:rPr lang="en-US" sz="3000" dirty="0"/>
              <a:t>show more gene diversity.</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85800" y="609600"/>
            <a:ext cx="7543800" cy="5516563"/>
          </a:xfrm>
        </p:spPr>
        <p:txBody>
          <a:bodyPr>
            <a:noAutofit/>
          </a:bodyPr>
          <a:lstStyle/>
          <a:p>
            <a:pPr algn="just"/>
            <a:r>
              <a:rPr lang="en-US" sz="3600" dirty="0"/>
              <a:t>Therefore</a:t>
            </a:r>
            <a:r>
              <a:rPr lang="en-US" sz="3600" dirty="0" smtClean="0"/>
              <a:t>, pathogens </a:t>
            </a:r>
            <a:r>
              <a:rPr lang="en-US" sz="3600" dirty="0"/>
              <a:t>undergoing any </a:t>
            </a:r>
            <a:r>
              <a:rPr lang="en-US" sz="3600" b="1" dirty="0"/>
              <a:t>type of recombination </a:t>
            </a:r>
            <a:r>
              <a:rPr lang="en-US" sz="3600" dirty="0" smtClean="0"/>
              <a:t>pose a </a:t>
            </a:r>
            <a:r>
              <a:rPr lang="en-US" sz="3600" b="1" dirty="0"/>
              <a:t>greater threat </a:t>
            </a:r>
            <a:r>
              <a:rPr lang="en-US" sz="3600" dirty="0"/>
              <a:t>than pathogens that undergo little or </a:t>
            </a:r>
            <a:r>
              <a:rPr lang="en-US" sz="3600" dirty="0" smtClean="0"/>
              <a:t>no recombination</a:t>
            </a:r>
            <a:r>
              <a:rPr lang="en-US" sz="3600" dirty="0"/>
              <a:t>. The result of this </a:t>
            </a:r>
            <a:r>
              <a:rPr lang="en-US" sz="3600" dirty="0" smtClean="0"/>
              <a:t>is that </a:t>
            </a:r>
            <a:r>
              <a:rPr lang="en-US" sz="3600" dirty="0"/>
              <a:t>the </a:t>
            </a:r>
            <a:r>
              <a:rPr lang="en-US" sz="3600" dirty="0" smtClean="0"/>
              <a:t>recombining pathogen </a:t>
            </a:r>
            <a:r>
              <a:rPr lang="en-US" sz="3600" dirty="0"/>
              <a:t>population can put together </a:t>
            </a:r>
            <a:r>
              <a:rPr lang="en-US" sz="3600" b="1" dirty="0"/>
              <a:t>new </a:t>
            </a:r>
            <a:r>
              <a:rPr lang="en-US" sz="3600" b="1" dirty="0" smtClean="0"/>
              <a:t>combinations of </a:t>
            </a:r>
            <a:r>
              <a:rPr lang="en-US" sz="3600" b="1" dirty="0"/>
              <a:t>virulence genes or alleles as fast as </a:t>
            </a:r>
            <a:r>
              <a:rPr lang="en-US" sz="3600" b="1" dirty="0" smtClean="0"/>
              <a:t>breeders can </a:t>
            </a:r>
            <a:r>
              <a:rPr lang="en-US" sz="3600" b="1" dirty="0"/>
              <a:t>put together genes for </a:t>
            </a:r>
            <a:r>
              <a:rPr lang="en-US" sz="3600" b="1" dirty="0" smtClean="0"/>
              <a:t>resistance. </a:t>
            </a:r>
            <a:endParaRPr lang="en-US" sz="36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sz="4400" dirty="0" smtClean="0"/>
              <a:t>Therefore, </a:t>
            </a:r>
            <a:r>
              <a:rPr lang="en-US" sz="4400" dirty="0" smtClean="0">
                <a:solidFill>
                  <a:srgbClr val="FF0000"/>
                </a:solidFill>
              </a:rPr>
              <a:t>pyramiding resistance genes </a:t>
            </a:r>
            <a:r>
              <a:rPr lang="en-US" sz="4400" dirty="0" smtClean="0">
                <a:solidFill>
                  <a:srgbClr val="FF0000"/>
                </a:solidFill>
              </a:rPr>
              <a:t> </a:t>
            </a:r>
            <a:r>
              <a:rPr lang="en-US" sz="4400" dirty="0" smtClean="0"/>
              <a:t>in plants may not be as effective a strategy for as long as plant breeders hoped it would.</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VARIABILITY IN PATHOGEN</a:t>
            </a:r>
            <a:endParaRPr lang="en-US" dirty="0"/>
          </a:p>
        </p:txBody>
      </p:sp>
      <p:sp>
        <p:nvSpPr>
          <p:cNvPr id="3" name="Subtitle 2"/>
          <p:cNvSpPr>
            <a:spLocks noGrp="1"/>
          </p:cNvSpPr>
          <p:nvPr>
            <p:ph type="subTitle" idx="1"/>
          </p:nvPr>
        </p:nvSpPr>
        <p:spPr/>
        <p:txBody>
          <a:bodyPr>
            <a:normAutofit fontScale="62500" lnSpcReduction="20000"/>
          </a:bodyPr>
          <a:lstStyle/>
          <a:p>
            <a:r>
              <a:rPr lang="en-US" dirty="0" smtClean="0"/>
              <a:t>Dr. </a:t>
            </a:r>
            <a:r>
              <a:rPr lang="en-US" dirty="0" err="1" smtClean="0"/>
              <a:t>Rohini</a:t>
            </a:r>
            <a:r>
              <a:rPr lang="en-US" dirty="0" smtClean="0"/>
              <a:t> </a:t>
            </a:r>
            <a:r>
              <a:rPr lang="en-US" dirty="0" err="1" smtClean="0"/>
              <a:t>Trivedi</a:t>
            </a:r>
            <a:endParaRPr lang="en-US" dirty="0" smtClean="0"/>
          </a:p>
          <a:p>
            <a:r>
              <a:rPr lang="en-US" dirty="0" smtClean="0"/>
              <a:t>Dept. of Botany </a:t>
            </a:r>
          </a:p>
          <a:p>
            <a:r>
              <a:rPr lang="en-US" dirty="0" smtClean="0"/>
              <a:t>MLSU</a:t>
            </a:r>
          </a:p>
          <a:p>
            <a:r>
              <a:rPr lang="en-US" dirty="0" smtClean="0"/>
              <a:t>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685800"/>
            <a:ext cx="8839200" cy="731838"/>
          </a:xfrm>
        </p:spPr>
        <p:txBody>
          <a:bodyPr>
            <a:normAutofit fontScale="90000"/>
          </a:bodyPr>
          <a:lstStyle/>
          <a:p>
            <a:r>
              <a:rPr lang="en-US" b="1" dirty="0" smtClean="0"/>
              <a:t/>
            </a:r>
            <a:br>
              <a:rPr lang="en-US" b="1" dirty="0" smtClean="0"/>
            </a:br>
            <a:r>
              <a:rPr lang="en-US" b="1" dirty="0"/>
              <a:t/>
            </a:r>
            <a:br>
              <a:rPr lang="en-US" b="1" dirty="0"/>
            </a:br>
            <a:r>
              <a:rPr lang="en-US" b="1" dirty="0" smtClean="0"/>
              <a:t>Specialized Mechanisms of Variability</a:t>
            </a:r>
            <a:br>
              <a:rPr lang="en-US" b="1" dirty="0" smtClean="0"/>
            </a:br>
            <a:r>
              <a:rPr lang="en-US" b="1" dirty="0" smtClean="0"/>
              <a:t>in Pathogens</a:t>
            </a:r>
            <a:br>
              <a:rPr lang="en-US" b="1" dirty="0" smtClean="0"/>
            </a:br>
            <a:r>
              <a:rPr lang="en-US" b="1" dirty="0" smtClean="0"/>
              <a:t/>
            </a:r>
            <a:br>
              <a:rPr lang="en-US" b="1" dirty="0" smtClean="0"/>
            </a:br>
            <a:r>
              <a:rPr lang="en-US" b="1" dirty="0" smtClean="0"/>
              <a:t>Sexual-like Processes in Fungi</a:t>
            </a:r>
            <a:endParaRPr lang="en-US" dirty="0"/>
          </a:p>
        </p:txBody>
      </p:sp>
      <p:sp>
        <p:nvSpPr>
          <p:cNvPr id="3" name="Content Placeholder 2"/>
          <p:cNvSpPr>
            <a:spLocks noGrp="1"/>
          </p:cNvSpPr>
          <p:nvPr>
            <p:ph idx="4294967295"/>
          </p:nvPr>
        </p:nvSpPr>
        <p:spPr>
          <a:xfrm>
            <a:off x="228600" y="1752600"/>
            <a:ext cx="8229600" cy="4724400"/>
          </a:xfrm>
        </p:spPr>
        <p:txBody>
          <a:bodyPr>
            <a:noAutofit/>
          </a:bodyPr>
          <a:lstStyle/>
          <a:p>
            <a:pPr algn="just"/>
            <a:endParaRPr lang="en-US" b="1" i="1" dirty="0" smtClean="0"/>
          </a:p>
          <a:p>
            <a:pPr algn="just"/>
            <a:endParaRPr lang="en-US" b="1" i="1" dirty="0"/>
          </a:p>
          <a:p>
            <a:pPr algn="just"/>
            <a:r>
              <a:rPr lang="en-US" b="1" i="1" dirty="0" smtClean="0"/>
              <a:t> </a:t>
            </a:r>
            <a:r>
              <a:rPr lang="en-US" sz="4000" b="1" dirty="0" err="1" smtClean="0"/>
              <a:t>Heterokaryosis</a:t>
            </a:r>
            <a:r>
              <a:rPr lang="en-US" sz="4000" b="1" dirty="0" smtClean="0"/>
              <a:t> </a:t>
            </a:r>
            <a:r>
              <a:rPr lang="en-US" sz="4000" b="1" dirty="0"/>
              <a:t>is the </a:t>
            </a:r>
            <a:r>
              <a:rPr lang="en-US" sz="4000" b="1" dirty="0" smtClean="0"/>
              <a:t> condition </a:t>
            </a:r>
            <a:r>
              <a:rPr lang="en-US" sz="4000" b="1" dirty="0"/>
              <a:t>in which, as a </a:t>
            </a:r>
            <a:r>
              <a:rPr lang="en-US" sz="4000" b="1" dirty="0" smtClean="0"/>
              <a:t>result </a:t>
            </a:r>
            <a:r>
              <a:rPr lang="en-US" sz="4000" dirty="0" smtClean="0"/>
              <a:t>of </a:t>
            </a:r>
            <a:r>
              <a:rPr lang="en-US" sz="4000" dirty="0"/>
              <a:t>fertilization or </a:t>
            </a:r>
            <a:r>
              <a:rPr lang="en-US" sz="4000" dirty="0" err="1"/>
              <a:t>anastomosis</a:t>
            </a:r>
            <a:r>
              <a:rPr lang="en-US" sz="4000" dirty="0"/>
              <a:t>, cells of fungal </a:t>
            </a:r>
            <a:r>
              <a:rPr lang="en-US" sz="4000" dirty="0" err="1"/>
              <a:t>hyphae</a:t>
            </a:r>
            <a:r>
              <a:rPr lang="en-US" sz="4000" dirty="0"/>
              <a:t> </a:t>
            </a:r>
            <a:r>
              <a:rPr lang="en-US" sz="4000" dirty="0" smtClean="0"/>
              <a:t>or parts </a:t>
            </a:r>
            <a:r>
              <a:rPr lang="en-US" sz="4000" dirty="0"/>
              <a:t>of </a:t>
            </a:r>
            <a:r>
              <a:rPr lang="en-US" sz="4000" dirty="0" err="1"/>
              <a:t>hyphae</a:t>
            </a:r>
            <a:r>
              <a:rPr lang="en-US" sz="4000" dirty="0"/>
              <a:t> contain two or more nuclei that </a:t>
            </a:r>
            <a:r>
              <a:rPr lang="en-US" sz="4000" dirty="0" smtClean="0"/>
              <a:t>are genetically </a:t>
            </a:r>
            <a:r>
              <a:rPr lang="en-US" sz="4000" dirty="0"/>
              <a:t>different</a:t>
            </a:r>
            <a:r>
              <a:rPr lang="en-US" sz="4000" dirty="0" smtClean="0"/>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4" name="Content Placeholder 3"/>
          <p:cNvSpPr>
            <a:spLocks noGrp="1"/>
          </p:cNvSpPr>
          <p:nvPr>
            <p:ph idx="1"/>
          </p:nvPr>
        </p:nvSpPr>
        <p:spPr/>
        <p:txBody>
          <a:bodyPr/>
          <a:lstStyle/>
          <a:p>
            <a:pPr algn="just"/>
            <a:r>
              <a:rPr lang="en-US" sz="4000" b="1" dirty="0" err="1" smtClean="0"/>
              <a:t>Parasexualism</a:t>
            </a:r>
            <a:r>
              <a:rPr lang="en-US" sz="4000" b="1" dirty="0" smtClean="0"/>
              <a:t> is the process by which genetic </a:t>
            </a:r>
            <a:r>
              <a:rPr lang="en-US" sz="4000" b="1" dirty="0" err="1" smtClean="0"/>
              <a:t>recombinations</a:t>
            </a:r>
            <a:r>
              <a:rPr lang="en-US" sz="4000" b="1" dirty="0" smtClean="0"/>
              <a:t> </a:t>
            </a:r>
            <a:r>
              <a:rPr lang="en-US" sz="4000" dirty="0" smtClean="0"/>
              <a:t>can occur within fungal </a:t>
            </a:r>
            <a:r>
              <a:rPr lang="en-US" sz="4000" dirty="0" err="1" smtClean="0"/>
              <a:t>heterokaryons</a:t>
            </a:r>
            <a:r>
              <a:rPr lang="en-US" sz="4000" dirty="0" smtClean="0"/>
              <a:t>. </a:t>
            </a:r>
          </a:p>
          <a:p>
            <a:pPr algn="just"/>
            <a:r>
              <a:rPr lang="en-US" sz="4000" dirty="0" smtClean="0"/>
              <a:t>This comes about by the occasional fusion of the two nuclei and formation of a diploid nucleus.</a:t>
            </a:r>
          </a:p>
          <a:p>
            <a:pPr algn="just"/>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sz="4000" dirty="0" smtClean="0"/>
              <a:t>During multiplication, </a:t>
            </a:r>
            <a:r>
              <a:rPr lang="en-US" sz="4000" dirty="0" smtClean="0">
                <a:solidFill>
                  <a:srgbClr val="0070C0"/>
                </a:solidFill>
              </a:rPr>
              <a:t>crossing-over occurs in a few mitotic divisions </a:t>
            </a:r>
            <a:r>
              <a:rPr lang="en-US" sz="4000" dirty="0" smtClean="0"/>
              <a:t>and results in the appearance of </a:t>
            </a:r>
            <a:r>
              <a:rPr lang="en-US" sz="4000" dirty="0" smtClean="0">
                <a:solidFill>
                  <a:srgbClr val="0070C0"/>
                </a:solidFill>
              </a:rPr>
              <a:t>genetic recombinants </a:t>
            </a:r>
            <a:r>
              <a:rPr lang="en-US" sz="4000" dirty="0" smtClean="0"/>
              <a:t>as the diploid nucleus progressively and rapidly loses individual chromosomes to revert to its haploid state. </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295400"/>
            <a:ext cx="8229600" cy="4830763"/>
          </a:xfrm>
        </p:spPr>
        <p:txBody>
          <a:bodyPr>
            <a:noAutofit/>
          </a:bodyPr>
          <a:lstStyle/>
          <a:p>
            <a:pPr algn="just"/>
            <a:r>
              <a:rPr lang="en-US" sz="4000" b="1" dirty="0" err="1"/>
              <a:t>Heteroploidy</a:t>
            </a:r>
            <a:r>
              <a:rPr lang="en-US" sz="4000" b="1" dirty="0"/>
              <a:t> is the existence of cells, tissues, </a:t>
            </a:r>
            <a:r>
              <a:rPr lang="en-US" sz="4000" b="1" dirty="0" smtClean="0"/>
              <a:t>or whole </a:t>
            </a:r>
            <a:r>
              <a:rPr lang="en-US" sz="4000" b="1" dirty="0"/>
              <a:t>organisms </a:t>
            </a:r>
            <a:r>
              <a:rPr lang="en-US" sz="4000" dirty="0"/>
              <a:t>with numbers of chromosomes </a:t>
            </a:r>
            <a:r>
              <a:rPr lang="en-US" sz="4000" dirty="0" smtClean="0"/>
              <a:t>per nucleus. </a:t>
            </a:r>
            <a:r>
              <a:rPr lang="en-US" sz="4000" dirty="0" err="1" smtClean="0"/>
              <a:t>Heteroploids</a:t>
            </a:r>
            <a:r>
              <a:rPr lang="en-US" sz="4000" dirty="0" smtClean="0"/>
              <a:t>    may </a:t>
            </a:r>
            <a:r>
              <a:rPr lang="en-US" sz="4000" dirty="0"/>
              <a:t>be haploids, diploids, triploids, or </a:t>
            </a:r>
            <a:r>
              <a:rPr lang="en-US" sz="4000" dirty="0" err="1"/>
              <a:t>tetraploids</a:t>
            </a:r>
            <a:r>
              <a:rPr lang="en-US" sz="4000" dirty="0"/>
              <a:t> </a:t>
            </a:r>
            <a:r>
              <a:rPr lang="en-US" sz="4000" dirty="0" smtClean="0"/>
              <a:t>or  they </a:t>
            </a:r>
            <a:r>
              <a:rPr lang="en-US" sz="4000" dirty="0"/>
              <a:t>may </a:t>
            </a:r>
            <a:r>
              <a:rPr lang="en-US" sz="4000" dirty="0" smtClean="0"/>
              <a:t>be </a:t>
            </a:r>
            <a:r>
              <a:rPr lang="en-US" sz="4000" dirty="0" err="1" smtClean="0"/>
              <a:t>aneuploids</a:t>
            </a:r>
            <a:endParaRPr lang="en-US" sz="4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4400" dirty="0" err="1"/>
              <a:t>A</a:t>
            </a:r>
            <a:r>
              <a:rPr lang="en-US" sz="4400" dirty="0" err="1" smtClean="0"/>
              <a:t>neuploids</a:t>
            </a:r>
            <a:r>
              <a:rPr lang="en-US" sz="4400" dirty="0" smtClean="0"/>
              <a:t>, i.e., have one, two, three, or   more extra chromosomes or are missing one or more  chromosomes from the normal </a:t>
            </a:r>
            <a:r>
              <a:rPr lang="en-US" sz="4400" dirty="0" err="1" smtClean="0"/>
              <a:t>euploid</a:t>
            </a:r>
            <a:r>
              <a:rPr lang="en-US" sz="4400" dirty="0" smtClean="0"/>
              <a:t> </a:t>
            </a:r>
            <a:r>
              <a:rPr lang="en-US" sz="4400" dirty="0" smtClean="0"/>
              <a:t>number</a:t>
            </a:r>
            <a:endParaRPr lang="en-US" sz="4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4000" dirty="0"/>
              <a:t>New </a:t>
            </a:r>
            <a:r>
              <a:rPr lang="en-US" sz="4000" dirty="0">
                <a:solidFill>
                  <a:srgbClr val="0070C0"/>
                </a:solidFill>
              </a:rPr>
              <a:t>biotypes </a:t>
            </a:r>
            <a:r>
              <a:rPr lang="en-US" sz="4000" dirty="0"/>
              <a:t>of bacteria seem to arise with varying </a:t>
            </a:r>
            <a:r>
              <a:rPr lang="en-US" sz="4000" dirty="0" smtClean="0"/>
              <a:t>frequency by </a:t>
            </a:r>
            <a:r>
              <a:rPr lang="en-US" sz="4000" dirty="0"/>
              <a:t>means of at least three sexual-like </a:t>
            </a:r>
            <a:r>
              <a:rPr lang="en-US" sz="4000" dirty="0" smtClean="0"/>
              <a:t>processes </a:t>
            </a:r>
            <a:r>
              <a:rPr lang="en-US" sz="4000" b="1" dirty="0" smtClean="0">
                <a:solidFill>
                  <a:srgbClr val="0070C0"/>
                </a:solidFill>
              </a:rPr>
              <a:t>TRANSFORMATION</a:t>
            </a:r>
            <a:r>
              <a:rPr lang="en-US" sz="4000" dirty="0" smtClean="0">
                <a:solidFill>
                  <a:srgbClr val="0070C0"/>
                </a:solidFill>
              </a:rPr>
              <a:t> , </a:t>
            </a:r>
            <a:r>
              <a:rPr lang="en-US" sz="4000" b="1" dirty="0" smtClean="0">
                <a:solidFill>
                  <a:srgbClr val="0070C0"/>
                </a:solidFill>
              </a:rPr>
              <a:t>CONJUGATION</a:t>
            </a:r>
            <a:r>
              <a:rPr lang="en-US" sz="4000" dirty="0" smtClean="0">
                <a:solidFill>
                  <a:srgbClr val="0070C0"/>
                </a:solidFill>
              </a:rPr>
              <a:t> </a:t>
            </a:r>
            <a:r>
              <a:rPr lang="en-US" sz="4000" dirty="0" smtClean="0"/>
              <a:t>and </a:t>
            </a:r>
            <a:r>
              <a:rPr lang="en-US" sz="4000" b="1" dirty="0" smtClean="0">
                <a:solidFill>
                  <a:srgbClr val="0070C0"/>
                </a:solidFill>
              </a:rPr>
              <a:t>TRANSDUCTION.</a:t>
            </a:r>
            <a:endParaRPr lang="en-US" sz="4000" b="1" dirty="0">
              <a:solidFill>
                <a:srgbClr val="0070C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229600" cy="655638"/>
          </a:xfrm>
        </p:spPr>
        <p:txBody>
          <a:bodyPr>
            <a:normAutofit fontScale="90000"/>
          </a:bodyPr>
          <a:lstStyle/>
          <a:p>
            <a:r>
              <a:rPr lang="en-US" b="1" dirty="0" smtClean="0"/>
              <a:t>Genetic Recombination in </a:t>
            </a:r>
            <a:r>
              <a:rPr lang="en-US" b="1" dirty="0" smtClean="0">
                <a:solidFill>
                  <a:srgbClr val="FF0000"/>
                </a:solidFill>
              </a:rPr>
              <a:t>Viruses</a:t>
            </a:r>
            <a:br>
              <a:rPr lang="en-US" b="1"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noAutofit/>
          </a:bodyPr>
          <a:lstStyle/>
          <a:p>
            <a:pPr algn="just"/>
            <a:r>
              <a:rPr lang="en-US" sz="4000" dirty="0" smtClean="0"/>
              <a:t>When </a:t>
            </a:r>
            <a:r>
              <a:rPr lang="en-US" sz="4000" dirty="0" smtClean="0">
                <a:solidFill>
                  <a:srgbClr val="FF0000"/>
                </a:solidFill>
              </a:rPr>
              <a:t>two strains of the same virus </a:t>
            </a:r>
            <a:r>
              <a:rPr lang="en-US" sz="4000" dirty="0" smtClean="0"/>
              <a:t>are inoculated into    the </a:t>
            </a:r>
            <a:r>
              <a:rPr lang="en-US" sz="4000" dirty="0" smtClean="0">
                <a:solidFill>
                  <a:srgbClr val="FF0000"/>
                </a:solidFill>
              </a:rPr>
              <a:t>same host </a:t>
            </a:r>
            <a:r>
              <a:rPr lang="en-US" sz="4000" dirty="0" smtClean="0"/>
              <a:t>plant, </a:t>
            </a:r>
            <a:r>
              <a:rPr lang="en-US" sz="4000" dirty="0" smtClean="0">
                <a:solidFill>
                  <a:srgbClr val="FF0000"/>
                </a:solidFill>
              </a:rPr>
              <a:t>one or more new virus strains are recovered</a:t>
            </a:r>
            <a:r>
              <a:rPr lang="en-US" sz="4000" dirty="0" smtClean="0"/>
              <a:t> with </a:t>
            </a:r>
            <a:r>
              <a:rPr lang="en-US" sz="4000" dirty="0" smtClean="0">
                <a:solidFill>
                  <a:srgbClr val="FF0000"/>
                </a:solidFill>
              </a:rPr>
              <a:t>properties (virulence, </a:t>
            </a:r>
            <a:r>
              <a:rPr lang="en-US" sz="4000" dirty="0" err="1" smtClean="0">
                <a:solidFill>
                  <a:srgbClr val="FF0000"/>
                </a:solidFill>
              </a:rPr>
              <a:t>symptomatology</a:t>
            </a:r>
            <a:r>
              <a:rPr lang="en-US" sz="4000" dirty="0" smtClean="0">
                <a:solidFill>
                  <a:srgbClr val="FF0000"/>
                </a:solidFill>
              </a:rPr>
              <a:t>)different </a:t>
            </a:r>
            <a:r>
              <a:rPr lang="en-US" sz="4000" dirty="0" smtClean="0"/>
              <a:t>from those of </a:t>
            </a:r>
            <a:r>
              <a:rPr lang="en-US" sz="4000" dirty="0" smtClean="0">
                <a:solidFill>
                  <a:srgbClr val="FF0000"/>
                </a:solidFill>
              </a:rPr>
              <a:t>either of the original strains </a:t>
            </a:r>
            <a:r>
              <a:rPr lang="en-US" sz="4000" dirty="0" smtClean="0"/>
              <a:t>introduced into the host. </a:t>
            </a:r>
            <a:endParaRPr lang="en-US" sz="4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Loss of Pathogen Virulence in Culture</a:t>
            </a:r>
            <a:br>
              <a:rPr lang="en-US" b="1" dirty="0" smtClean="0"/>
            </a:br>
            <a:endParaRPr lang="en-US" dirty="0"/>
          </a:p>
        </p:txBody>
      </p:sp>
      <p:sp>
        <p:nvSpPr>
          <p:cNvPr id="3" name="Content Placeholder 2"/>
          <p:cNvSpPr>
            <a:spLocks noGrp="1"/>
          </p:cNvSpPr>
          <p:nvPr>
            <p:ph idx="1"/>
          </p:nvPr>
        </p:nvSpPr>
        <p:spPr>
          <a:xfrm>
            <a:off x="228600" y="1066800"/>
            <a:ext cx="8610600" cy="5059363"/>
          </a:xfrm>
        </p:spPr>
        <p:txBody>
          <a:bodyPr>
            <a:noAutofit/>
          </a:bodyPr>
          <a:lstStyle/>
          <a:p>
            <a:pPr algn="just"/>
            <a:r>
              <a:rPr lang="en-US" sz="4000" dirty="0" smtClean="0"/>
              <a:t>The virulence of pathogenic microorganisms toward one or all of their hosts often decreases when the pathogens are kept in culture for relatively long periods of time or when they are passed one or more times through different hosts. </a:t>
            </a:r>
            <a:endParaRPr lang="en-US" sz="40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4800" dirty="0" smtClean="0"/>
              <a:t>The new strains probably are recombinants, although their appearance through mutation cannot be ruled out.</a:t>
            </a:r>
            <a:endParaRPr lang="en-US" sz="48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r>
              <a:rPr lang="en-US" sz="4000" dirty="0" smtClean="0"/>
              <a:t>If the culturing of the pathogen is prolonged sufficiently, the pathogen may lose virulence completely. Such partial or complete loss of virulence in pathogens is sometimes called </a:t>
            </a:r>
            <a:r>
              <a:rPr lang="en-US" sz="4000" b="1" dirty="0" smtClean="0">
                <a:solidFill>
                  <a:srgbClr val="FF0000"/>
                </a:solidFill>
              </a:rPr>
              <a:t>attenuation</a:t>
            </a:r>
            <a:r>
              <a:rPr lang="en-US" sz="4000" b="1" dirty="0" smtClean="0"/>
              <a:t>, </a:t>
            </a:r>
            <a:r>
              <a:rPr lang="en-US" sz="4000" dirty="0" smtClean="0"/>
              <a:t>and it has been shown to occur in bacteria, fungi, and viruses.</a:t>
            </a:r>
            <a:endParaRPr lang="en-US" sz="4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MECHANISMS OF VARIABILITY</a:t>
            </a:r>
            <a:br>
              <a:rPr lang="en-US" dirty="0" smtClean="0"/>
            </a:br>
            <a:endParaRPr lang="en-US" dirty="0"/>
          </a:p>
        </p:txBody>
      </p:sp>
      <p:sp>
        <p:nvSpPr>
          <p:cNvPr id="3" name="Content Placeholder 2"/>
          <p:cNvSpPr>
            <a:spLocks noGrp="1"/>
          </p:cNvSpPr>
          <p:nvPr>
            <p:ph idx="1"/>
          </p:nvPr>
        </p:nvSpPr>
        <p:spPr/>
        <p:txBody>
          <a:bodyPr>
            <a:noAutofit/>
          </a:bodyPr>
          <a:lstStyle/>
          <a:p>
            <a:pPr algn="just"/>
            <a:r>
              <a:rPr lang="en-US" dirty="0"/>
              <a:t>It has been the experience of researchers with </a:t>
            </a:r>
            <a:r>
              <a:rPr lang="en-US" dirty="0" smtClean="0"/>
              <a:t>numerous host–pathogen </a:t>
            </a:r>
            <a:r>
              <a:rPr lang="en-US" dirty="0"/>
              <a:t>combinations, however, that, after </a:t>
            </a:r>
            <a:r>
              <a:rPr lang="en-US" dirty="0" smtClean="0"/>
              <a:t>a new </a:t>
            </a:r>
            <a:r>
              <a:rPr lang="en-US" dirty="0"/>
              <a:t>gene for resistance to a pathogen is introduced </a:t>
            </a:r>
            <a:r>
              <a:rPr lang="en-US" dirty="0" smtClean="0"/>
              <a:t>into a </a:t>
            </a:r>
            <a:r>
              <a:rPr lang="en-US" dirty="0"/>
              <a:t>crop variety and </a:t>
            </a:r>
            <a:r>
              <a:rPr lang="en-US" dirty="0" smtClean="0"/>
              <a:t>that the </a:t>
            </a:r>
            <a:r>
              <a:rPr lang="en-US" dirty="0"/>
              <a:t>variety is planted in the fields, </a:t>
            </a:r>
            <a:r>
              <a:rPr lang="en-US" dirty="0" smtClean="0"/>
              <a:t>a new </a:t>
            </a:r>
            <a:r>
              <a:rPr lang="en-US" dirty="0"/>
              <a:t>population (race) of the pathogen appears that </a:t>
            </a:r>
            <a:r>
              <a:rPr lang="en-US" dirty="0" smtClean="0"/>
              <a:t>contains a </a:t>
            </a:r>
            <a:r>
              <a:rPr lang="en-US" dirty="0"/>
              <a:t>new gene for virulence that enables the </a:t>
            </a:r>
            <a:r>
              <a:rPr lang="en-US" dirty="0" smtClean="0"/>
              <a:t>pathogen to </a:t>
            </a:r>
            <a:r>
              <a:rPr lang="en-US" dirty="0"/>
              <a:t>attack the crop plants containing the new gene </a:t>
            </a:r>
            <a:r>
              <a:rPr lang="en-US" dirty="0" smtClean="0"/>
              <a:t>for resistance</a:t>
            </a:r>
            <a:r>
              <a:rPr lang="en-US" dirty="0"/>
              <a: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r>
              <a:rPr lang="en-US" dirty="0" smtClean="0"/>
              <a:t>Refer </a:t>
            </a:r>
            <a:r>
              <a:rPr lang="en-US" dirty="0" smtClean="0"/>
              <a:t>to chapter 4 of </a:t>
            </a:r>
            <a:r>
              <a:rPr lang="en-US" dirty="0" err="1" smtClean="0"/>
              <a:t>Agrios</a:t>
            </a:r>
            <a:r>
              <a:rPr lang="en-US" dirty="0" smtClean="0"/>
              <a:t>.</a:t>
            </a:r>
            <a:r>
              <a:rPr lang="en-US" dirty="0"/>
              <a:t> </a:t>
            </a:r>
            <a:r>
              <a:rPr lang="en-US" dirty="0" smtClean="0"/>
              <a:t>(the e-book has already </a:t>
            </a:r>
            <a:r>
              <a:rPr lang="en-US" smtClean="0"/>
              <a:t>been forwarded </a:t>
            </a:r>
            <a:r>
              <a:rPr lang="en-US" dirty="0" smtClean="0"/>
              <a:t>to you via your email IDs )</a:t>
            </a:r>
            <a:endParaRPr lang="en-US" dirty="0" smtClean="0"/>
          </a:p>
          <a:p>
            <a:r>
              <a:rPr lang="en-US" dirty="0"/>
              <a:t>H</a:t>
            </a:r>
            <a:r>
              <a:rPr lang="en-US" dirty="0" smtClean="0"/>
              <a:t>appy </a:t>
            </a:r>
            <a:r>
              <a:rPr lang="en-US" dirty="0" smtClean="0"/>
              <a:t>learning</a:t>
            </a:r>
          </a:p>
          <a:p>
            <a:endParaRPr lang="en-US" dirty="0" smtClean="0"/>
          </a:p>
          <a:p>
            <a:r>
              <a:rPr lang="en-US" dirty="0" smtClean="0">
                <a:solidFill>
                  <a:srgbClr val="00B050"/>
                </a:solidFill>
              </a:rPr>
              <a:t>Stay Home stay safe healthy and study</a:t>
            </a:r>
            <a:endParaRPr lang="en-US" dirty="0">
              <a:solidFill>
                <a:srgbClr val="00B05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33400" y="457200"/>
            <a:ext cx="7696200" cy="5668963"/>
          </a:xfrm>
        </p:spPr>
        <p:txBody>
          <a:bodyPr>
            <a:noAutofit/>
          </a:bodyPr>
          <a:lstStyle/>
          <a:p>
            <a:pPr algn="just"/>
            <a:r>
              <a:rPr lang="en-US" sz="4400" dirty="0" smtClean="0"/>
              <a:t>New genes can arise randomly and suddenly </a:t>
            </a:r>
            <a:r>
              <a:rPr lang="en-US" sz="4400" i="1" dirty="0" smtClean="0"/>
              <a:t>de novo </a:t>
            </a:r>
            <a:r>
              <a:rPr lang="en-US" sz="4400" dirty="0" smtClean="0"/>
              <a:t>through mutations, or by rearrangement of the genetic material of the pathogens through the ever ongoing events of genetic variability in organisms</a:t>
            </a:r>
            <a:r>
              <a:rPr lang="en-US" dirty="0" smtClean="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lgn="just"/>
            <a:r>
              <a:rPr lang="en-US" sz="4000" dirty="0" smtClean="0"/>
              <a:t>Genetic variability in true </a:t>
            </a:r>
            <a:r>
              <a:rPr lang="en-US" sz="4000" dirty="0" err="1" smtClean="0"/>
              <a:t>oomycetes</a:t>
            </a:r>
            <a:r>
              <a:rPr lang="en-US" sz="4000" dirty="0" smtClean="0"/>
              <a:t> and in fungi is produced from sexual spores such as oospores, </a:t>
            </a:r>
            <a:r>
              <a:rPr lang="en-US" sz="4000" dirty="0" err="1" smtClean="0"/>
              <a:t>ascospores</a:t>
            </a:r>
            <a:r>
              <a:rPr lang="en-US" sz="4000" dirty="0" smtClean="0"/>
              <a:t>, and </a:t>
            </a:r>
            <a:r>
              <a:rPr lang="en-US" sz="4000" dirty="0" err="1" smtClean="0"/>
              <a:t>basidiospores</a:t>
            </a:r>
            <a:r>
              <a:rPr lang="en-US" sz="4000" dirty="0" smtClean="0"/>
              <a:t>.</a:t>
            </a:r>
          </a:p>
          <a:p>
            <a:pPr algn="just"/>
            <a:r>
              <a:rPr lang="en-US" sz="4000" dirty="0" smtClean="0"/>
              <a:t> </a:t>
            </a:r>
            <a:r>
              <a:rPr lang="en-US" sz="4000" dirty="0"/>
              <a:t>I</a:t>
            </a:r>
            <a:r>
              <a:rPr lang="en-US" sz="4000" dirty="0" smtClean="0"/>
              <a:t>n parasitic higher plants </a:t>
            </a:r>
            <a:r>
              <a:rPr lang="en-US" sz="4000" dirty="0" smtClean="0"/>
              <a:t>it is </a:t>
            </a:r>
            <a:r>
              <a:rPr lang="en-US" sz="4000" dirty="0" smtClean="0"/>
              <a:t>produced from </a:t>
            </a:r>
            <a:r>
              <a:rPr lang="en-US" sz="4000" dirty="0" smtClean="0"/>
              <a:t>seeds </a:t>
            </a:r>
            <a:r>
              <a:rPr lang="en-US" sz="4000" dirty="0" smtClean="0"/>
              <a:t>and in nematodes is produced from fertilized eggs.</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r>
              <a:rPr lang="en-US" sz="3600" dirty="0" smtClean="0"/>
              <a:t>When </a:t>
            </a:r>
            <a:r>
              <a:rPr lang="en-US" sz="3600" dirty="0"/>
              <a:t>individuals are produced asexually</a:t>
            </a:r>
            <a:r>
              <a:rPr lang="en-US" sz="3600" dirty="0" smtClean="0"/>
              <a:t>, the </a:t>
            </a:r>
            <a:r>
              <a:rPr lang="en-US" sz="3600" dirty="0"/>
              <a:t>frequency and degree of variability among </a:t>
            </a:r>
            <a:r>
              <a:rPr lang="en-US" sz="3600" dirty="0" smtClean="0"/>
              <a:t>the progeny </a:t>
            </a:r>
            <a:r>
              <a:rPr lang="en-US" sz="3600" dirty="0"/>
              <a:t>are reduced greatly, but even then certain </a:t>
            </a:r>
            <a:r>
              <a:rPr lang="en-US" sz="3600" dirty="0" smtClean="0"/>
              <a:t>individuals among </a:t>
            </a:r>
            <a:r>
              <a:rPr lang="en-US" sz="3600" dirty="0"/>
              <a:t>the progeny will show different characteristics</a:t>
            </a:r>
            <a:r>
              <a:rPr lang="en-US" sz="3600" dirty="0" smtClean="0"/>
              <a:t>.</a:t>
            </a:r>
            <a:endParaRPr lang="en-US" sz="3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4294967295"/>
          </p:nvPr>
        </p:nvSpPr>
        <p:spPr>
          <a:xfrm>
            <a:off x="304800" y="533400"/>
            <a:ext cx="8305800" cy="5668963"/>
          </a:xfrm>
        </p:spPr>
        <p:txBody>
          <a:bodyPr>
            <a:normAutofit fontScale="25000" lnSpcReduction="20000"/>
          </a:bodyPr>
          <a:lstStyle/>
          <a:p>
            <a:pPr algn="just"/>
            <a:r>
              <a:rPr lang="en-US" sz="17600" dirty="0" smtClean="0"/>
              <a:t>Because of the astronomical number of    individuals produced by </a:t>
            </a:r>
            <a:r>
              <a:rPr lang="en-US" sz="17600" dirty="0" smtClean="0"/>
              <a:t>microorganisms </a:t>
            </a:r>
            <a:r>
              <a:rPr lang="en-US" sz="17600" dirty="0" smtClean="0"/>
              <a:t>asexually, the total amount of variability produced by at least some microorganisms is probably as great and possibly greater than the total variability found in microorganisms    reproducing sexually. </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pPr algn="just"/>
            <a:r>
              <a:rPr lang="en-US" sz="9600" dirty="0" smtClean="0"/>
              <a:t>This is the case in the overwhelmingly asexual reproduction of fungi by means of conidia, zoospores, </a:t>
            </a:r>
            <a:r>
              <a:rPr lang="en-US" sz="9600" dirty="0" err="1" smtClean="0"/>
              <a:t>sclerotia</a:t>
            </a:r>
            <a:r>
              <a:rPr lang="en-US" sz="9600" dirty="0" smtClean="0"/>
              <a:t>, and </a:t>
            </a:r>
            <a:r>
              <a:rPr lang="en-US" sz="9600" dirty="0" err="1" smtClean="0"/>
              <a:t>uredospores</a:t>
            </a:r>
            <a:r>
              <a:rPr lang="en-US" sz="9600" dirty="0" smtClean="0"/>
              <a:t>.</a:t>
            </a:r>
          </a:p>
          <a:p>
            <a:pPr algn="just"/>
            <a:r>
              <a:rPr lang="en-US" sz="9600" dirty="0"/>
              <a:t>I</a:t>
            </a:r>
            <a:r>
              <a:rPr lang="en-US" sz="9600" dirty="0" smtClean="0"/>
              <a:t>n bacteria, </a:t>
            </a:r>
            <a:r>
              <a:rPr lang="en-US" sz="9600" dirty="0" err="1" smtClean="0"/>
              <a:t>mollicutes</a:t>
            </a:r>
            <a:r>
              <a:rPr lang="en-US" sz="9600" dirty="0" smtClean="0"/>
              <a:t>, and viruses.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l="9370" t="22917" r="9810" b="8333"/>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1165</Words>
  <Application>Microsoft Office PowerPoint</Application>
  <PresentationFormat>On-screen Show (4:3)</PresentationFormat>
  <Paragraphs>48</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Slide 1</vt:lpstr>
      <vt:lpstr>VARIABILITY IN PATHOGEN</vt:lpstr>
      <vt:lpstr>MECHANISMS OF VARIABILITY </vt:lpstr>
      <vt:lpstr>Slide 4</vt:lpstr>
      <vt:lpstr>Slide 5</vt:lpstr>
      <vt:lpstr>Slide 6</vt:lpstr>
      <vt:lpstr>Slide 7</vt:lpstr>
      <vt:lpstr>Slide 8</vt:lpstr>
      <vt:lpstr>Slide 9</vt:lpstr>
      <vt:lpstr>Gene and Genotype Flow among Plant Pathogens </vt:lpstr>
      <vt:lpstr>Slide 11</vt:lpstr>
      <vt:lpstr>Slide 12</vt:lpstr>
      <vt:lpstr>Slide 13</vt:lpstr>
      <vt:lpstr>Slide 14</vt:lpstr>
      <vt:lpstr>Slide 15</vt:lpstr>
      <vt:lpstr>Slide 16</vt:lpstr>
      <vt:lpstr>Slide 17</vt:lpstr>
      <vt:lpstr>Slide 18</vt:lpstr>
      <vt:lpstr>Slide 19</vt:lpstr>
      <vt:lpstr>  Specialized Mechanisms of Variability in Pathogens  Sexual-like Processes in Fungi</vt:lpstr>
      <vt:lpstr>Slide 21</vt:lpstr>
      <vt:lpstr>Slide 22</vt:lpstr>
      <vt:lpstr>Slide 23</vt:lpstr>
      <vt:lpstr>Slide 24</vt:lpstr>
      <vt:lpstr>Slide 25</vt:lpstr>
      <vt:lpstr>Genetic Recombination in Viruses </vt:lpstr>
      <vt:lpstr>Loss of Pathogen Virulence in Culture </vt:lpstr>
      <vt:lpstr>Slide 28</vt:lpstr>
      <vt:lpstr>Slide 29</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rohini</dc:creator>
  <cp:lastModifiedBy>rohini</cp:lastModifiedBy>
  <cp:revision>2</cp:revision>
  <dcterms:created xsi:type="dcterms:W3CDTF">2020-10-20T11:21:52Z</dcterms:created>
  <dcterms:modified xsi:type="dcterms:W3CDTF">2020-10-20T11:34:06Z</dcterms:modified>
</cp:coreProperties>
</file>