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98" r:id="rId3"/>
    <p:sldId id="297" r:id="rId4"/>
    <p:sldId id="299" r:id="rId5"/>
    <p:sldId id="258" r:id="rId6"/>
    <p:sldId id="260" r:id="rId7"/>
    <p:sldId id="262" r:id="rId8"/>
    <p:sldId id="264" r:id="rId9"/>
    <p:sldId id="296" r:id="rId10"/>
    <p:sldId id="288" r:id="rId11"/>
    <p:sldId id="270" r:id="rId12"/>
    <p:sldId id="278" r:id="rId13"/>
    <p:sldId id="274" r:id="rId14"/>
    <p:sldId id="276" r:id="rId15"/>
    <p:sldId id="282" r:id="rId16"/>
    <p:sldId id="300" r:id="rId17"/>
    <p:sldId id="284" r:id="rId18"/>
    <p:sldId id="272" r:id="rId19"/>
    <p:sldId id="286" r:id="rId20"/>
    <p:sldId id="301" r:id="rId21"/>
    <p:sldId id="302" r:id="rId22"/>
    <p:sldId id="303"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13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4E295-7C5E-4690-97A6-C0DE75B5BAFE}" type="datetimeFigureOut">
              <a:rPr lang="en-IN" smtClean="0"/>
              <a:t>25-04-2020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27B67-889A-442F-B6ED-91DD8CC8F0D1}" type="slidenum">
              <a:rPr lang="en-IN" smtClean="0"/>
              <a:t>‹#›</a:t>
            </a:fld>
            <a:endParaRPr lang="en-IN"/>
          </a:p>
        </p:txBody>
      </p:sp>
    </p:spTree>
    <p:extLst>
      <p:ext uri="{BB962C8B-B14F-4D97-AF65-F5344CB8AC3E}">
        <p14:creationId xmlns:p14="http://schemas.microsoft.com/office/powerpoint/2010/main" val="3587157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3244198D-FCF4-4EB6-BC48-362966CE4B31}" type="datetimeFigureOut">
              <a:rPr lang="en-IN" smtClean="0"/>
              <a:t>25-04-2020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133215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244198D-FCF4-4EB6-BC48-362966CE4B31}" type="datetimeFigureOut">
              <a:rPr lang="en-IN" smtClean="0"/>
              <a:t>25-04-2020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22545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244198D-FCF4-4EB6-BC48-362966CE4B31}" type="datetimeFigureOut">
              <a:rPr lang="en-IN" smtClean="0"/>
              <a:t>25-04-2020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223669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244198D-FCF4-4EB6-BC48-362966CE4B31}" type="datetimeFigureOut">
              <a:rPr lang="en-IN" smtClean="0"/>
              <a:t>25-04-2020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82158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44198D-FCF4-4EB6-BC48-362966CE4B31}" type="datetimeFigureOut">
              <a:rPr lang="en-IN" smtClean="0"/>
              <a:t>25-04-2020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198142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3244198D-FCF4-4EB6-BC48-362966CE4B31}" type="datetimeFigureOut">
              <a:rPr lang="en-IN" smtClean="0"/>
              <a:t>25-04-2020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256145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3244198D-FCF4-4EB6-BC48-362966CE4B31}" type="datetimeFigureOut">
              <a:rPr lang="en-IN" smtClean="0"/>
              <a:t>25-04-2020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257394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244198D-FCF4-4EB6-BC48-362966CE4B31}" type="datetimeFigureOut">
              <a:rPr lang="en-IN" smtClean="0"/>
              <a:t>25-04-2020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294079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4198D-FCF4-4EB6-BC48-362966CE4B31}" type="datetimeFigureOut">
              <a:rPr lang="en-IN" smtClean="0"/>
              <a:t>25-04-2020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352822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4198D-FCF4-4EB6-BC48-362966CE4B31}" type="datetimeFigureOut">
              <a:rPr lang="en-IN" smtClean="0"/>
              <a:t>25-04-2020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218413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4198D-FCF4-4EB6-BC48-362966CE4B31}" type="datetimeFigureOut">
              <a:rPr lang="en-IN" smtClean="0"/>
              <a:t>25-04-2020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DD94DF-70AC-4C22-ABFE-2CB0AF9AE0B7}" type="slidenum">
              <a:rPr lang="en-IN" smtClean="0"/>
              <a:t>‹#›</a:t>
            </a:fld>
            <a:endParaRPr lang="en-IN"/>
          </a:p>
        </p:txBody>
      </p:sp>
    </p:spTree>
    <p:extLst>
      <p:ext uri="{BB962C8B-B14F-4D97-AF65-F5344CB8AC3E}">
        <p14:creationId xmlns:p14="http://schemas.microsoft.com/office/powerpoint/2010/main" val="1811333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4198D-FCF4-4EB6-BC48-362966CE4B31}" type="datetimeFigureOut">
              <a:rPr lang="en-IN" smtClean="0"/>
              <a:t>25-04-2020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D94DF-70AC-4C22-ABFE-2CB0AF9AE0B7}" type="slidenum">
              <a:rPr lang="en-IN" smtClean="0"/>
              <a:t>‹#›</a:t>
            </a:fld>
            <a:endParaRPr lang="en-IN"/>
          </a:p>
        </p:txBody>
      </p:sp>
    </p:spTree>
    <p:extLst>
      <p:ext uri="{BB962C8B-B14F-4D97-AF65-F5344CB8AC3E}">
        <p14:creationId xmlns:p14="http://schemas.microsoft.com/office/powerpoint/2010/main" val="996959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 II</a:t>
            </a:r>
            <a:endParaRPr lang="en-IN" dirty="0"/>
          </a:p>
        </p:txBody>
      </p:sp>
      <p:sp>
        <p:nvSpPr>
          <p:cNvPr id="3" name="Subtitle 2"/>
          <p:cNvSpPr>
            <a:spLocks noGrp="1"/>
          </p:cNvSpPr>
          <p:nvPr>
            <p:ph type="subTitle" idx="1"/>
          </p:nvPr>
        </p:nvSpPr>
        <p:spPr/>
        <p:txBody>
          <a:bodyPr>
            <a:normAutofit lnSpcReduction="10000"/>
          </a:bodyPr>
          <a:lstStyle/>
          <a:p>
            <a:r>
              <a:rPr lang="en-US" sz="6000" dirty="0" smtClean="0"/>
              <a:t>Bench </a:t>
            </a:r>
            <a:r>
              <a:rPr lang="en-US" sz="6000" dirty="0" smtClean="0"/>
              <a:t>Marking and </a:t>
            </a:r>
            <a:r>
              <a:rPr lang="en-US" sz="6000" smtClean="0"/>
              <a:t>Bench Trending</a:t>
            </a:r>
            <a:endParaRPr lang="en-IN" sz="6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11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0240" y="332231"/>
            <a:ext cx="8567928" cy="6265164"/>
          </a:xfrm>
          <a:prstGeom prst="rect">
            <a:avLst/>
          </a:prstGeom>
          <a:blipFill>
            <a:blip r:embed="rId4" cstate="print"/>
            <a:stretch>
              <a:fillRect/>
            </a:stretch>
          </a:blipFill>
        </p:spPr>
        <p:txBody>
          <a:bodyPr wrap="square" lIns="0" tIns="0" rIns="0" bIns="0" rtlCol="0"/>
          <a:lstStyle/>
          <a:p>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876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4717" y="2867990"/>
            <a:ext cx="5921375" cy="514350"/>
          </a:xfrm>
          <a:prstGeom prst="rect">
            <a:avLst/>
          </a:prstGeom>
        </p:spPr>
        <p:txBody>
          <a:bodyPr vert="horz" wrap="square" lIns="0" tIns="13335" rIns="0" bIns="0" rtlCol="0" anchor="ctr">
            <a:spAutoFit/>
          </a:bodyPr>
          <a:lstStyle/>
          <a:p>
            <a:pPr marL="12700">
              <a:lnSpc>
                <a:spcPct val="100000"/>
              </a:lnSpc>
              <a:spcBef>
                <a:spcPts val="105"/>
              </a:spcBef>
            </a:pPr>
            <a:r>
              <a:rPr sz="3200" b="1" u="heavy" spc="-5" dirty="0">
                <a:uFill>
                  <a:solidFill>
                    <a:srgbClr val="464652"/>
                  </a:solidFill>
                </a:uFill>
                <a:latin typeface="Bookman Old Style"/>
                <a:cs typeface="Bookman Old Style"/>
              </a:rPr>
              <a:t>TYPES </a:t>
            </a:r>
            <a:r>
              <a:rPr sz="3200" b="1" u="heavy" dirty="0">
                <a:uFill>
                  <a:solidFill>
                    <a:srgbClr val="464652"/>
                  </a:solidFill>
                </a:uFill>
                <a:latin typeface="Bookman Old Style"/>
                <a:cs typeface="Bookman Old Style"/>
              </a:rPr>
              <a:t>OF</a:t>
            </a:r>
            <a:r>
              <a:rPr sz="3200" b="1" u="heavy" spc="-85" dirty="0">
                <a:uFill>
                  <a:solidFill>
                    <a:srgbClr val="464652"/>
                  </a:solidFill>
                </a:uFill>
                <a:latin typeface="Bookman Old Style"/>
                <a:cs typeface="Bookman Old Style"/>
              </a:rPr>
              <a:t> </a:t>
            </a:r>
            <a:r>
              <a:rPr sz="3200" b="1" u="heavy" dirty="0">
                <a:uFill>
                  <a:solidFill>
                    <a:srgbClr val="464652"/>
                  </a:solidFill>
                </a:uFill>
                <a:latin typeface="Bookman Old Style"/>
                <a:cs typeface="Bookman Old Style"/>
              </a:rPr>
              <a:t>BENCHMARKING</a:t>
            </a:r>
            <a:endParaRPr sz="3200">
              <a:latin typeface="Bookman Old Style"/>
              <a:cs typeface="Bookman Old Style"/>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349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581246"/>
            <a:ext cx="7404100" cy="505908"/>
          </a:xfrm>
          <a:prstGeom prst="rect">
            <a:avLst/>
          </a:prstGeom>
        </p:spPr>
        <p:txBody>
          <a:bodyPr vert="horz" wrap="square" lIns="0" tIns="13335" rIns="0" bIns="0" rtlCol="0" anchor="ctr">
            <a:spAutoFit/>
          </a:bodyPr>
          <a:lstStyle/>
          <a:p>
            <a:pPr marL="12700">
              <a:lnSpc>
                <a:spcPct val="100000"/>
              </a:lnSpc>
              <a:spcBef>
                <a:spcPts val="105"/>
              </a:spcBef>
            </a:pPr>
            <a:r>
              <a:rPr sz="3200" dirty="0" smtClean="0"/>
              <a:t>FUNCTIONAL</a:t>
            </a:r>
            <a:r>
              <a:rPr lang="en-US" sz="3200" dirty="0" smtClean="0"/>
              <a:t> &amp; PRODUCT</a:t>
            </a:r>
            <a:r>
              <a:rPr sz="3200" spc="-90" dirty="0" smtClean="0"/>
              <a:t> </a:t>
            </a:r>
            <a:r>
              <a:rPr sz="3200" dirty="0"/>
              <a:t>BENCHMARKING</a:t>
            </a:r>
          </a:p>
        </p:txBody>
      </p:sp>
      <p:sp>
        <p:nvSpPr>
          <p:cNvPr id="3" name="object 3"/>
          <p:cNvSpPr txBox="1"/>
          <p:nvPr/>
        </p:nvSpPr>
        <p:spPr>
          <a:xfrm>
            <a:off x="2059941" y="1577188"/>
            <a:ext cx="8036559" cy="3897629"/>
          </a:xfrm>
          <a:prstGeom prst="rect">
            <a:avLst/>
          </a:prstGeom>
        </p:spPr>
        <p:txBody>
          <a:bodyPr vert="horz" wrap="square" lIns="0" tIns="88900" rIns="0" bIns="0" rtlCol="0">
            <a:spAutoFit/>
          </a:bodyPr>
          <a:lstStyle/>
          <a:p>
            <a:pPr marL="287020" indent="-274955">
              <a:spcBef>
                <a:spcPts val="700"/>
              </a:spcBef>
              <a:buClr>
                <a:srgbClr val="717BA2"/>
              </a:buClr>
              <a:buSzPct val="75000"/>
              <a:buFont typeface="Wingdings 3"/>
              <a:buChar char=""/>
              <a:tabLst>
                <a:tab pos="287020" algn="l"/>
                <a:tab pos="287655" algn="l"/>
              </a:tabLst>
            </a:pPr>
            <a:r>
              <a:rPr sz="2600" dirty="0">
                <a:latin typeface="Arial"/>
                <a:cs typeface="Arial"/>
              </a:rPr>
              <a:t>Also known as GENERIC</a:t>
            </a:r>
            <a:r>
              <a:rPr sz="2600" spc="-60" dirty="0">
                <a:latin typeface="Arial"/>
                <a:cs typeface="Arial"/>
              </a:rPr>
              <a:t> </a:t>
            </a:r>
            <a:r>
              <a:rPr sz="2600" dirty="0">
                <a:latin typeface="Arial"/>
                <a:cs typeface="Arial"/>
              </a:rPr>
              <a:t>BENCHMARKING</a:t>
            </a:r>
            <a:endParaRPr sz="2600">
              <a:latin typeface="Arial"/>
              <a:cs typeface="Arial"/>
            </a:endParaRPr>
          </a:p>
          <a:p>
            <a:pPr marL="287020" marR="127635" indent="-274955">
              <a:spcBef>
                <a:spcPts val="600"/>
              </a:spcBef>
              <a:buClr>
                <a:srgbClr val="717BA2"/>
              </a:buClr>
              <a:buSzPct val="75000"/>
              <a:buFont typeface="Wingdings 3"/>
              <a:buChar char=""/>
              <a:tabLst>
                <a:tab pos="287020" algn="l"/>
                <a:tab pos="287655" algn="l"/>
              </a:tabLst>
            </a:pPr>
            <a:r>
              <a:rPr sz="2600" dirty="0">
                <a:latin typeface="Arial"/>
                <a:cs typeface="Arial"/>
              </a:rPr>
              <a:t>It can lead </a:t>
            </a:r>
            <a:r>
              <a:rPr sz="2600" spc="-5" dirty="0">
                <a:latin typeface="Arial"/>
                <a:cs typeface="Arial"/>
              </a:rPr>
              <a:t>the </a:t>
            </a:r>
            <a:r>
              <a:rPr sz="2600" dirty="0">
                <a:latin typeface="Arial"/>
                <a:cs typeface="Arial"/>
              </a:rPr>
              <a:t>organization to innovation &amp; dramatic  improvements.</a:t>
            </a:r>
            <a:endParaRPr sz="2600">
              <a:latin typeface="Arial"/>
              <a:cs typeface="Arial"/>
            </a:endParaRPr>
          </a:p>
          <a:p>
            <a:pPr marL="287020" marR="5080" indent="-274955">
              <a:spcBef>
                <a:spcPts val="600"/>
              </a:spcBef>
              <a:buClr>
                <a:srgbClr val="717BA2"/>
              </a:buClr>
              <a:buSzPct val="75000"/>
              <a:buFont typeface="Wingdings 3"/>
              <a:buChar char=""/>
              <a:tabLst>
                <a:tab pos="287020" algn="l"/>
                <a:tab pos="287655" algn="l"/>
              </a:tabLst>
            </a:pPr>
            <a:r>
              <a:rPr sz="2600" dirty="0">
                <a:latin typeface="Arial"/>
                <a:cs typeface="Arial"/>
              </a:rPr>
              <a:t>It is used when organizations look </a:t>
            </a:r>
            <a:r>
              <a:rPr sz="2600" spc="-5" dirty="0">
                <a:latin typeface="Arial"/>
                <a:cs typeface="Arial"/>
              </a:rPr>
              <a:t>to </a:t>
            </a:r>
            <a:r>
              <a:rPr sz="2600" dirty="0">
                <a:latin typeface="Arial"/>
                <a:cs typeface="Arial"/>
              </a:rPr>
              <a:t>benchmark</a:t>
            </a:r>
            <a:r>
              <a:rPr sz="2600" spc="-50" dirty="0">
                <a:latin typeface="Arial"/>
                <a:cs typeface="Arial"/>
              </a:rPr>
              <a:t> </a:t>
            </a:r>
            <a:r>
              <a:rPr sz="2600" dirty="0">
                <a:latin typeface="Arial"/>
                <a:cs typeface="Arial"/>
              </a:rPr>
              <a:t>with  partners drawn from </a:t>
            </a:r>
            <a:r>
              <a:rPr sz="2600" spc="-5" dirty="0">
                <a:latin typeface="Arial"/>
                <a:cs typeface="Arial"/>
              </a:rPr>
              <a:t>different </a:t>
            </a:r>
            <a:r>
              <a:rPr sz="2600" dirty="0">
                <a:latin typeface="Arial"/>
                <a:cs typeface="Arial"/>
              </a:rPr>
              <a:t>business sectors or  areas of</a:t>
            </a:r>
            <a:r>
              <a:rPr sz="2600" spc="-10" dirty="0">
                <a:latin typeface="Arial"/>
                <a:cs typeface="Arial"/>
              </a:rPr>
              <a:t> </a:t>
            </a:r>
            <a:r>
              <a:rPr sz="2600" spc="-20" dirty="0">
                <a:latin typeface="Arial"/>
                <a:cs typeface="Arial"/>
              </a:rPr>
              <a:t>activity.</a:t>
            </a:r>
            <a:endParaRPr sz="2600">
              <a:latin typeface="Arial"/>
              <a:cs typeface="Arial"/>
            </a:endParaRPr>
          </a:p>
          <a:p>
            <a:pPr marL="287020" marR="297180" indent="-274955">
              <a:spcBef>
                <a:spcPts val="605"/>
              </a:spcBef>
              <a:buClr>
                <a:srgbClr val="717BA2"/>
              </a:buClr>
              <a:buSzPct val="75000"/>
              <a:buFont typeface="Wingdings 3"/>
              <a:buChar char=""/>
              <a:tabLst>
                <a:tab pos="287020" algn="l"/>
                <a:tab pos="287655" algn="l"/>
              </a:tabLst>
            </a:pPr>
            <a:r>
              <a:rPr sz="2600" dirty="0">
                <a:latin typeface="Arial"/>
                <a:cs typeface="Arial"/>
              </a:rPr>
              <a:t>This type of benchmarking is suitable for</a:t>
            </a:r>
            <a:r>
              <a:rPr sz="2600" spc="-50" dirty="0">
                <a:latin typeface="Arial"/>
                <a:cs typeface="Arial"/>
              </a:rPr>
              <a:t> </a:t>
            </a:r>
            <a:r>
              <a:rPr sz="2600" dirty="0">
                <a:latin typeface="Arial"/>
                <a:cs typeface="Arial"/>
              </a:rPr>
              <a:t>improving  activities or services for which counterparts do not  exist.</a:t>
            </a:r>
            <a:endParaRPr sz="2600">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402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577342"/>
            <a:ext cx="6939915" cy="513715"/>
          </a:xfrm>
          <a:prstGeom prst="rect">
            <a:avLst/>
          </a:prstGeom>
        </p:spPr>
        <p:txBody>
          <a:bodyPr vert="horz" wrap="square" lIns="0" tIns="13335" rIns="0" bIns="0" rtlCol="0" anchor="ctr">
            <a:spAutoFit/>
          </a:bodyPr>
          <a:lstStyle/>
          <a:p>
            <a:pPr marL="12700">
              <a:lnSpc>
                <a:spcPct val="100000"/>
              </a:lnSpc>
              <a:spcBef>
                <a:spcPts val="105"/>
              </a:spcBef>
            </a:pPr>
            <a:r>
              <a:rPr lang="en-IN" sz="3200" dirty="0" smtClean="0">
                <a:latin typeface="Arial"/>
                <a:cs typeface="Arial"/>
              </a:rPr>
              <a:t>COMPETITIVE</a:t>
            </a:r>
            <a:r>
              <a:rPr lang="en-IN" sz="3200" spc="-50" dirty="0" smtClean="0">
                <a:latin typeface="Arial"/>
                <a:cs typeface="Arial"/>
              </a:rPr>
              <a:t> </a:t>
            </a:r>
            <a:r>
              <a:rPr sz="3200" dirty="0" smtClean="0"/>
              <a:t>BENCHMARKING</a:t>
            </a:r>
            <a:endParaRPr sz="3200" dirty="0"/>
          </a:p>
        </p:txBody>
      </p:sp>
      <p:sp>
        <p:nvSpPr>
          <p:cNvPr id="3" name="object 3"/>
          <p:cNvSpPr txBox="1"/>
          <p:nvPr/>
        </p:nvSpPr>
        <p:spPr>
          <a:xfrm>
            <a:off x="2059940" y="1794485"/>
            <a:ext cx="8037830" cy="3946850"/>
          </a:xfrm>
          <a:prstGeom prst="rect">
            <a:avLst/>
          </a:prstGeom>
        </p:spPr>
        <p:txBody>
          <a:bodyPr vert="horz" wrap="square" lIns="0" tIns="48895" rIns="0" bIns="0" rtlCol="0">
            <a:spAutoFit/>
          </a:bodyPr>
          <a:lstStyle/>
          <a:p>
            <a:pPr marL="287020" indent="-274955">
              <a:spcBef>
                <a:spcPts val="385"/>
              </a:spcBef>
              <a:buClr>
                <a:srgbClr val="717BA2"/>
              </a:buClr>
              <a:buSzPct val="75000"/>
              <a:buFont typeface="Wingdings 3"/>
              <a:buChar char=""/>
              <a:tabLst>
                <a:tab pos="287020" algn="l"/>
                <a:tab pos="287655" algn="l"/>
              </a:tabLst>
            </a:pPr>
            <a:r>
              <a:rPr sz="2600" dirty="0">
                <a:latin typeface="Arial"/>
                <a:cs typeface="Arial"/>
              </a:rPr>
              <a:t>Also know as </a:t>
            </a:r>
            <a:r>
              <a:rPr lang="en-IN" sz="2800" dirty="0" smtClean="0"/>
              <a:t>PERFORMANCE </a:t>
            </a:r>
            <a:r>
              <a:rPr sz="2600" dirty="0" smtClean="0">
                <a:latin typeface="Arial"/>
                <a:cs typeface="Arial"/>
              </a:rPr>
              <a:t>BENCHMARKING</a:t>
            </a:r>
            <a:endParaRPr sz="2600" dirty="0">
              <a:latin typeface="Arial"/>
              <a:cs typeface="Arial"/>
            </a:endParaRPr>
          </a:p>
          <a:p>
            <a:pPr marL="287020" marR="5080" indent="-274955">
              <a:lnSpc>
                <a:spcPts val="2810"/>
              </a:lnSpc>
              <a:spcBef>
                <a:spcPts val="640"/>
              </a:spcBef>
              <a:buClr>
                <a:srgbClr val="717BA2"/>
              </a:buClr>
              <a:buSzPct val="75000"/>
              <a:buFont typeface="Wingdings 3"/>
              <a:buChar char=""/>
              <a:tabLst>
                <a:tab pos="287020" algn="l"/>
                <a:tab pos="287655" algn="l"/>
              </a:tabLst>
            </a:pPr>
            <a:r>
              <a:rPr sz="2600" dirty="0">
                <a:latin typeface="Arial"/>
                <a:cs typeface="Arial"/>
              </a:rPr>
              <a:t>It is used when organizations consider their</a:t>
            </a:r>
            <a:r>
              <a:rPr sz="2600" spc="-55" dirty="0">
                <a:latin typeface="Arial"/>
                <a:cs typeface="Arial"/>
              </a:rPr>
              <a:t> </a:t>
            </a:r>
            <a:r>
              <a:rPr sz="2600" dirty="0">
                <a:latin typeface="Arial"/>
                <a:cs typeface="Arial"/>
              </a:rPr>
              <a:t>positions  in relation to performance characteristics of key  products and</a:t>
            </a:r>
            <a:r>
              <a:rPr sz="2600" spc="-15" dirty="0">
                <a:latin typeface="Arial"/>
                <a:cs typeface="Arial"/>
              </a:rPr>
              <a:t> </a:t>
            </a:r>
            <a:r>
              <a:rPr sz="2600" dirty="0">
                <a:latin typeface="Arial"/>
                <a:cs typeface="Arial"/>
              </a:rPr>
              <a:t>services.</a:t>
            </a:r>
          </a:p>
          <a:p>
            <a:pPr marL="287020" marR="340360" indent="-274955">
              <a:lnSpc>
                <a:spcPts val="2810"/>
              </a:lnSpc>
              <a:spcBef>
                <a:spcPts val="595"/>
              </a:spcBef>
              <a:buClr>
                <a:srgbClr val="717BA2"/>
              </a:buClr>
              <a:buSzPct val="75000"/>
              <a:buFont typeface="Wingdings 3"/>
              <a:buChar char=""/>
              <a:tabLst>
                <a:tab pos="287020" algn="l"/>
                <a:tab pos="287655" algn="l"/>
              </a:tabLst>
            </a:pPr>
            <a:r>
              <a:rPr sz="2600" dirty="0">
                <a:latin typeface="Arial"/>
                <a:cs typeface="Arial"/>
              </a:rPr>
              <a:t>Benchmarking partners are usually drawn from</a:t>
            </a:r>
            <a:r>
              <a:rPr sz="2600" spc="-85" dirty="0">
                <a:latin typeface="Arial"/>
                <a:cs typeface="Arial"/>
              </a:rPr>
              <a:t> </a:t>
            </a:r>
            <a:r>
              <a:rPr sz="2600" dirty="0">
                <a:latin typeface="Arial"/>
                <a:cs typeface="Arial"/>
              </a:rPr>
              <a:t>the  same</a:t>
            </a:r>
            <a:r>
              <a:rPr sz="2600" spc="-15" dirty="0">
                <a:latin typeface="Arial"/>
                <a:cs typeface="Arial"/>
              </a:rPr>
              <a:t> </a:t>
            </a:r>
            <a:r>
              <a:rPr sz="2600" spc="-20" dirty="0">
                <a:latin typeface="Arial"/>
                <a:cs typeface="Arial"/>
              </a:rPr>
              <a:t>sector.</a:t>
            </a:r>
            <a:endParaRPr sz="2600" dirty="0">
              <a:latin typeface="Arial"/>
              <a:cs typeface="Arial"/>
            </a:endParaRPr>
          </a:p>
          <a:p>
            <a:pPr marL="287020" marR="259715" indent="-274955">
              <a:lnSpc>
                <a:spcPct val="90000"/>
              </a:lnSpc>
              <a:spcBef>
                <a:spcPts val="560"/>
              </a:spcBef>
              <a:buClr>
                <a:srgbClr val="717BA2"/>
              </a:buClr>
              <a:buSzPct val="75000"/>
              <a:buFont typeface="Wingdings 3"/>
              <a:buChar char=""/>
              <a:tabLst>
                <a:tab pos="287020" algn="l"/>
                <a:tab pos="287655" algn="l"/>
              </a:tabLst>
            </a:pPr>
            <a:r>
              <a:rPr sz="2600" dirty="0">
                <a:latin typeface="Arial"/>
                <a:cs typeface="Arial"/>
              </a:rPr>
              <a:t>This type of benchmarking is suitable for assessing  relative levels of performance in key areas or  activities in comparison with others in the same  sector to find ways of closing gaps in</a:t>
            </a:r>
            <a:r>
              <a:rPr sz="2600" spc="-60" dirty="0">
                <a:latin typeface="Arial"/>
                <a:cs typeface="Arial"/>
              </a:rPr>
              <a:t> </a:t>
            </a:r>
            <a:r>
              <a:rPr sz="2600" spc="5" dirty="0">
                <a:latin typeface="Arial"/>
                <a:cs typeface="Arial"/>
              </a:rPr>
              <a:t>performance.</a:t>
            </a:r>
            <a:endParaRPr sz="2600" dirty="0">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35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577342"/>
            <a:ext cx="5680710" cy="513715"/>
          </a:xfrm>
          <a:prstGeom prst="rect">
            <a:avLst/>
          </a:prstGeom>
        </p:spPr>
        <p:txBody>
          <a:bodyPr vert="horz" wrap="square" lIns="0" tIns="13335" rIns="0" bIns="0" rtlCol="0" anchor="ctr">
            <a:spAutoFit/>
          </a:bodyPr>
          <a:lstStyle/>
          <a:p>
            <a:pPr marL="12700">
              <a:lnSpc>
                <a:spcPct val="100000"/>
              </a:lnSpc>
              <a:spcBef>
                <a:spcPts val="105"/>
              </a:spcBef>
            </a:pPr>
            <a:r>
              <a:rPr sz="3200" dirty="0"/>
              <a:t>PROCESS</a:t>
            </a:r>
            <a:r>
              <a:rPr sz="3200" spc="-75" dirty="0"/>
              <a:t> </a:t>
            </a:r>
            <a:r>
              <a:rPr sz="3200" dirty="0"/>
              <a:t>BENCHMARKING</a:t>
            </a:r>
            <a:endParaRPr sz="3200"/>
          </a:p>
        </p:txBody>
      </p:sp>
      <p:sp>
        <p:nvSpPr>
          <p:cNvPr id="3" name="object 3"/>
          <p:cNvSpPr txBox="1"/>
          <p:nvPr/>
        </p:nvSpPr>
        <p:spPr>
          <a:xfrm>
            <a:off x="2059940" y="1509140"/>
            <a:ext cx="7830820" cy="3348990"/>
          </a:xfrm>
          <a:prstGeom prst="rect">
            <a:avLst/>
          </a:prstGeom>
        </p:spPr>
        <p:txBody>
          <a:bodyPr vert="horz" wrap="square" lIns="0" tIns="13335" rIns="0" bIns="0" rtlCol="0">
            <a:spAutoFit/>
          </a:bodyPr>
          <a:lstStyle/>
          <a:p>
            <a:pPr marL="287020" marR="5080" indent="-274955">
              <a:spcBef>
                <a:spcPts val="105"/>
              </a:spcBef>
              <a:buClr>
                <a:srgbClr val="717BA2"/>
              </a:buClr>
              <a:buSzPct val="75000"/>
              <a:buFont typeface="Wingdings 3"/>
              <a:buChar char=""/>
              <a:tabLst>
                <a:tab pos="287020" algn="l"/>
                <a:tab pos="287655" algn="l"/>
              </a:tabLst>
            </a:pPr>
            <a:r>
              <a:rPr sz="2600" dirty="0">
                <a:latin typeface="Arial"/>
                <a:cs typeface="Arial"/>
              </a:rPr>
              <a:t>It is used by </a:t>
            </a:r>
            <a:r>
              <a:rPr sz="2600" spc="-5" dirty="0">
                <a:latin typeface="Arial"/>
                <a:cs typeface="Arial"/>
              </a:rPr>
              <a:t>the </a:t>
            </a:r>
            <a:r>
              <a:rPr sz="2600" dirty="0">
                <a:latin typeface="Arial"/>
                <a:cs typeface="Arial"/>
              </a:rPr>
              <a:t>organization when the focus is on  improving specific critical processes and</a:t>
            </a:r>
            <a:r>
              <a:rPr sz="2600" spc="-80" dirty="0">
                <a:latin typeface="Arial"/>
                <a:cs typeface="Arial"/>
              </a:rPr>
              <a:t> </a:t>
            </a:r>
            <a:r>
              <a:rPr sz="2600" dirty="0">
                <a:latin typeface="Arial"/>
                <a:cs typeface="Arial"/>
              </a:rPr>
              <a:t>operations</a:t>
            </a:r>
            <a:endParaRPr sz="2600">
              <a:latin typeface="Arial"/>
              <a:cs typeface="Arial"/>
            </a:endParaRPr>
          </a:p>
          <a:p>
            <a:pPr marL="287020" marR="73660" indent="-274955">
              <a:spcBef>
                <a:spcPts val="595"/>
              </a:spcBef>
              <a:buClr>
                <a:srgbClr val="717BA2"/>
              </a:buClr>
              <a:buSzPct val="75000"/>
              <a:buFont typeface="Wingdings 3"/>
              <a:buChar char=""/>
              <a:tabLst>
                <a:tab pos="287020" algn="l"/>
                <a:tab pos="287655" algn="l"/>
              </a:tabLst>
            </a:pPr>
            <a:r>
              <a:rPr sz="2600" dirty="0">
                <a:latin typeface="Arial"/>
                <a:cs typeface="Arial"/>
              </a:rPr>
              <a:t>Benchmarking partners are sought </a:t>
            </a:r>
            <a:r>
              <a:rPr sz="2600" spc="-5" dirty="0">
                <a:latin typeface="Arial"/>
                <a:cs typeface="Arial"/>
              </a:rPr>
              <a:t>from </a:t>
            </a:r>
            <a:r>
              <a:rPr sz="2600" dirty="0">
                <a:latin typeface="Arial"/>
                <a:cs typeface="Arial"/>
              </a:rPr>
              <a:t>best  practice organization and are drawn from </a:t>
            </a:r>
            <a:r>
              <a:rPr sz="2600" spc="-5" dirty="0">
                <a:latin typeface="Arial"/>
                <a:cs typeface="Arial"/>
              </a:rPr>
              <a:t>the </a:t>
            </a:r>
            <a:r>
              <a:rPr sz="2600" dirty="0">
                <a:latin typeface="Arial"/>
                <a:cs typeface="Arial"/>
              </a:rPr>
              <a:t>same  </a:t>
            </a:r>
            <a:r>
              <a:rPr sz="2600" spc="-20" dirty="0">
                <a:latin typeface="Arial"/>
                <a:cs typeface="Arial"/>
              </a:rPr>
              <a:t>sector.</a:t>
            </a:r>
            <a:endParaRPr sz="2600">
              <a:latin typeface="Arial"/>
              <a:cs typeface="Arial"/>
            </a:endParaRPr>
          </a:p>
          <a:p>
            <a:pPr marL="287020" marR="38735" indent="-274955" algn="just">
              <a:spcBef>
                <a:spcPts val="605"/>
              </a:spcBef>
              <a:buClr>
                <a:srgbClr val="717BA2"/>
              </a:buClr>
              <a:buSzPct val="75000"/>
              <a:buFont typeface="Wingdings 3"/>
              <a:buChar char=""/>
              <a:tabLst>
                <a:tab pos="287655" algn="l"/>
              </a:tabLst>
            </a:pPr>
            <a:r>
              <a:rPr sz="2600" dirty="0">
                <a:latin typeface="Arial"/>
                <a:cs typeface="Arial"/>
              </a:rPr>
              <a:t>This type of benchmarking is suitable for achieving  improvements in key processes to obtain quick</a:t>
            </a:r>
            <a:r>
              <a:rPr sz="2600" spc="-60" dirty="0">
                <a:latin typeface="Arial"/>
                <a:cs typeface="Arial"/>
              </a:rPr>
              <a:t> </a:t>
            </a:r>
            <a:r>
              <a:rPr sz="2600" dirty="0">
                <a:latin typeface="Arial"/>
                <a:cs typeface="Arial"/>
              </a:rPr>
              <a:t>and  short </a:t>
            </a:r>
            <a:r>
              <a:rPr sz="2600" spc="-5" dirty="0">
                <a:latin typeface="Arial"/>
                <a:cs typeface="Arial"/>
              </a:rPr>
              <a:t>term</a:t>
            </a:r>
            <a:r>
              <a:rPr sz="2600" spc="-20" dirty="0">
                <a:latin typeface="Arial"/>
                <a:cs typeface="Arial"/>
              </a:rPr>
              <a:t> </a:t>
            </a:r>
            <a:r>
              <a:rPr sz="2600" dirty="0">
                <a:latin typeface="Arial"/>
                <a:cs typeface="Arial"/>
              </a:rPr>
              <a:t>benefits.</a:t>
            </a:r>
            <a:endParaRPr sz="2600">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853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577342"/>
            <a:ext cx="5922645" cy="513715"/>
          </a:xfrm>
          <a:prstGeom prst="rect">
            <a:avLst/>
          </a:prstGeom>
        </p:spPr>
        <p:txBody>
          <a:bodyPr vert="horz" wrap="square" lIns="0" tIns="13335" rIns="0" bIns="0" rtlCol="0" anchor="ctr">
            <a:spAutoFit/>
          </a:bodyPr>
          <a:lstStyle/>
          <a:p>
            <a:pPr marL="12700">
              <a:lnSpc>
                <a:spcPct val="100000"/>
              </a:lnSpc>
              <a:spcBef>
                <a:spcPts val="105"/>
              </a:spcBef>
            </a:pPr>
            <a:r>
              <a:rPr sz="3200" spc="-5" dirty="0"/>
              <a:t>EXTERNAL</a:t>
            </a:r>
            <a:r>
              <a:rPr sz="3200" spc="-60" dirty="0"/>
              <a:t> </a:t>
            </a:r>
            <a:r>
              <a:rPr sz="3200" dirty="0"/>
              <a:t>BENCHMARKING</a:t>
            </a:r>
            <a:endParaRPr sz="3200"/>
          </a:p>
        </p:txBody>
      </p:sp>
      <p:sp>
        <p:nvSpPr>
          <p:cNvPr id="3" name="object 3"/>
          <p:cNvSpPr txBox="1"/>
          <p:nvPr/>
        </p:nvSpPr>
        <p:spPr>
          <a:xfrm>
            <a:off x="2059941" y="1581150"/>
            <a:ext cx="7799705" cy="3348990"/>
          </a:xfrm>
          <a:prstGeom prst="rect">
            <a:avLst/>
          </a:prstGeom>
        </p:spPr>
        <p:txBody>
          <a:bodyPr vert="horz" wrap="square" lIns="0" tIns="13335" rIns="0" bIns="0" rtlCol="0">
            <a:spAutoFit/>
          </a:bodyPr>
          <a:lstStyle/>
          <a:p>
            <a:pPr marL="287020" marR="117475" indent="-274955">
              <a:spcBef>
                <a:spcPts val="105"/>
              </a:spcBef>
              <a:buClr>
                <a:srgbClr val="717BA2"/>
              </a:buClr>
              <a:buSzPct val="75000"/>
              <a:buFont typeface="Wingdings 3"/>
              <a:buChar char=""/>
              <a:tabLst>
                <a:tab pos="287020" algn="l"/>
                <a:tab pos="287655" algn="l"/>
              </a:tabLst>
            </a:pPr>
            <a:r>
              <a:rPr sz="2600" dirty="0">
                <a:latin typeface="Arial"/>
                <a:cs typeface="Arial"/>
              </a:rPr>
              <a:t>It involves analyzing outside organizations that</a:t>
            </a:r>
            <a:r>
              <a:rPr sz="2600" spc="-60" dirty="0">
                <a:latin typeface="Arial"/>
                <a:cs typeface="Arial"/>
              </a:rPr>
              <a:t> </a:t>
            </a:r>
            <a:r>
              <a:rPr sz="2600" dirty="0">
                <a:latin typeface="Arial"/>
                <a:cs typeface="Arial"/>
              </a:rPr>
              <a:t>are  known to be </a:t>
            </a:r>
            <a:r>
              <a:rPr sz="2600" spc="-5" dirty="0">
                <a:latin typeface="Arial"/>
                <a:cs typeface="Arial"/>
              </a:rPr>
              <a:t>the </a:t>
            </a:r>
            <a:r>
              <a:rPr sz="2600" dirty="0">
                <a:latin typeface="Arial"/>
                <a:cs typeface="Arial"/>
              </a:rPr>
              <a:t>best in the</a:t>
            </a:r>
            <a:r>
              <a:rPr sz="2600" spc="-10" dirty="0">
                <a:latin typeface="Arial"/>
                <a:cs typeface="Arial"/>
              </a:rPr>
              <a:t> </a:t>
            </a:r>
            <a:r>
              <a:rPr sz="2600" dirty="0">
                <a:latin typeface="Arial"/>
                <a:cs typeface="Arial"/>
              </a:rPr>
              <a:t>class.</a:t>
            </a:r>
            <a:endParaRPr sz="2600">
              <a:latin typeface="Arial"/>
              <a:cs typeface="Arial"/>
            </a:endParaRPr>
          </a:p>
          <a:p>
            <a:pPr marL="287020" marR="5080" indent="-274955">
              <a:spcBef>
                <a:spcPts val="600"/>
              </a:spcBef>
              <a:buClr>
                <a:srgbClr val="717BA2"/>
              </a:buClr>
              <a:buSzPct val="75000"/>
              <a:buFont typeface="Wingdings 3"/>
              <a:buChar char=""/>
              <a:tabLst>
                <a:tab pos="287020" algn="l"/>
                <a:tab pos="287655" algn="l"/>
              </a:tabLst>
            </a:pPr>
            <a:r>
              <a:rPr sz="2600" dirty="0">
                <a:latin typeface="Arial"/>
                <a:cs typeface="Arial"/>
              </a:rPr>
              <a:t>It provides opportunities of learning </a:t>
            </a:r>
            <a:r>
              <a:rPr sz="2600" spc="-5" dirty="0">
                <a:latin typeface="Arial"/>
                <a:cs typeface="Arial"/>
              </a:rPr>
              <a:t>from </a:t>
            </a:r>
            <a:r>
              <a:rPr sz="2600" dirty="0">
                <a:latin typeface="Arial"/>
                <a:cs typeface="Arial"/>
              </a:rPr>
              <a:t>those who  </a:t>
            </a:r>
            <a:r>
              <a:rPr sz="2600" spc="-5" dirty="0">
                <a:latin typeface="Arial"/>
                <a:cs typeface="Arial"/>
              </a:rPr>
              <a:t>are at </a:t>
            </a:r>
            <a:r>
              <a:rPr sz="2600" dirty="0">
                <a:latin typeface="Arial"/>
                <a:cs typeface="Arial"/>
              </a:rPr>
              <a:t>the “learning</a:t>
            </a:r>
            <a:r>
              <a:rPr sz="2600" spc="-5" dirty="0">
                <a:latin typeface="Arial"/>
                <a:cs typeface="Arial"/>
              </a:rPr>
              <a:t> </a:t>
            </a:r>
            <a:r>
              <a:rPr sz="2600" dirty="0">
                <a:latin typeface="Arial"/>
                <a:cs typeface="Arial"/>
              </a:rPr>
              <a:t>edge”.</a:t>
            </a:r>
            <a:endParaRPr sz="2600">
              <a:latin typeface="Arial"/>
              <a:cs typeface="Arial"/>
            </a:endParaRPr>
          </a:p>
          <a:p>
            <a:pPr marL="287020" marR="277495" indent="-274955">
              <a:spcBef>
                <a:spcPts val="600"/>
              </a:spcBef>
              <a:buClr>
                <a:srgbClr val="717BA2"/>
              </a:buClr>
              <a:buSzPct val="75000"/>
              <a:buFont typeface="Wingdings 3"/>
              <a:buChar char=""/>
              <a:tabLst>
                <a:tab pos="287020" algn="l"/>
                <a:tab pos="287655" algn="l"/>
              </a:tabLst>
            </a:pPr>
            <a:r>
              <a:rPr sz="2600" dirty="0">
                <a:latin typeface="Arial"/>
                <a:cs typeface="Arial"/>
              </a:rPr>
              <a:t>This type of benchmarking is suitable where  examples of good practices can be found in other  organization and there is a lack of good practices  within internal business</a:t>
            </a:r>
            <a:r>
              <a:rPr sz="2600" spc="-45" dirty="0">
                <a:latin typeface="Arial"/>
                <a:cs typeface="Arial"/>
              </a:rPr>
              <a:t> </a:t>
            </a:r>
            <a:r>
              <a:rPr sz="2600" dirty="0">
                <a:latin typeface="Arial"/>
                <a:cs typeface="Arial"/>
              </a:rPr>
              <a:t>units.</a:t>
            </a:r>
            <a:endParaRPr sz="2600">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1038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Benchmarking</a:t>
            </a:r>
            <a:endParaRPr lang="en-IN" dirty="0"/>
          </a:p>
        </p:txBody>
      </p:sp>
      <p:sp>
        <p:nvSpPr>
          <p:cNvPr id="3" name="Content Placeholder 2"/>
          <p:cNvSpPr>
            <a:spLocks noGrp="1"/>
          </p:cNvSpPr>
          <p:nvPr>
            <p:ph idx="1"/>
          </p:nvPr>
        </p:nvSpPr>
        <p:spPr/>
        <p:txBody>
          <a:bodyPr/>
          <a:lstStyle/>
          <a:p>
            <a:endParaRPr lang="en-I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768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577342"/>
            <a:ext cx="6767195" cy="513715"/>
          </a:xfrm>
          <a:prstGeom prst="rect">
            <a:avLst/>
          </a:prstGeom>
        </p:spPr>
        <p:txBody>
          <a:bodyPr vert="horz" wrap="square" lIns="0" tIns="13335" rIns="0" bIns="0" rtlCol="0" anchor="ctr">
            <a:spAutoFit/>
          </a:bodyPr>
          <a:lstStyle/>
          <a:p>
            <a:pPr marL="12700">
              <a:lnSpc>
                <a:spcPct val="100000"/>
              </a:lnSpc>
              <a:spcBef>
                <a:spcPts val="105"/>
              </a:spcBef>
            </a:pPr>
            <a:r>
              <a:rPr sz="3200" spc="-5" dirty="0"/>
              <a:t>INTERNATIONAL</a:t>
            </a:r>
            <a:r>
              <a:rPr sz="3200" spc="-75" dirty="0"/>
              <a:t> </a:t>
            </a:r>
            <a:r>
              <a:rPr sz="3200" dirty="0"/>
              <a:t>BECHMARKING</a:t>
            </a:r>
            <a:endParaRPr sz="3200"/>
          </a:p>
        </p:txBody>
      </p:sp>
      <p:sp>
        <p:nvSpPr>
          <p:cNvPr id="3" name="object 3"/>
          <p:cNvSpPr txBox="1"/>
          <p:nvPr/>
        </p:nvSpPr>
        <p:spPr>
          <a:xfrm>
            <a:off x="2059940" y="1436573"/>
            <a:ext cx="7908290" cy="3746500"/>
          </a:xfrm>
          <a:prstGeom prst="rect">
            <a:avLst/>
          </a:prstGeom>
        </p:spPr>
        <p:txBody>
          <a:bodyPr vert="horz" wrap="square" lIns="0" tIns="13335" rIns="0" bIns="0" rtlCol="0">
            <a:spAutoFit/>
          </a:bodyPr>
          <a:lstStyle/>
          <a:p>
            <a:pPr marL="287020" marR="75565" indent="-274955">
              <a:spcBef>
                <a:spcPts val="105"/>
              </a:spcBef>
              <a:buClr>
                <a:srgbClr val="717BA2"/>
              </a:buClr>
              <a:buSzPct val="75000"/>
              <a:buFont typeface="Wingdings 3"/>
              <a:buChar char=""/>
              <a:tabLst>
                <a:tab pos="287020" algn="l"/>
                <a:tab pos="287655" algn="l"/>
              </a:tabLst>
            </a:pPr>
            <a:r>
              <a:rPr sz="2600" dirty="0">
                <a:latin typeface="Arial"/>
                <a:cs typeface="Arial"/>
              </a:rPr>
              <a:t>This is used when the best practitioners are located  in other countries. This is due to globalization and  advances in information</a:t>
            </a:r>
            <a:r>
              <a:rPr sz="2600" spc="-35" dirty="0">
                <a:latin typeface="Arial"/>
                <a:cs typeface="Arial"/>
              </a:rPr>
              <a:t> </a:t>
            </a:r>
            <a:r>
              <a:rPr sz="2600" spc="-15" dirty="0">
                <a:latin typeface="Arial"/>
                <a:cs typeface="Arial"/>
              </a:rPr>
              <a:t>technology.</a:t>
            </a:r>
            <a:endParaRPr sz="2600">
              <a:latin typeface="Arial"/>
              <a:cs typeface="Arial"/>
            </a:endParaRPr>
          </a:p>
          <a:p>
            <a:pPr marL="287020" marR="132715" indent="-274955">
              <a:spcBef>
                <a:spcPts val="605"/>
              </a:spcBef>
              <a:buClr>
                <a:srgbClr val="717BA2"/>
              </a:buClr>
              <a:buSzPct val="75000"/>
              <a:buFont typeface="Wingdings 3"/>
              <a:buChar char=""/>
              <a:tabLst>
                <a:tab pos="287020" algn="l"/>
                <a:tab pos="287655" algn="l"/>
              </a:tabLst>
            </a:pPr>
            <a:r>
              <a:rPr sz="2600" dirty="0">
                <a:latin typeface="Arial"/>
                <a:cs typeface="Arial"/>
              </a:rPr>
              <a:t>There is a need </a:t>
            </a:r>
            <a:r>
              <a:rPr sz="2600" spc="-5" dirty="0">
                <a:latin typeface="Arial"/>
                <a:cs typeface="Arial"/>
              </a:rPr>
              <a:t>for </a:t>
            </a:r>
            <a:r>
              <a:rPr sz="2600" dirty="0">
                <a:latin typeface="Arial"/>
                <a:cs typeface="Arial"/>
              </a:rPr>
              <a:t>careful analysis &amp; interpretation  due </a:t>
            </a:r>
            <a:r>
              <a:rPr sz="2600" spc="-5" dirty="0">
                <a:latin typeface="Arial"/>
                <a:cs typeface="Arial"/>
              </a:rPr>
              <a:t>to </a:t>
            </a:r>
            <a:r>
              <a:rPr sz="2600" dirty="0">
                <a:latin typeface="Arial"/>
                <a:cs typeface="Arial"/>
              </a:rPr>
              <a:t>national </a:t>
            </a:r>
            <a:r>
              <a:rPr sz="2600" spc="-5" dirty="0">
                <a:latin typeface="Arial"/>
                <a:cs typeface="Arial"/>
              </a:rPr>
              <a:t>differences.</a:t>
            </a:r>
            <a:endParaRPr sz="2600">
              <a:latin typeface="Arial"/>
              <a:cs typeface="Arial"/>
            </a:endParaRPr>
          </a:p>
          <a:p>
            <a:pPr marL="287020" marR="5080" indent="-274955">
              <a:spcBef>
                <a:spcPts val="600"/>
              </a:spcBef>
              <a:buClr>
                <a:srgbClr val="717BA2"/>
              </a:buClr>
              <a:buSzPct val="75000"/>
              <a:buFont typeface="Wingdings 3"/>
              <a:buChar char=""/>
              <a:tabLst>
                <a:tab pos="287020" algn="l"/>
                <a:tab pos="287655" algn="l"/>
              </a:tabLst>
            </a:pPr>
            <a:r>
              <a:rPr sz="2600" dirty="0">
                <a:latin typeface="Arial"/>
                <a:cs typeface="Arial"/>
              </a:rPr>
              <a:t>This type of benchmarking is suitable where the</a:t>
            </a:r>
            <a:r>
              <a:rPr sz="2600" spc="-55" dirty="0">
                <a:latin typeface="Arial"/>
                <a:cs typeface="Arial"/>
              </a:rPr>
              <a:t> </a:t>
            </a:r>
            <a:r>
              <a:rPr sz="2600" dirty="0">
                <a:latin typeface="Arial"/>
                <a:cs typeface="Arial"/>
              </a:rPr>
              <a:t>aim  is to achieve world class status or simply</a:t>
            </a:r>
            <a:r>
              <a:rPr sz="2600" spc="-70" dirty="0">
                <a:latin typeface="Arial"/>
                <a:cs typeface="Arial"/>
              </a:rPr>
              <a:t> </a:t>
            </a:r>
            <a:r>
              <a:rPr sz="2600" dirty="0">
                <a:latin typeface="Arial"/>
                <a:cs typeface="Arial"/>
              </a:rPr>
              <a:t>because</a:t>
            </a:r>
            <a:endParaRPr sz="2600">
              <a:latin typeface="Arial"/>
              <a:cs typeface="Arial"/>
            </a:endParaRPr>
          </a:p>
          <a:p>
            <a:pPr marL="287020" marR="264795"/>
            <a:r>
              <a:rPr sz="2600" dirty="0">
                <a:latin typeface="Arial"/>
                <a:cs typeface="Arial"/>
              </a:rPr>
              <a:t>there </a:t>
            </a:r>
            <a:r>
              <a:rPr sz="2600" spc="-5" dirty="0">
                <a:latin typeface="Arial"/>
                <a:cs typeface="Arial"/>
              </a:rPr>
              <a:t>are insufficient </a:t>
            </a:r>
            <a:r>
              <a:rPr sz="2600" dirty="0">
                <a:latin typeface="Arial"/>
                <a:cs typeface="Arial"/>
              </a:rPr>
              <a:t>“national” businesses </a:t>
            </a:r>
            <a:r>
              <a:rPr sz="2600" spc="-5" dirty="0">
                <a:latin typeface="Arial"/>
                <a:cs typeface="Arial"/>
              </a:rPr>
              <a:t>against  </a:t>
            </a:r>
            <a:r>
              <a:rPr sz="2600" dirty="0">
                <a:latin typeface="Arial"/>
                <a:cs typeface="Arial"/>
              </a:rPr>
              <a:t>which to</a:t>
            </a:r>
            <a:r>
              <a:rPr sz="2600" spc="-15" dirty="0">
                <a:latin typeface="Arial"/>
                <a:cs typeface="Arial"/>
              </a:rPr>
              <a:t> </a:t>
            </a:r>
            <a:r>
              <a:rPr sz="2600" dirty="0">
                <a:latin typeface="Arial"/>
                <a:cs typeface="Arial"/>
              </a:rPr>
              <a:t>benchmark.</a:t>
            </a:r>
            <a:endParaRPr sz="2600">
              <a:latin typeface="Arial"/>
              <a:cs typeface="Aria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213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577342"/>
            <a:ext cx="6078220" cy="513715"/>
          </a:xfrm>
          <a:prstGeom prst="rect">
            <a:avLst/>
          </a:prstGeom>
        </p:spPr>
        <p:txBody>
          <a:bodyPr vert="horz" wrap="square" lIns="0" tIns="13335" rIns="0" bIns="0" rtlCol="0" anchor="ctr">
            <a:spAutoFit/>
          </a:bodyPr>
          <a:lstStyle/>
          <a:p>
            <a:pPr marL="12700">
              <a:lnSpc>
                <a:spcPct val="100000"/>
              </a:lnSpc>
              <a:spcBef>
                <a:spcPts val="105"/>
              </a:spcBef>
            </a:pPr>
            <a:r>
              <a:rPr sz="3200" dirty="0"/>
              <a:t>STRATEGIC</a:t>
            </a:r>
            <a:r>
              <a:rPr sz="3200" spc="-90" dirty="0"/>
              <a:t> </a:t>
            </a:r>
            <a:r>
              <a:rPr sz="3200" dirty="0"/>
              <a:t>BENCHMARKING</a:t>
            </a:r>
            <a:endParaRPr sz="3200"/>
          </a:p>
        </p:txBody>
      </p:sp>
      <p:sp>
        <p:nvSpPr>
          <p:cNvPr id="3" name="object 3"/>
          <p:cNvSpPr txBox="1"/>
          <p:nvPr/>
        </p:nvSpPr>
        <p:spPr>
          <a:xfrm>
            <a:off x="2059941" y="1436573"/>
            <a:ext cx="7892415" cy="3746500"/>
          </a:xfrm>
          <a:prstGeom prst="rect">
            <a:avLst/>
          </a:prstGeom>
        </p:spPr>
        <p:txBody>
          <a:bodyPr vert="horz" wrap="square" lIns="0" tIns="13335" rIns="0" bIns="0" rtlCol="0">
            <a:spAutoFit/>
          </a:bodyPr>
          <a:lstStyle/>
          <a:p>
            <a:pPr marL="287020" marR="5080" indent="-274955">
              <a:spcBef>
                <a:spcPts val="105"/>
              </a:spcBef>
              <a:buClr>
                <a:srgbClr val="717BA2"/>
              </a:buClr>
              <a:buSzPct val="75000"/>
              <a:buFont typeface="Wingdings 3"/>
              <a:buChar char=""/>
              <a:tabLst>
                <a:tab pos="287020" algn="l"/>
                <a:tab pos="287655" algn="l"/>
              </a:tabLst>
            </a:pPr>
            <a:r>
              <a:rPr sz="2600" dirty="0">
                <a:latin typeface="Arial"/>
                <a:cs typeface="Arial"/>
              </a:rPr>
              <a:t>It is used where businesses need to improve</a:t>
            </a:r>
            <a:r>
              <a:rPr sz="2600" spc="-35" dirty="0">
                <a:latin typeface="Arial"/>
                <a:cs typeface="Arial"/>
              </a:rPr>
              <a:t> </a:t>
            </a:r>
            <a:r>
              <a:rPr sz="2600" dirty="0">
                <a:latin typeface="Arial"/>
                <a:cs typeface="Arial"/>
              </a:rPr>
              <a:t>overall  performance by examining the long </a:t>
            </a:r>
            <a:r>
              <a:rPr sz="2600" spc="-5" dirty="0">
                <a:latin typeface="Arial"/>
                <a:cs typeface="Arial"/>
              </a:rPr>
              <a:t>term </a:t>
            </a:r>
            <a:r>
              <a:rPr sz="2600" dirty="0">
                <a:latin typeface="Arial"/>
                <a:cs typeface="Arial"/>
              </a:rPr>
              <a:t>strategies  and general approaches that have enabled high  performers to</a:t>
            </a:r>
            <a:r>
              <a:rPr sz="2600" spc="-25" dirty="0">
                <a:latin typeface="Arial"/>
                <a:cs typeface="Arial"/>
              </a:rPr>
              <a:t> </a:t>
            </a:r>
            <a:r>
              <a:rPr sz="2600" dirty="0">
                <a:latin typeface="Arial"/>
                <a:cs typeface="Arial"/>
              </a:rPr>
              <a:t>succeed.</a:t>
            </a:r>
            <a:endParaRPr sz="2600">
              <a:latin typeface="Arial"/>
              <a:cs typeface="Arial"/>
            </a:endParaRPr>
          </a:p>
          <a:p>
            <a:pPr marL="287020" marR="393065" indent="-274955">
              <a:spcBef>
                <a:spcPts val="605"/>
              </a:spcBef>
              <a:buClr>
                <a:srgbClr val="717BA2"/>
              </a:buClr>
              <a:buSzPct val="75000"/>
              <a:buFont typeface="Wingdings 3"/>
              <a:buChar char=""/>
              <a:tabLst>
                <a:tab pos="287020" algn="l"/>
                <a:tab pos="287655" algn="l"/>
              </a:tabLst>
            </a:pPr>
            <a:r>
              <a:rPr sz="2600" dirty="0">
                <a:latin typeface="Arial"/>
                <a:cs typeface="Arial"/>
              </a:rPr>
              <a:t>It involves considering high level aspects </a:t>
            </a:r>
            <a:r>
              <a:rPr sz="2600" spc="5" dirty="0">
                <a:latin typeface="Arial"/>
                <a:cs typeface="Arial"/>
              </a:rPr>
              <a:t>such</a:t>
            </a:r>
            <a:r>
              <a:rPr sz="2600" spc="-85" dirty="0">
                <a:latin typeface="Arial"/>
                <a:cs typeface="Arial"/>
              </a:rPr>
              <a:t> </a:t>
            </a:r>
            <a:r>
              <a:rPr sz="2600" dirty="0">
                <a:latin typeface="Arial"/>
                <a:cs typeface="Arial"/>
              </a:rPr>
              <a:t>as  core</a:t>
            </a:r>
            <a:r>
              <a:rPr sz="2600" spc="-20" dirty="0">
                <a:latin typeface="Arial"/>
                <a:cs typeface="Arial"/>
              </a:rPr>
              <a:t> </a:t>
            </a:r>
            <a:r>
              <a:rPr sz="2600" dirty="0">
                <a:latin typeface="Arial"/>
                <a:cs typeface="Arial"/>
              </a:rPr>
              <a:t>competencies.</a:t>
            </a:r>
            <a:endParaRPr sz="2600">
              <a:latin typeface="Arial"/>
              <a:cs typeface="Arial"/>
            </a:endParaRPr>
          </a:p>
          <a:p>
            <a:pPr marL="287020" marR="612140" indent="-274955">
              <a:spcBef>
                <a:spcPts val="600"/>
              </a:spcBef>
              <a:buClr>
                <a:srgbClr val="717BA2"/>
              </a:buClr>
              <a:buSzPct val="75000"/>
              <a:buFont typeface="Wingdings 3"/>
              <a:buChar char=""/>
              <a:tabLst>
                <a:tab pos="287020" algn="l"/>
                <a:tab pos="287655" algn="l"/>
              </a:tabLst>
            </a:pPr>
            <a:r>
              <a:rPr sz="2600" dirty="0">
                <a:latin typeface="Arial"/>
                <a:cs typeface="Arial"/>
              </a:rPr>
              <a:t>This type of benchmarking is suitable when the  company has to realign business strategies</a:t>
            </a:r>
            <a:r>
              <a:rPr sz="2600" spc="-45" dirty="0">
                <a:latin typeface="Arial"/>
                <a:cs typeface="Arial"/>
              </a:rPr>
              <a:t> </a:t>
            </a:r>
            <a:r>
              <a:rPr sz="2600" dirty="0">
                <a:latin typeface="Arial"/>
                <a:cs typeface="Arial"/>
              </a:rPr>
              <a:t>that  have become</a:t>
            </a:r>
            <a:r>
              <a:rPr sz="2600" spc="-25" dirty="0">
                <a:latin typeface="Arial"/>
                <a:cs typeface="Arial"/>
              </a:rPr>
              <a:t> </a:t>
            </a:r>
            <a:r>
              <a:rPr sz="2600" dirty="0">
                <a:latin typeface="Arial"/>
                <a:cs typeface="Arial"/>
              </a:rPr>
              <a:t>inappropriate.</a:t>
            </a:r>
            <a:endParaRPr sz="2600">
              <a:latin typeface="Arial"/>
              <a:cs typeface="Aria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71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03676" y="1269491"/>
            <a:ext cx="5039096" cy="4751832"/>
          </a:xfrm>
          <a:prstGeom prst="rect">
            <a:avLst/>
          </a:prstGeom>
          <a:blipFill>
            <a:blip r:embed="rId4" cstate="print"/>
            <a:stretch>
              <a:fillRect/>
            </a:stretch>
          </a:blipFill>
        </p:spPr>
        <p:txBody>
          <a:bodyPr wrap="square" lIns="0" tIns="0" rIns="0" bIns="0" rtlCol="0"/>
          <a:lstStyle/>
          <a:p>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25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Simplest Meaning</a:t>
            </a:r>
            <a:endParaRPr lang="en-IN" dirty="0"/>
          </a:p>
        </p:txBody>
      </p:sp>
      <p:sp>
        <p:nvSpPr>
          <p:cNvPr id="3" name="Content Placeholder 2"/>
          <p:cNvSpPr>
            <a:spLocks noGrp="1"/>
          </p:cNvSpPr>
          <p:nvPr>
            <p:ph idx="1"/>
          </p:nvPr>
        </p:nvSpPr>
        <p:spPr/>
        <p:txBody>
          <a:bodyPr/>
          <a:lstStyle/>
          <a:p>
            <a:pPr marL="0" indent="0">
              <a:buNone/>
            </a:pPr>
            <a:endParaRPr lang="en-IN" b="1" spc="-5" dirty="0" smtClean="0">
              <a:solidFill>
                <a:srgbClr val="001F5F"/>
              </a:solidFill>
              <a:cs typeface="Calibri"/>
            </a:endParaRPr>
          </a:p>
          <a:p>
            <a:pPr marL="0" indent="0">
              <a:buNone/>
            </a:pPr>
            <a:r>
              <a:rPr lang="en-IN" b="1" spc="-5" dirty="0" smtClean="0">
                <a:solidFill>
                  <a:srgbClr val="001F5F"/>
                </a:solidFill>
                <a:cs typeface="Calibri"/>
              </a:rPr>
              <a:t>"</a:t>
            </a:r>
            <a:r>
              <a:rPr lang="en-IN" b="1" spc="-5" dirty="0">
                <a:solidFill>
                  <a:srgbClr val="001F5F"/>
                </a:solidFill>
                <a:cs typeface="Calibri"/>
              </a:rPr>
              <a:t>Improving ourselves by learning  from</a:t>
            </a:r>
            <a:r>
              <a:rPr lang="en-IN" b="1" spc="-15" dirty="0">
                <a:solidFill>
                  <a:srgbClr val="001F5F"/>
                </a:solidFill>
                <a:cs typeface="Calibri"/>
              </a:rPr>
              <a:t> </a:t>
            </a:r>
            <a:r>
              <a:rPr lang="en-IN" b="1" spc="-5" dirty="0">
                <a:solidFill>
                  <a:srgbClr val="001F5F"/>
                </a:solidFill>
                <a:cs typeface="Calibri"/>
              </a:rPr>
              <a:t>others."</a:t>
            </a:r>
            <a:endParaRPr lang="en-IN" dirty="0">
              <a:cs typeface="Calibri"/>
            </a:endParaRP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86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Bench Trending</a:t>
            </a:r>
            <a:endParaRPr lang="en-IN" dirty="0"/>
          </a:p>
        </p:txBody>
      </p:sp>
      <p:sp>
        <p:nvSpPr>
          <p:cNvPr id="3" name="Subtitle 2"/>
          <p:cNvSpPr>
            <a:spLocks noGrp="1"/>
          </p:cNvSpPr>
          <p:nvPr>
            <p:ph type="subTitle" idx="1"/>
          </p:nvPr>
        </p:nvSpPr>
        <p:spPr/>
        <p:txBody>
          <a:bodyPr/>
          <a:lstStyle/>
          <a:p>
            <a:endParaRPr lang="en-I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15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a:t>
            </a:r>
            <a:endParaRPr lang="en-IN" dirty="0"/>
          </a:p>
        </p:txBody>
      </p:sp>
      <p:sp>
        <p:nvSpPr>
          <p:cNvPr id="3" name="Content Placeholder 2"/>
          <p:cNvSpPr>
            <a:spLocks noGrp="1"/>
          </p:cNvSpPr>
          <p:nvPr>
            <p:ph idx="1"/>
          </p:nvPr>
        </p:nvSpPr>
        <p:spPr/>
        <p:txBody>
          <a:bodyPr>
            <a:normAutofit/>
          </a:bodyPr>
          <a:lstStyle/>
          <a:p>
            <a:r>
              <a:rPr lang="en-US" dirty="0" smtClean="0"/>
              <a:t>It is a continuous tracking of certain performance </a:t>
            </a:r>
            <a:r>
              <a:rPr lang="en-US" dirty="0" err="1" smtClean="0"/>
              <a:t>matrics</a:t>
            </a:r>
            <a:r>
              <a:rPr lang="en-US" dirty="0" smtClean="0"/>
              <a:t> with special performance.</a:t>
            </a:r>
            <a:endParaRPr lang="en-IN" dirty="0" smtClean="0"/>
          </a:p>
          <a:p>
            <a:r>
              <a:rPr lang="en-IN" dirty="0" smtClean="0"/>
              <a:t>It monitor </a:t>
            </a:r>
            <a:r>
              <a:rPr lang="en-IN" dirty="0"/>
              <a:t>the developments in the political, economic social </a:t>
            </a:r>
            <a:r>
              <a:rPr lang="en-IN" dirty="0" smtClean="0"/>
              <a:t>and technological </a:t>
            </a:r>
            <a:r>
              <a:rPr lang="en-IN" dirty="0"/>
              <a:t>fronts and identify future gaps that may be created by significant market </a:t>
            </a:r>
            <a:r>
              <a:rPr lang="en-IN" dirty="0" smtClean="0"/>
              <a:t>changes, customer </a:t>
            </a:r>
            <a:r>
              <a:rPr lang="en-IN" dirty="0"/>
              <a:t>preferences, innovation, threats of new entrants and other environmental variables </a:t>
            </a:r>
            <a:r>
              <a:rPr lang="en-IN" dirty="0" smtClean="0"/>
              <a:t>critical to </a:t>
            </a:r>
            <a:r>
              <a:rPr lang="en-IN" dirty="0"/>
              <a:t>the long term success of the firm. Such trend studies are known as “</a:t>
            </a:r>
            <a:r>
              <a:rPr lang="en-IN" dirty="0" err="1"/>
              <a:t>Benchtrending</a:t>
            </a:r>
            <a:r>
              <a:rPr lang="en-IN" dirty="0" smtClean="0"/>
              <a:t>”. </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5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following Bench Trending</a:t>
            </a:r>
            <a:endParaRPr lang="en-IN" dirty="0"/>
          </a:p>
        </p:txBody>
      </p:sp>
      <p:sp>
        <p:nvSpPr>
          <p:cNvPr id="3" name="Content Placeholder 2"/>
          <p:cNvSpPr>
            <a:spLocks noGrp="1"/>
          </p:cNvSpPr>
          <p:nvPr>
            <p:ph idx="1"/>
          </p:nvPr>
        </p:nvSpPr>
        <p:spPr/>
        <p:txBody>
          <a:bodyPr>
            <a:normAutofit/>
          </a:bodyPr>
          <a:lstStyle/>
          <a:p>
            <a:r>
              <a:rPr lang="en-IN" dirty="0" smtClean="0"/>
              <a:t>(</a:t>
            </a:r>
            <a:r>
              <a:rPr lang="en-IN" dirty="0" err="1" smtClean="0"/>
              <a:t>i</a:t>
            </a:r>
            <a:r>
              <a:rPr lang="en-IN" dirty="0" smtClean="0"/>
              <a:t>) Firstly </a:t>
            </a:r>
            <a:r>
              <a:rPr lang="en-IN" dirty="0"/>
              <a:t>the market is defined by determining its size, customer preferences, competitors and </a:t>
            </a:r>
            <a:r>
              <a:rPr lang="en-IN" dirty="0" smtClean="0"/>
              <a:t>relative business </a:t>
            </a:r>
            <a:r>
              <a:rPr lang="en-IN" dirty="0"/>
              <a:t>position of the company within the market.</a:t>
            </a:r>
          </a:p>
          <a:p>
            <a:r>
              <a:rPr lang="en-IN" dirty="0"/>
              <a:t>(ii) The industry direction, technology shifts, geopolitical changes, customer changes and </a:t>
            </a:r>
            <a:r>
              <a:rPr lang="en-IN" dirty="0" smtClean="0"/>
              <a:t>potential threats </a:t>
            </a:r>
            <a:r>
              <a:rPr lang="en-IN" dirty="0"/>
              <a:t>from outside sources are assessed.</a:t>
            </a:r>
          </a:p>
          <a:p>
            <a:r>
              <a:rPr lang="en-IN" dirty="0"/>
              <a:t>(iii) The strongest current and potential competitors are then determined by evaluating the trends </a:t>
            </a:r>
            <a:r>
              <a:rPr lang="en-IN" dirty="0" smtClean="0"/>
              <a:t>in industry.</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324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(iv) Data on performance of competitors is gathered and the current and future performance of </a:t>
            </a:r>
            <a:r>
              <a:rPr lang="en-IN" dirty="0" smtClean="0"/>
              <a:t>the unit </a:t>
            </a:r>
            <a:r>
              <a:rPr lang="en-IN" dirty="0"/>
              <a:t>is compared with that of its competitor.</a:t>
            </a:r>
          </a:p>
          <a:p>
            <a:r>
              <a:rPr lang="en-IN" dirty="0"/>
              <a:t>(v) A performance baseline for the business units is then established and the relative performance </a:t>
            </a:r>
            <a:r>
              <a:rPr lang="en-IN" dirty="0" smtClean="0"/>
              <a:t>of current </a:t>
            </a:r>
            <a:r>
              <a:rPr lang="en-IN" dirty="0"/>
              <a:t>and projected competition is estimated.</a:t>
            </a:r>
          </a:p>
          <a:p>
            <a:r>
              <a:rPr lang="en-IN" dirty="0"/>
              <a:t>(vi) A set of initiatives which form the basis of an improvement plan are identified to maintain </a:t>
            </a:r>
            <a:r>
              <a:rPr lang="en-IN" dirty="0" smtClean="0"/>
              <a:t>strengths while </a:t>
            </a:r>
            <a:r>
              <a:rPr lang="en-IN" dirty="0"/>
              <a:t>reducing projected gaps.</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1554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benchmarking</a:t>
            </a:r>
            <a:endParaRPr lang="en-IN" dirty="0"/>
          </a:p>
        </p:txBody>
      </p:sp>
      <p:sp>
        <p:nvSpPr>
          <p:cNvPr id="3" name="Content Placeholder 2"/>
          <p:cNvSpPr>
            <a:spLocks noGrp="1"/>
          </p:cNvSpPr>
          <p:nvPr>
            <p:ph idx="1"/>
          </p:nvPr>
        </p:nvSpPr>
        <p:spPr/>
        <p:txBody>
          <a:bodyPr/>
          <a:lstStyle/>
          <a:p>
            <a:endParaRPr lang="en-IN" dirty="0"/>
          </a:p>
        </p:txBody>
      </p:sp>
      <p:sp>
        <p:nvSpPr>
          <p:cNvPr id="4" name="Rectangle 3"/>
          <p:cNvSpPr/>
          <p:nvPr/>
        </p:nvSpPr>
        <p:spPr>
          <a:xfrm>
            <a:off x="1005840" y="2301769"/>
            <a:ext cx="10347960" cy="3513782"/>
          </a:xfrm>
          <a:prstGeom prst="rect">
            <a:avLst/>
          </a:prstGeom>
        </p:spPr>
        <p:txBody>
          <a:bodyPr wrap="square">
            <a:spAutoFit/>
          </a:bodyPr>
          <a:lstStyle/>
          <a:p>
            <a:pPr marL="49530" marR="17780">
              <a:lnSpc>
                <a:spcPct val="99900"/>
              </a:lnSpc>
              <a:spcBef>
                <a:spcPts val="100"/>
              </a:spcBef>
            </a:pPr>
            <a:r>
              <a:rPr lang="en-IN" sz="2400" spc="-5" dirty="0">
                <a:solidFill>
                  <a:srgbClr val="000099"/>
                </a:solidFill>
                <a:cs typeface="Calibri"/>
              </a:rPr>
              <a:t>Benchmarking is the process </a:t>
            </a:r>
            <a:r>
              <a:rPr lang="en-IN" sz="2400" dirty="0">
                <a:solidFill>
                  <a:srgbClr val="000099"/>
                </a:solidFill>
                <a:cs typeface="Calibri"/>
              </a:rPr>
              <a:t>of </a:t>
            </a:r>
            <a:r>
              <a:rPr lang="en-IN" sz="2400" spc="-5" dirty="0">
                <a:solidFill>
                  <a:srgbClr val="000099"/>
                </a:solidFill>
                <a:cs typeface="Calibri"/>
              </a:rPr>
              <a:t>comparing </a:t>
            </a:r>
            <a:r>
              <a:rPr lang="en-IN" sz="2400" spc="-10" dirty="0">
                <a:solidFill>
                  <a:srgbClr val="000099"/>
                </a:solidFill>
                <a:cs typeface="Calibri"/>
              </a:rPr>
              <a:t>one's  business </a:t>
            </a:r>
            <a:r>
              <a:rPr lang="en-IN" sz="2400" spc="-5" dirty="0">
                <a:solidFill>
                  <a:srgbClr val="000099"/>
                </a:solidFill>
                <a:cs typeface="Calibri"/>
              </a:rPr>
              <a:t>processes and performance metrics </a:t>
            </a:r>
            <a:r>
              <a:rPr lang="en-IN" sz="2400" dirty="0">
                <a:solidFill>
                  <a:srgbClr val="000099"/>
                </a:solidFill>
                <a:cs typeface="Calibri"/>
              </a:rPr>
              <a:t>to  </a:t>
            </a:r>
            <a:r>
              <a:rPr lang="en-IN" sz="2400" spc="-5" dirty="0">
                <a:solidFill>
                  <a:srgbClr val="000099"/>
                </a:solidFill>
                <a:cs typeface="Calibri"/>
              </a:rPr>
              <a:t>industry bests and/or best practices from other  industries.</a:t>
            </a:r>
            <a:endParaRPr lang="en-IN" sz="2400" dirty="0">
              <a:cs typeface="Calibri"/>
            </a:endParaRPr>
          </a:p>
          <a:p>
            <a:pPr marL="487680" indent="-436880">
              <a:spcBef>
                <a:spcPts val="650"/>
              </a:spcBef>
              <a:buClr>
                <a:srgbClr val="CC0000"/>
              </a:buClr>
              <a:buFont typeface="Symbol"/>
              <a:buChar char=""/>
              <a:tabLst>
                <a:tab pos="487045" algn="l"/>
                <a:tab pos="487680" algn="l"/>
              </a:tabLst>
            </a:pPr>
            <a:r>
              <a:rPr lang="en-IN" sz="2400" spc="-5" dirty="0">
                <a:solidFill>
                  <a:srgbClr val="5C0000"/>
                </a:solidFill>
                <a:cs typeface="Calibri"/>
              </a:rPr>
              <a:t>Why </a:t>
            </a:r>
            <a:r>
              <a:rPr lang="en-IN" sz="2400" dirty="0">
                <a:solidFill>
                  <a:srgbClr val="5C0000"/>
                </a:solidFill>
                <a:cs typeface="Calibri"/>
              </a:rPr>
              <a:t>are </a:t>
            </a:r>
            <a:r>
              <a:rPr lang="en-IN" sz="2400" spc="-5" dirty="0">
                <a:solidFill>
                  <a:srgbClr val="5C0000"/>
                </a:solidFill>
                <a:cs typeface="Calibri"/>
              </a:rPr>
              <a:t>others better</a:t>
            </a:r>
            <a:r>
              <a:rPr lang="en-IN" sz="2400" spc="-55" dirty="0">
                <a:solidFill>
                  <a:srgbClr val="5C0000"/>
                </a:solidFill>
                <a:cs typeface="Calibri"/>
              </a:rPr>
              <a:t> </a:t>
            </a:r>
            <a:r>
              <a:rPr lang="en-IN" sz="2400" dirty="0">
                <a:solidFill>
                  <a:srgbClr val="5C0000"/>
                </a:solidFill>
                <a:cs typeface="Calibri"/>
              </a:rPr>
              <a:t>?</a:t>
            </a:r>
            <a:endParaRPr lang="en-IN" sz="2400" dirty="0">
              <a:cs typeface="Calibri"/>
            </a:endParaRPr>
          </a:p>
          <a:p>
            <a:pPr marL="487680" indent="-436880">
              <a:spcBef>
                <a:spcPts val="650"/>
              </a:spcBef>
              <a:buClr>
                <a:srgbClr val="CC0000"/>
              </a:buClr>
              <a:buFont typeface="Symbol"/>
              <a:buChar char=""/>
              <a:tabLst>
                <a:tab pos="487045" algn="l"/>
                <a:tab pos="487680" algn="l"/>
              </a:tabLst>
            </a:pPr>
            <a:r>
              <a:rPr lang="en-IN" sz="2400" spc="-10" dirty="0">
                <a:solidFill>
                  <a:srgbClr val="5C0000"/>
                </a:solidFill>
                <a:cs typeface="Calibri"/>
              </a:rPr>
              <a:t>How </a:t>
            </a:r>
            <a:r>
              <a:rPr lang="en-IN" sz="2400" dirty="0">
                <a:solidFill>
                  <a:srgbClr val="5C0000"/>
                </a:solidFill>
                <a:cs typeface="Calibri"/>
              </a:rPr>
              <a:t>are others better</a:t>
            </a:r>
            <a:r>
              <a:rPr lang="en-IN" sz="2400" spc="-95" dirty="0">
                <a:solidFill>
                  <a:srgbClr val="5C0000"/>
                </a:solidFill>
                <a:cs typeface="Calibri"/>
              </a:rPr>
              <a:t> </a:t>
            </a:r>
            <a:r>
              <a:rPr lang="en-IN" sz="2400" dirty="0">
                <a:solidFill>
                  <a:srgbClr val="5C0000"/>
                </a:solidFill>
                <a:cs typeface="Calibri"/>
              </a:rPr>
              <a:t>?</a:t>
            </a:r>
            <a:endParaRPr lang="en-IN" sz="2400" dirty="0">
              <a:cs typeface="Calibri"/>
            </a:endParaRPr>
          </a:p>
          <a:p>
            <a:pPr marL="487680" indent="-436880">
              <a:spcBef>
                <a:spcPts val="640"/>
              </a:spcBef>
              <a:buClr>
                <a:srgbClr val="CC0000"/>
              </a:buClr>
              <a:buFont typeface="Symbol"/>
              <a:buChar char=""/>
              <a:tabLst>
                <a:tab pos="487045" algn="l"/>
                <a:tab pos="487680" algn="l"/>
              </a:tabLst>
            </a:pPr>
            <a:r>
              <a:rPr lang="en-IN" sz="2400" spc="-5" dirty="0">
                <a:solidFill>
                  <a:srgbClr val="5C0000"/>
                </a:solidFill>
                <a:cs typeface="Calibri"/>
              </a:rPr>
              <a:t>What can we </a:t>
            </a:r>
            <a:r>
              <a:rPr lang="en-IN" sz="2400" dirty="0">
                <a:solidFill>
                  <a:srgbClr val="5C0000"/>
                </a:solidFill>
                <a:cs typeface="Calibri"/>
              </a:rPr>
              <a:t>learn</a:t>
            </a:r>
            <a:r>
              <a:rPr lang="en-IN" sz="2400" spc="-5" dirty="0">
                <a:solidFill>
                  <a:srgbClr val="5C0000"/>
                </a:solidFill>
                <a:cs typeface="Calibri"/>
              </a:rPr>
              <a:t> </a:t>
            </a:r>
            <a:r>
              <a:rPr lang="en-IN" sz="2400" dirty="0">
                <a:solidFill>
                  <a:srgbClr val="5C0000"/>
                </a:solidFill>
                <a:cs typeface="Calibri"/>
              </a:rPr>
              <a:t>?</a:t>
            </a:r>
            <a:endParaRPr lang="en-IN" sz="2400" dirty="0">
              <a:cs typeface="Calibri"/>
            </a:endParaRPr>
          </a:p>
          <a:p>
            <a:pPr marL="487680" indent="-436880">
              <a:spcBef>
                <a:spcPts val="650"/>
              </a:spcBef>
              <a:buClr>
                <a:srgbClr val="CC0000"/>
              </a:buClr>
              <a:buFont typeface="Symbol"/>
              <a:buChar char=""/>
              <a:tabLst>
                <a:tab pos="487045" algn="l"/>
                <a:tab pos="487680" algn="l"/>
              </a:tabLst>
            </a:pPr>
            <a:r>
              <a:rPr lang="en-IN" sz="2400" spc="-10" dirty="0">
                <a:solidFill>
                  <a:srgbClr val="5C0000"/>
                </a:solidFill>
                <a:cs typeface="Calibri"/>
              </a:rPr>
              <a:t>How </a:t>
            </a:r>
            <a:r>
              <a:rPr lang="en-IN" sz="2400" spc="-5" dirty="0">
                <a:solidFill>
                  <a:srgbClr val="5C0000"/>
                </a:solidFill>
                <a:cs typeface="Calibri"/>
              </a:rPr>
              <a:t>can we </a:t>
            </a:r>
            <a:r>
              <a:rPr lang="en-IN" sz="2400" dirty="0">
                <a:solidFill>
                  <a:srgbClr val="5C0000"/>
                </a:solidFill>
                <a:cs typeface="Calibri"/>
              </a:rPr>
              <a:t>catch up</a:t>
            </a:r>
            <a:r>
              <a:rPr lang="en-IN" sz="2400" spc="-20" dirty="0">
                <a:solidFill>
                  <a:srgbClr val="5C0000"/>
                </a:solidFill>
                <a:cs typeface="Calibri"/>
              </a:rPr>
              <a:t> </a:t>
            </a:r>
            <a:r>
              <a:rPr lang="en-IN" sz="2400" dirty="0" smtClean="0">
                <a:solidFill>
                  <a:srgbClr val="5C0000"/>
                </a:solidFill>
                <a:cs typeface="Calibri"/>
              </a:rPr>
              <a:t>?</a:t>
            </a:r>
          </a:p>
          <a:p>
            <a:pPr marL="487680" indent="-436880">
              <a:spcBef>
                <a:spcPts val="650"/>
              </a:spcBef>
              <a:buClr>
                <a:srgbClr val="CC0000"/>
              </a:buClr>
              <a:buFont typeface="Symbol"/>
              <a:buChar char=""/>
              <a:tabLst>
                <a:tab pos="487045" algn="l"/>
                <a:tab pos="487680" algn="l"/>
              </a:tabLst>
            </a:pPr>
            <a:r>
              <a:rPr lang="en-IN" sz="2400" spc="-5" dirty="0">
                <a:solidFill>
                  <a:srgbClr val="5C0000"/>
                </a:solidFill>
                <a:cs typeface="Calibri"/>
              </a:rPr>
              <a:t>How </a:t>
            </a:r>
            <a:r>
              <a:rPr lang="en-IN" sz="2400" dirty="0">
                <a:solidFill>
                  <a:srgbClr val="5C0000"/>
                </a:solidFill>
                <a:cs typeface="Calibri"/>
              </a:rPr>
              <a:t>can we </a:t>
            </a:r>
            <a:r>
              <a:rPr lang="en-IN" sz="2400" spc="-5" dirty="0">
                <a:solidFill>
                  <a:srgbClr val="5C0000"/>
                </a:solidFill>
                <a:cs typeface="Calibri"/>
              </a:rPr>
              <a:t>become</a:t>
            </a:r>
            <a:r>
              <a:rPr lang="en-IN" sz="2400" spc="-85" dirty="0">
                <a:solidFill>
                  <a:srgbClr val="5C0000"/>
                </a:solidFill>
                <a:cs typeface="Calibri"/>
              </a:rPr>
              <a:t> </a:t>
            </a:r>
            <a:r>
              <a:rPr lang="en-IN" sz="2400" spc="-5" dirty="0">
                <a:solidFill>
                  <a:srgbClr val="5C0000"/>
                </a:solidFill>
                <a:cs typeface="Calibri"/>
              </a:rPr>
              <a:t>the  best </a:t>
            </a:r>
            <a:r>
              <a:rPr lang="en-IN" sz="2600" spc="5" dirty="0">
                <a:solidFill>
                  <a:srgbClr val="5C0000"/>
                </a:solidFill>
                <a:cs typeface="Calibri"/>
              </a:rPr>
              <a:t>in </a:t>
            </a:r>
            <a:r>
              <a:rPr lang="en-IN" sz="2600" spc="-5" dirty="0">
                <a:solidFill>
                  <a:srgbClr val="5C0000"/>
                </a:solidFill>
                <a:cs typeface="Calibri"/>
              </a:rPr>
              <a:t>our industry</a:t>
            </a:r>
            <a:r>
              <a:rPr lang="en-IN" sz="2600" spc="-50" dirty="0">
                <a:solidFill>
                  <a:srgbClr val="5C0000"/>
                </a:solidFill>
                <a:cs typeface="Calibri"/>
              </a:rPr>
              <a:t> </a:t>
            </a:r>
            <a:r>
              <a:rPr lang="en-IN" sz="2600" dirty="0" smtClean="0">
                <a:solidFill>
                  <a:srgbClr val="5C0000"/>
                </a:solidFill>
                <a:cs typeface="Calibri"/>
              </a:rPr>
              <a:t>?</a:t>
            </a:r>
            <a:endParaRPr lang="en-IN" sz="2600" dirty="0">
              <a:cs typeface="Calibri"/>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451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Rectangle 3"/>
          <p:cNvSpPr/>
          <p:nvPr/>
        </p:nvSpPr>
        <p:spPr>
          <a:xfrm>
            <a:off x="1074420" y="2828836"/>
            <a:ext cx="10279380" cy="3170099"/>
          </a:xfrm>
          <a:prstGeom prst="rect">
            <a:avLst/>
          </a:prstGeom>
        </p:spPr>
        <p:txBody>
          <a:bodyPr wrap="square">
            <a:spAutoFit/>
          </a:bodyPr>
          <a:lstStyle/>
          <a:p>
            <a:pPr marL="297180" marR="17780" indent="-271780" algn="just">
              <a:spcBef>
                <a:spcPts val="100"/>
              </a:spcBef>
            </a:pPr>
            <a:r>
              <a:rPr lang="en-IN" sz="4000" spc="-5" dirty="0" smtClean="0">
                <a:latin typeface="Century Schoolbook"/>
                <a:cs typeface="Century Schoolbook"/>
              </a:rPr>
              <a:t>Benchmarking </a:t>
            </a:r>
            <a:r>
              <a:rPr lang="en-IN" sz="4000" dirty="0" smtClean="0">
                <a:latin typeface="Century Schoolbook"/>
                <a:cs typeface="Century Schoolbook"/>
              </a:rPr>
              <a:t>is </a:t>
            </a:r>
            <a:r>
              <a:rPr lang="en-IN" sz="4000" spc="-5" dirty="0" smtClean="0">
                <a:latin typeface="Century Schoolbook"/>
                <a:cs typeface="Century Schoolbook"/>
              </a:rPr>
              <a:t>the </a:t>
            </a:r>
            <a:r>
              <a:rPr lang="en-IN" sz="4000" dirty="0" smtClean="0">
                <a:latin typeface="Century Schoolbook"/>
                <a:cs typeface="Century Schoolbook"/>
              </a:rPr>
              <a:t>process of</a:t>
            </a:r>
            <a:r>
              <a:rPr lang="en-IN" sz="4000" spc="-210" dirty="0" smtClean="0">
                <a:latin typeface="Century Schoolbook"/>
                <a:cs typeface="Century Schoolbook"/>
              </a:rPr>
              <a:t> </a:t>
            </a:r>
            <a:r>
              <a:rPr lang="en-IN" sz="4000" spc="-5" dirty="0" smtClean="0">
                <a:latin typeface="Century Schoolbook"/>
                <a:cs typeface="Century Schoolbook"/>
              </a:rPr>
              <a:t>improving  performance by continuously identifying,  understanding, </a:t>
            </a:r>
            <a:r>
              <a:rPr lang="en-IN" sz="4000" spc="-10" dirty="0" smtClean="0">
                <a:latin typeface="Century Schoolbook"/>
                <a:cs typeface="Century Schoolbook"/>
              </a:rPr>
              <a:t>and adapting </a:t>
            </a:r>
            <a:r>
              <a:rPr lang="en-IN" sz="4000" spc="-5" dirty="0" smtClean="0">
                <a:latin typeface="Century Schoolbook"/>
                <a:cs typeface="Century Schoolbook"/>
              </a:rPr>
              <a:t>outstanding  practices found inside </a:t>
            </a:r>
            <a:r>
              <a:rPr lang="en-IN" sz="4000" spc="-10" dirty="0" smtClean="0">
                <a:latin typeface="Century Schoolbook"/>
                <a:cs typeface="Century Schoolbook"/>
              </a:rPr>
              <a:t>and </a:t>
            </a:r>
            <a:r>
              <a:rPr lang="en-IN" sz="4000" spc="-5" dirty="0" smtClean="0">
                <a:latin typeface="Century Schoolbook"/>
                <a:cs typeface="Century Schoolbook"/>
              </a:rPr>
              <a:t>outside the  organization.</a:t>
            </a:r>
            <a:endParaRPr lang="en-IN" sz="4000" dirty="0">
              <a:latin typeface="Century Schoolbook"/>
              <a:cs typeface="Century Schoolbook"/>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50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9481" y="578866"/>
            <a:ext cx="5934075" cy="513715"/>
          </a:xfrm>
          <a:prstGeom prst="rect">
            <a:avLst/>
          </a:prstGeom>
        </p:spPr>
        <p:txBody>
          <a:bodyPr vert="horz" wrap="square" lIns="0" tIns="13335" rIns="0" bIns="0" rtlCol="0" anchor="ctr">
            <a:spAutoFit/>
          </a:bodyPr>
          <a:lstStyle/>
          <a:p>
            <a:pPr marL="12700">
              <a:lnSpc>
                <a:spcPct val="100000"/>
              </a:lnSpc>
              <a:spcBef>
                <a:spcPts val="105"/>
              </a:spcBef>
            </a:pPr>
            <a:r>
              <a:rPr sz="3200" dirty="0">
                <a:latin typeface="Arial"/>
                <a:cs typeface="Arial"/>
              </a:rPr>
              <a:t>BENCHMARKING: </a:t>
            </a:r>
            <a:r>
              <a:rPr sz="3200" spc="-60" dirty="0">
                <a:latin typeface="Arial"/>
                <a:cs typeface="Arial"/>
              </a:rPr>
              <a:t>WHAT </a:t>
            </a:r>
            <a:r>
              <a:rPr sz="3200" dirty="0">
                <a:latin typeface="Arial"/>
                <a:cs typeface="Arial"/>
              </a:rPr>
              <a:t>IS</a:t>
            </a:r>
            <a:r>
              <a:rPr sz="3200" spc="-55" dirty="0">
                <a:latin typeface="Arial"/>
                <a:cs typeface="Arial"/>
              </a:rPr>
              <a:t> </a:t>
            </a:r>
            <a:r>
              <a:rPr sz="3200" dirty="0">
                <a:latin typeface="Arial"/>
                <a:cs typeface="Arial"/>
              </a:rPr>
              <a:t>IT?</a:t>
            </a:r>
            <a:endParaRPr sz="3200">
              <a:latin typeface="Arial"/>
              <a:cs typeface="Arial"/>
            </a:endParaRPr>
          </a:p>
        </p:txBody>
      </p:sp>
      <p:sp>
        <p:nvSpPr>
          <p:cNvPr id="3" name="object 3"/>
          <p:cNvSpPr txBox="1"/>
          <p:nvPr/>
        </p:nvSpPr>
        <p:spPr>
          <a:xfrm>
            <a:off x="2059940" y="1581150"/>
            <a:ext cx="8039100" cy="3272790"/>
          </a:xfrm>
          <a:prstGeom prst="rect">
            <a:avLst/>
          </a:prstGeom>
        </p:spPr>
        <p:txBody>
          <a:bodyPr vert="horz" wrap="square" lIns="0" tIns="13335" rIns="0" bIns="0" rtlCol="0">
            <a:spAutoFit/>
          </a:bodyPr>
          <a:lstStyle/>
          <a:p>
            <a:pPr marL="287020" marR="5080" indent="-274955">
              <a:spcBef>
                <a:spcPts val="105"/>
              </a:spcBef>
              <a:buClr>
                <a:srgbClr val="717BA2"/>
              </a:buClr>
              <a:buSzPct val="75000"/>
              <a:buFont typeface="Wingdings 3"/>
              <a:buChar char=""/>
              <a:tabLst>
                <a:tab pos="287020" algn="l"/>
                <a:tab pos="287655" algn="l"/>
              </a:tabLst>
            </a:pPr>
            <a:r>
              <a:rPr sz="2600" dirty="0">
                <a:latin typeface="Arial"/>
                <a:cs typeface="Arial"/>
              </a:rPr>
              <a:t>It can be defined as a process for improving  performance by constantly identifying,</a:t>
            </a:r>
            <a:r>
              <a:rPr sz="2600" spc="-45" dirty="0">
                <a:latin typeface="Arial"/>
                <a:cs typeface="Arial"/>
              </a:rPr>
              <a:t> </a:t>
            </a:r>
            <a:r>
              <a:rPr sz="2600" dirty="0">
                <a:latin typeface="Arial"/>
                <a:cs typeface="Arial"/>
              </a:rPr>
              <a:t>understanding  and adapting best practices and process followed  inside and outside the company and implementing  the</a:t>
            </a:r>
            <a:r>
              <a:rPr sz="2600" spc="-5" dirty="0">
                <a:latin typeface="Arial"/>
                <a:cs typeface="Arial"/>
              </a:rPr>
              <a:t> </a:t>
            </a:r>
            <a:r>
              <a:rPr sz="2600" dirty="0">
                <a:latin typeface="Arial"/>
                <a:cs typeface="Arial"/>
              </a:rPr>
              <a:t>results.</a:t>
            </a:r>
            <a:endParaRPr sz="2600">
              <a:latin typeface="Arial"/>
              <a:cs typeface="Arial"/>
            </a:endParaRPr>
          </a:p>
          <a:p>
            <a:pPr marL="287020" marR="154940" indent="-274955">
              <a:spcBef>
                <a:spcPts val="600"/>
              </a:spcBef>
              <a:buClr>
                <a:srgbClr val="717BA2"/>
              </a:buClr>
              <a:buSzPct val="75000"/>
              <a:buFont typeface="Wingdings 3"/>
              <a:buChar char=""/>
              <a:tabLst>
                <a:tab pos="287020" algn="l"/>
                <a:tab pos="287655" algn="l"/>
              </a:tabLst>
            </a:pPr>
            <a:r>
              <a:rPr sz="2600" dirty="0">
                <a:latin typeface="Arial"/>
                <a:cs typeface="Arial"/>
              </a:rPr>
              <a:t>The main </a:t>
            </a:r>
            <a:r>
              <a:rPr sz="2600" spc="-5" dirty="0">
                <a:latin typeface="Arial"/>
                <a:cs typeface="Arial"/>
              </a:rPr>
              <a:t>emphasis </a:t>
            </a:r>
            <a:r>
              <a:rPr sz="2600" dirty="0">
                <a:latin typeface="Arial"/>
                <a:cs typeface="Arial"/>
              </a:rPr>
              <a:t>of benchmarking </a:t>
            </a:r>
            <a:r>
              <a:rPr sz="2600" spc="-5" dirty="0">
                <a:latin typeface="Arial"/>
                <a:cs typeface="Arial"/>
              </a:rPr>
              <a:t>is not </a:t>
            </a:r>
            <a:r>
              <a:rPr sz="2600" dirty="0">
                <a:latin typeface="Arial"/>
                <a:cs typeface="Arial"/>
              </a:rPr>
              <a:t>on “best  performance” but on </a:t>
            </a:r>
            <a:r>
              <a:rPr sz="2600" spc="-5" dirty="0">
                <a:latin typeface="Arial"/>
                <a:cs typeface="Arial"/>
              </a:rPr>
              <a:t>improving </a:t>
            </a:r>
            <a:r>
              <a:rPr sz="2600" dirty="0">
                <a:latin typeface="Arial"/>
                <a:cs typeface="Arial"/>
              </a:rPr>
              <a:t>a </a:t>
            </a:r>
            <a:r>
              <a:rPr sz="2600" spc="-5" dirty="0">
                <a:latin typeface="Arial"/>
                <a:cs typeface="Arial"/>
              </a:rPr>
              <a:t>given </a:t>
            </a:r>
            <a:r>
              <a:rPr sz="2600" dirty="0">
                <a:latin typeface="Arial"/>
                <a:cs typeface="Arial"/>
              </a:rPr>
              <a:t>business  </a:t>
            </a:r>
            <a:r>
              <a:rPr sz="2600" spc="-5" dirty="0">
                <a:latin typeface="Arial"/>
                <a:cs typeface="Arial"/>
              </a:rPr>
              <a:t>operation </a:t>
            </a:r>
            <a:r>
              <a:rPr sz="2600" dirty="0">
                <a:latin typeface="Arial"/>
                <a:cs typeface="Arial"/>
              </a:rPr>
              <a:t>or a </a:t>
            </a:r>
            <a:r>
              <a:rPr sz="2600" spc="-5" dirty="0">
                <a:latin typeface="Arial"/>
                <a:cs typeface="Arial"/>
              </a:rPr>
              <a:t>process by exploiting </a:t>
            </a:r>
            <a:r>
              <a:rPr sz="2600" dirty="0">
                <a:latin typeface="Arial"/>
                <a:cs typeface="Arial"/>
              </a:rPr>
              <a:t>“best</a:t>
            </a:r>
            <a:r>
              <a:rPr sz="2600" spc="-5" dirty="0">
                <a:latin typeface="Arial"/>
                <a:cs typeface="Arial"/>
              </a:rPr>
              <a:t> </a:t>
            </a:r>
            <a:r>
              <a:rPr sz="2600" dirty="0">
                <a:latin typeface="Arial"/>
                <a:cs typeface="Arial"/>
              </a:rPr>
              <a:t>practices”</a:t>
            </a:r>
            <a:endParaRPr sz="2600">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485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0" y="1581151"/>
            <a:ext cx="7799070" cy="2991203"/>
          </a:xfrm>
          <a:prstGeom prst="rect">
            <a:avLst/>
          </a:prstGeom>
        </p:spPr>
        <p:txBody>
          <a:bodyPr vert="horz" wrap="square" lIns="0" tIns="13335" rIns="0" bIns="0" rtlCol="0">
            <a:spAutoFit/>
          </a:bodyPr>
          <a:lstStyle/>
          <a:p>
            <a:pPr marL="287020" marR="5080" indent="-274955">
              <a:spcBef>
                <a:spcPts val="105"/>
              </a:spcBef>
              <a:buClr>
                <a:srgbClr val="717BA2"/>
              </a:buClr>
              <a:buSzPct val="75000"/>
              <a:buFont typeface="Wingdings 3"/>
              <a:buChar char=""/>
              <a:tabLst>
                <a:tab pos="287020" algn="l"/>
                <a:tab pos="287655" algn="l"/>
              </a:tabLst>
            </a:pPr>
            <a:r>
              <a:rPr sz="2600" dirty="0">
                <a:latin typeface="Arial"/>
                <a:cs typeface="Arial"/>
              </a:rPr>
              <a:t>“ Benchmarking </a:t>
            </a:r>
            <a:r>
              <a:rPr sz="2600" spc="-5" dirty="0">
                <a:latin typeface="Arial"/>
                <a:cs typeface="Arial"/>
              </a:rPr>
              <a:t>is an ongoing </a:t>
            </a:r>
            <a:r>
              <a:rPr sz="2600" dirty="0">
                <a:latin typeface="Arial"/>
                <a:cs typeface="Arial"/>
              </a:rPr>
              <a:t>outreach activity; the  goal of </a:t>
            </a:r>
            <a:r>
              <a:rPr sz="2600" spc="-5" dirty="0">
                <a:latin typeface="Arial"/>
                <a:cs typeface="Arial"/>
              </a:rPr>
              <a:t>the </a:t>
            </a:r>
            <a:r>
              <a:rPr sz="2600" dirty="0">
                <a:latin typeface="Arial"/>
                <a:cs typeface="Arial"/>
              </a:rPr>
              <a:t>outreach is identification of </a:t>
            </a:r>
            <a:r>
              <a:rPr sz="2600" spc="-5" dirty="0">
                <a:latin typeface="Arial"/>
                <a:cs typeface="Arial"/>
              </a:rPr>
              <a:t>the </a:t>
            </a:r>
            <a:r>
              <a:rPr sz="2600" dirty="0">
                <a:latin typeface="Arial"/>
                <a:cs typeface="Arial"/>
              </a:rPr>
              <a:t>best  operating practices that, when implemented,  produce superior</a:t>
            </a:r>
            <a:r>
              <a:rPr sz="2600" spc="-40" dirty="0">
                <a:latin typeface="Arial"/>
                <a:cs typeface="Arial"/>
              </a:rPr>
              <a:t> </a:t>
            </a:r>
            <a:r>
              <a:rPr sz="2600" dirty="0">
                <a:latin typeface="Arial"/>
                <a:cs typeface="Arial"/>
              </a:rPr>
              <a:t>performance”</a:t>
            </a:r>
            <a:endParaRPr sz="2600">
              <a:latin typeface="Arial"/>
              <a:cs typeface="Arial"/>
            </a:endParaRPr>
          </a:p>
          <a:p>
            <a:pPr>
              <a:spcBef>
                <a:spcPts val="5"/>
              </a:spcBef>
            </a:pPr>
            <a:endParaRPr sz="3750">
              <a:latin typeface="Arial"/>
              <a:cs typeface="Arial"/>
            </a:endParaRPr>
          </a:p>
          <a:p>
            <a:pPr marL="287020" marR="752475" indent="185420"/>
            <a:r>
              <a:rPr sz="2600" dirty="0">
                <a:latin typeface="Arial"/>
                <a:cs typeface="Arial"/>
              </a:rPr>
              <a:t>- Bogan and English , Benchmarking for</a:t>
            </a:r>
            <a:r>
              <a:rPr sz="2600" spc="-50" dirty="0">
                <a:latin typeface="Arial"/>
                <a:cs typeface="Arial"/>
              </a:rPr>
              <a:t> </a:t>
            </a:r>
            <a:r>
              <a:rPr sz="2600" spc="5" dirty="0">
                <a:latin typeface="Arial"/>
                <a:cs typeface="Arial"/>
              </a:rPr>
              <a:t>best  </a:t>
            </a:r>
            <a:r>
              <a:rPr sz="2600" dirty="0">
                <a:latin typeface="Arial"/>
                <a:cs typeface="Arial"/>
              </a:rPr>
              <a:t>practices.</a:t>
            </a:r>
            <a:endParaRPr sz="2600">
              <a:latin typeface="Arial"/>
              <a:cs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15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0" y="1509140"/>
            <a:ext cx="7747000" cy="2480310"/>
          </a:xfrm>
          <a:prstGeom prst="rect">
            <a:avLst/>
          </a:prstGeom>
        </p:spPr>
        <p:txBody>
          <a:bodyPr vert="horz" wrap="square" lIns="0" tIns="13335" rIns="0" bIns="0" rtlCol="0">
            <a:spAutoFit/>
          </a:bodyPr>
          <a:lstStyle/>
          <a:p>
            <a:pPr marL="287020" marR="487680" indent="-274955">
              <a:spcBef>
                <a:spcPts val="105"/>
              </a:spcBef>
              <a:buClr>
                <a:srgbClr val="717BA2"/>
              </a:buClr>
              <a:buSzPct val="75000"/>
              <a:buFont typeface="Wingdings 3"/>
              <a:buChar char=""/>
              <a:tabLst>
                <a:tab pos="287020" algn="l"/>
                <a:tab pos="287655" algn="l"/>
              </a:tabLst>
            </a:pPr>
            <a:r>
              <a:rPr sz="2600" dirty="0">
                <a:latin typeface="Arial"/>
                <a:cs typeface="Arial"/>
              </a:rPr>
              <a:t>Benchmark refers to a measure of best</a:t>
            </a:r>
            <a:r>
              <a:rPr sz="2600" spc="-60" dirty="0">
                <a:latin typeface="Arial"/>
                <a:cs typeface="Arial"/>
              </a:rPr>
              <a:t> </a:t>
            </a:r>
            <a:r>
              <a:rPr sz="2600" dirty="0">
                <a:latin typeface="Arial"/>
                <a:cs typeface="Arial"/>
              </a:rPr>
              <a:t>practice  performance.</a:t>
            </a:r>
            <a:endParaRPr sz="2600">
              <a:latin typeface="Arial"/>
              <a:cs typeface="Arial"/>
            </a:endParaRPr>
          </a:p>
          <a:p>
            <a:pPr marL="287020" marR="5080" indent="-274955">
              <a:spcBef>
                <a:spcPts val="595"/>
              </a:spcBef>
              <a:buClr>
                <a:srgbClr val="717BA2"/>
              </a:buClr>
              <a:buSzPct val="75000"/>
              <a:buFont typeface="Wingdings 3"/>
              <a:buChar char=""/>
              <a:tabLst>
                <a:tab pos="287020" algn="l"/>
                <a:tab pos="287655" algn="l"/>
              </a:tabLst>
            </a:pPr>
            <a:r>
              <a:rPr sz="2600" dirty="0">
                <a:latin typeface="Arial"/>
                <a:cs typeface="Arial"/>
              </a:rPr>
              <a:t>Benchmarking is the systematic search for best  practices, innovative ideas and highly </a:t>
            </a:r>
            <a:r>
              <a:rPr sz="2600" spc="-5" dirty="0">
                <a:latin typeface="Arial"/>
                <a:cs typeface="Arial"/>
              </a:rPr>
              <a:t>effective  </a:t>
            </a:r>
            <a:r>
              <a:rPr sz="2600" dirty="0">
                <a:latin typeface="Arial"/>
                <a:cs typeface="Arial"/>
              </a:rPr>
              <a:t>operating procedures. It measures performance  against that </a:t>
            </a:r>
            <a:r>
              <a:rPr sz="2600" spc="-5" dirty="0">
                <a:latin typeface="Arial"/>
                <a:cs typeface="Arial"/>
              </a:rPr>
              <a:t>of </a:t>
            </a:r>
            <a:r>
              <a:rPr sz="2600" dirty="0">
                <a:latin typeface="Arial"/>
                <a:cs typeface="Arial"/>
              </a:rPr>
              <a:t>the “ best-in-the-class”</a:t>
            </a:r>
            <a:r>
              <a:rPr sz="2600" spc="-50" dirty="0">
                <a:latin typeface="Arial"/>
                <a:cs typeface="Arial"/>
              </a:rPr>
              <a:t> </a:t>
            </a:r>
            <a:r>
              <a:rPr sz="2600" spc="-5" dirty="0">
                <a:latin typeface="Arial"/>
                <a:cs typeface="Arial"/>
              </a:rPr>
              <a:t>organization.</a:t>
            </a:r>
            <a:endParaRPr sz="2600">
              <a:latin typeface="Arial"/>
              <a:cs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0785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577342"/>
            <a:ext cx="7875270" cy="513715"/>
          </a:xfrm>
          <a:prstGeom prst="rect">
            <a:avLst/>
          </a:prstGeom>
        </p:spPr>
        <p:txBody>
          <a:bodyPr vert="horz" wrap="square" lIns="0" tIns="13335" rIns="0" bIns="0" rtlCol="0" anchor="ctr">
            <a:spAutoFit/>
          </a:bodyPr>
          <a:lstStyle/>
          <a:p>
            <a:pPr marL="12700">
              <a:lnSpc>
                <a:spcPct val="100000"/>
              </a:lnSpc>
              <a:spcBef>
                <a:spcPts val="105"/>
              </a:spcBef>
            </a:pPr>
            <a:r>
              <a:rPr sz="3200" dirty="0"/>
              <a:t>THE EVOLUTION OF</a:t>
            </a:r>
            <a:r>
              <a:rPr sz="3200" spc="-75" dirty="0"/>
              <a:t> </a:t>
            </a:r>
            <a:r>
              <a:rPr sz="3200" spc="-5" dirty="0"/>
              <a:t>BENCHMARKING</a:t>
            </a:r>
            <a:endParaRPr sz="3200"/>
          </a:p>
        </p:txBody>
      </p:sp>
      <p:sp>
        <p:nvSpPr>
          <p:cNvPr id="3" name="object 3"/>
          <p:cNvSpPr txBox="1"/>
          <p:nvPr/>
        </p:nvSpPr>
        <p:spPr>
          <a:xfrm>
            <a:off x="2059940" y="1243330"/>
            <a:ext cx="7982584" cy="2876550"/>
          </a:xfrm>
          <a:prstGeom prst="rect">
            <a:avLst/>
          </a:prstGeom>
        </p:spPr>
        <p:txBody>
          <a:bodyPr vert="horz" wrap="square" lIns="0" tIns="13335" rIns="0" bIns="0" rtlCol="0">
            <a:spAutoFit/>
          </a:bodyPr>
          <a:lstStyle/>
          <a:p>
            <a:pPr marL="287020" marR="219710" indent="-274955" algn="just">
              <a:spcBef>
                <a:spcPts val="105"/>
              </a:spcBef>
              <a:buClr>
                <a:srgbClr val="717BA2"/>
              </a:buClr>
              <a:buSzPct val="75000"/>
              <a:buFont typeface="Wingdings 3"/>
              <a:buChar char=""/>
              <a:tabLst>
                <a:tab pos="287655" algn="l"/>
              </a:tabLst>
            </a:pPr>
            <a:r>
              <a:rPr sz="2600" dirty="0">
                <a:latin typeface="Arial"/>
                <a:cs typeface="Arial"/>
              </a:rPr>
              <a:t>The benchmarking processes may have evolved in  the 1950s when </a:t>
            </a:r>
            <a:r>
              <a:rPr sz="2600" spc="-25" dirty="0">
                <a:latin typeface="Arial"/>
                <a:cs typeface="Arial"/>
              </a:rPr>
              <a:t>W.EDWARDS </a:t>
            </a:r>
            <a:r>
              <a:rPr sz="2600" dirty="0">
                <a:latin typeface="Arial"/>
                <a:cs typeface="Arial"/>
              </a:rPr>
              <a:t>DEMING taught</a:t>
            </a:r>
            <a:r>
              <a:rPr sz="2600" spc="-30" dirty="0">
                <a:latin typeface="Arial"/>
                <a:cs typeface="Arial"/>
              </a:rPr>
              <a:t> </a:t>
            </a:r>
            <a:r>
              <a:rPr sz="2600" dirty="0">
                <a:latin typeface="Arial"/>
                <a:cs typeface="Arial"/>
              </a:rPr>
              <a:t>the  idea of quality control to the Japanese.</a:t>
            </a:r>
            <a:endParaRPr sz="2600">
              <a:latin typeface="Arial"/>
              <a:cs typeface="Arial"/>
            </a:endParaRPr>
          </a:p>
          <a:p>
            <a:pPr marL="287020" marR="5080" indent="-274955">
              <a:spcBef>
                <a:spcPts val="600"/>
              </a:spcBef>
              <a:buClr>
                <a:srgbClr val="717BA2"/>
              </a:buClr>
              <a:buSzPct val="75000"/>
              <a:buFont typeface="Wingdings 3"/>
              <a:buChar char=""/>
              <a:tabLst>
                <a:tab pos="287020" algn="l"/>
                <a:tab pos="287655" algn="l"/>
              </a:tabLst>
            </a:pPr>
            <a:r>
              <a:rPr sz="2600" dirty="0">
                <a:latin typeface="Arial"/>
                <a:cs typeface="Arial"/>
              </a:rPr>
              <a:t>The method was rarely used in the United States  until the early 1980s, when IBM, Motorola and </a:t>
            </a:r>
            <a:r>
              <a:rPr sz="2600" spc="-5" dirty="0">
                <a:latin typeface="Arial"/>
                <a:cs typeface="Arial"/>
              </a:rPr>
              <a:t>Xerox  </a:t>
            </a:r>
            <a:r>
              <a:rPr sz="2600" dirty="0">
                <a:latin typeface="Arial"/>
                <a:cs typeface="Arial"/>
              </a:rPr>
              <a:t>became the best known example for using  benchmarking</a:t>
            </a:r>
            <a:r>
              <a:rPr sz="2600" spc="-35" dirty="0">
                <a:latin typeface="Arial"/>
                <a:cs typeface="Arial"/>
              </a:rPr>
              <a:t> </a:t>
            </a:r>
            <a:r>
              <a:rPr sz="2600" dirty="0">
                <a:latin typeface="Arial"/>
                <a:cs typeface="Arial"/>
              </a:rPr>
              <a:t>processes.</a:t>
            </a:r>
            <a:endParaRPr sz="2600">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25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sp>
          <p:nvSpPr>
            <p:cNvPr id="3" name="object 3"/>
            <p:cNvSpPr/>
            <p:nvPr/>
          </p:nvSpPr>
          <p:spPr>
            <a:xfrm>
              <a:off x="0" y="0"/>
              <a:ext cx="9144000" cy="685800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304800" y="201929"/>
              <a:ext cx="8736330" cy="130937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74320" y="1390650"/>
              <a:ext cx="8587740" cy="5247640"/>
            </a:xfrm>
            <a:prstGeom prst="rect">
              <a:avLst/>
            </a:prstGeom>
            <a:blipFill>
              <a:blip r:embed="rId6" cstate="print"/>
              <a:stretch>
                <a:fillRect/>
              </a:stretch>
            </a:blipFill>
          </p:spPr>
          <p:txBody>
            <a:bodyPr wrap="square" lIns="0" tIns="0" rIns="0" bIns="0" rtlCol="0"/>
            <a:lstStyle/>
            <a:p>
              <a:endParaRP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57639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904</Words>
  <Application>Microsoft Office PowerPoint</Application>
  <PresentationFormat>Widescreen</PresentationFormat>
  <Paragraphs>64</Paragraphs>
  <Slides>23</Slides>
  <Notes>0</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Bookman Old Style</vt:lpstr>
      <vt:lpstr>Calibri</vt:lpstr>
      <vt:lpstr>Calibri Light</vt:lpstr>
      <vt:lpstr>Century Schoolbook</vt:lpstr>
      <vt:lpstr>Symbol</vt:lpstr>
      <vt:lpstr>Wingdings 3</vt:lpstr>
      <vt:lpstr>Office Theme</vt:lpstr>
      <vt:lpstr>Unit II</vt:lpstr>
      <vt:lpstr>Simplest Meaning</vt:lpstr>
      <vt:lpstr>What is benchmarking</vt:lpstr>
      <vt:lpstr>PowerPoint Presentation</vt:lpstr>
      <vt:lpstr>BENCHMARKING: WHAT IS IT?</vt:lpstr>
      <vt:lpstr>PowerPoint Presentation</vt:lpstr>
      <vt:lpstr>PowerPoint Presentation</vt:lpstr>
      <vt:lpstr>THE EVOLUTION OF BENCHMARKING</vt:lpstr>
      <vt:lpstr>PowerPoint Presentation</vt:lpstr>
      <vt:lpstr>PowerPoint Presentation</vt:lpstr>
      <vt:lpstr>TYPES OF BENCHMARKING</vt:lpstr>
      <vt:lpstr>FUNCTIONAL &amp; PRODUCT BENCHMARKING</vt:lpstr>
      <vt:lpstr>COMPETITIVE BENCHMARKING</vt:lpstr>
      <vt:lpstr>PROCESS BENCHMARKING</vt:lpstr>
      <vt:lpstr>EXTERNAL BENCHMARKING</vt:lpstr>
      <vt:lpstr>Internal Benchmarking</vt:lpstr>
      <vt:lpstr>INTERNATIONAL BECHMARKING</vt:lpstr>
      <vt:lpstr>STRATEGIC BENCHMARKING</vt:lpstr>
      <vt:lpstr>PowerPoint Presentation</vt:lpstr>
      <vt:lpstr>Bench Trending</vt:lpstr>
      <vt:lpstr>Meaning</vt:lpstr>
      <vt:lpstr>Steps for following Bench Trending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10</cp:revision>
  <dcterms:created xsi:type="dcterms:W3CDTF">2020-04-23T06:42:17Z</dcterms:created>
  <dcterms:modified xsi:type="dcterms:W3CDTF">2020-04-25T10:52:42Z</dcterms:modified>
</cp:coreProperties>
</file>