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34"/>
  </p:notesMasterIdLst>
  <p:sldIdLst>
    <p:sldId id="292" r:id="rId2"/>
    <p:sldId id="321" r:id="rId3"/>
    <p:sldId id="322" r:id="rId4"/>
    <p:sldId id="323" r:id="rId5"/>
    <p:sldId id="295" r:id="rId6"/>
    <p:sldId id="296" r:id="rId7"/>
    <p:sldId id="299" r:id="rId8"/>
    <p:sldId id="303" r:id="rId9"/>
    <p:sldId id="298" r:id="rId10"/>
    <p:sldId id="293" r:id="rId11"/>
    <p:sldId id="297" r:id="rId12"/>
    <p:sldId id="300" r:id="rId13"/>
    <p:sldId id="301" r:id="rId14"/>
    <p:sldId id="305" r:id="rId15"/>
    <p:sldId id="306" r:id="rId16"/>
    <p:sldId id="307" r:id="rId17"/>
    <p:sldId id="324" r:id="rId18"/>
    <p:sldId id="325" r:id="rId19"/>
    <p:sldId id="327" r:id="rId20"/>
    <p:sldId id="308" r:id="rId21"/>
    <p:sldId id="330" r:id="rId22"/>
    <p:sldId id="329" r:id="rId23"/>
    <p:sldId id="309" r:id="rId24"/>
    <p:sldId id="310" r:id="rId25"/>
    <p:sldId id="311" r:id="rId26"/>
    <p:sldId id="312" r:id="rId27"/>
    <p:sldId id="313" r:id="rId28"/>
    <p:sldId id="326" r:id="rId29"/>
    <p:sldId id="328" r:id="rId30"/>
    <p:sldId id="314" r:id="rId31"/>
    <p:sldId id="315" r:id="rId32"/>
    <p:sldId id="31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2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3AF5E-07B0-47DA-AB16-98BC84971271}" type="datetimeFigureOut">
              <a:rPr lang="en-US" smtClean="0"/>
              <a:pPr/>
              <a:t>10/20/2020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0F4CB-E444-4154-9D80-700E539E2707}" type="slidenum">
              <a:rPr lang="en-US" smtClean="0"/>
              <a:pPr/>
              <a:t>‹#›</a:t>
            </a:fld>
            <a:endParaRPr lang="en-US"/>
          </a:p>
        </p:txBody>
      </p:sp>
    </p:spTree>
    <p:extLst>
      <p:ext uri="{BB962C8B-B14F-4D97-AF65-F5344CB8AC3E}">
        <p14:creationId xmlns:p14="http://schemas.microsoft.com/office/powerpoint/2010/main" val="233228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30F4CB-E444-4154-9D80-700E539E270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30F4CB-E444-4154-9D80-700E539E2707}"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0F4CB-E444-4154-9D80-700E539E2707}" type="slidenum">
              <a:rPr lang="en-US" smtClean="0"/>
              <a:pPr/>
              <a:t>30</a:t>
            </a:fld>
            <a:endParaRPr lang="en-US"/>
          </a:p>
        </p:txBody>
      </p:sp>
    </p:spTree>
    <p:extLst>
      <p:ext uri="{BB962C8B-B14F-4D97-AF65-F5344CB8AC3E}">
        <p14:creationId xmlns:p14="http://schemas.microsoft.com/office/powerpoint/2010/main" val="2517492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21166D-0CF5-4788-BED7-3D3F314950BB}" type="datetime1">
              <a:rPr lang="en-US" smtClean="0"/>
              <a:t>10/20/2020</a:t>
            </a:fld>
            <a:endParaRPr lang="en-US"/>
          </a:p>
        </p:txBody>
      </p:sp>
      <p:sp>
        <p:nvSpPr>
          <p:cNvPr id="5" name="Footer Placeholder 4"/>
          <p:cNvSpPr>
            <a:spLocks noGrp="1"/>
          </p:cNvSpPr>
          <p:nvPr>
            <p:ph type="ftr" sz="quarter" idx="11"/>
          </p:nvPr>
        </p:nvSpPr>
        <p:spPr/>
        <p:txBody>
          <a:bodyPr/>
          <a:lstStyle/>
          <a:p>
            <a:r>
              <a:rPr lang="en-US"/>
              <a:t>Dr. Amit Kumar Gupta</a:t>
            </a:r>
          </a:p>
        </p:txBody>
      </p:sp>
      <p:sp>
        <p:nvSpPr>
          <p:cNvPr id="6" name="Slide Number Placeholder 5"/>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290131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62D996-AFBF-44A8-81FC-76BC403199AB}" type="datetime1">
              <a:rPr lang="en-US" smtClean="0"/>
              <a:t>10/20/2020</a:t>
            </a:fld>
            <a:endParaRPr lang="en-US"/>
          </a:p>
        </p:txBody>
      </p:sp>
      <p:sp>
        <p:nvSpPr>
          <p:cNvPr id="6" name="Footer Placeholder 5"/>
          <p:cNvSpPr>
            <a:spLocks noGrp="1"/>
          </p:cNvSpPr>
          <p:nvPr>
            <p:ph type="ftr" sz="quarter" idx="11"/>
          </p:nvPr>
        </p:nvSpPr>
        <p:spPr/>
        <p:txBody>
          <a:bodyPr/>
          <a:lstStyle/>
          <a:p>
            <a:r>
              <a:rPr lang="en-US"/>
              <a:t>Dr. Amit Kumar Gupta</a:t>
            </a:r>
          </a:p>
        </p:txBody>
      </p:sp>
      <p:sp>
        <p:nvSpPr>
          <p:cNvPr id="7" name="Slide Number Placeholder 6"/>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106538296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62D996-AFBF-44A8-81FC-76BC403199AB}" type="datetime1">
              <a:rPr lang="en-US" smtClean="0"/>
              <a:t>10/20/2020</a:t>
            </a:fld>
            <a:endParaRPr lang="en-US"/>
          </a:p>
        </p:txBody>
      </p:sp>
      <p:sp>
        <p:nvSpPr>
          <p:cNvPr id="6" name="Footer Placeholder 5"/>
          <p:cNvSpPr>
            <a:spLocks noGrp="1"/>
          </p:cNvSpPr>
          <p:nvPr>
            <p:ph type="ftr" sz="quarter" idx="11"/>
          </p:nvPr>
        </p:nvSpPr>
        <p:spPr/>
        <p:txBody>
          <a:bodyPr/>
          <a:lstStyle/>
          <a:p>
            <a:r>
              <a:rPr lang="en-US"/>
              <a:t>Dr. Amit Kumar Gupta</a:t>
            </a:r>
          </a:p>
        </p:txBody>
      </p:sp>
      <p:sp>
        <p:nvSpPr>
          <p:cNvPr id="7" name="Slide Number Placeholder 6"/>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320424625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62D996-AFBF-44A8-81FC-76BC403199AB}" type="datetime1">
              <a:rPr lang="en-US" smtClean="0"/>
              <a:t>10/20/2020</a:t>
            </a:fld>
            <a:endParaRPr lang="en-US"/>
          </a:p>
        </p:txBody>
      </p:sp>
      <p:sp>
        <p:nvSpPr>
          <p:cNvPr id="6" name="Footer Placeholder 5"/>
          <p:cNvSpPr>
            <a:spLocks noGrp="1"/>
          </p:cNvSpPr>
          <p:nvPr>
            <p:ph type="ftr" sz="quarter" idx="11"/>
          </p:nvPr>
        </p:nvSpPr>
        <p:spPr/>
        <p:txBody>
          <a:bodyPr/>
          <a:lstStyle/>
          <a:p>
            <a:r>
              <a:rPr lang="en-US"/>
              <a:t>Dr. Amit Kumar Gupta</a:t>
            </a:r>
          </a:p>
        </p:txBody>
      </p:sp>
      <p:sp>
        <p:nvSpPr>
          <p:cNvPr id="7" name="Slide Number Placeholder 6"/>
          <p:cNvSpPr>
            <a:spLocks noGrp="1"/>
          </p:cNvSpPr>
          <p:nvPr>
            <p:ph type="sldNum" sz="quarter" idx="12"/>
          </p:nvPr>
        </p:nvSpPr>
        <p:spPr/>
        <p:txBody>
          <a:bodyPr/>
          <a:lstStyle/>
          <a:p>
            <a:fld id="{EF95EAD7-84A3-404E-8F6B-35EEA10A8080}"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516770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62D996-AFBF-44A8-81FC-76BC403199AB}" type="datetime1">
              <a:rPr lang="en-US" smtClean="0"/>
              <a:t>10/20/2020</a:t>
            </a:fld>
            <a:endParaRPr lang="en-US"/>
          </a:p>
        </p:txBody>
      </p:sp>
      <p:sp>
        <p:nvSpPr>
          <p:cNvPr id="6" name="Footer Placeholder 5"/>
          <p:cNvSpPr>
            <a:spLocks noGrp="1"/>
          </p:cNvSpPr>
          <p:nvPr>
            <p:ph type="ftr" sz="quarter" idx="11"/>
          </p:nvPr>
        </p:nvSpPr>
        <p:spPr/>
        <p:txBody>
          <a:bodyPr/>
          <a:lstStyle/>
          <a:p>
            <a:r>
              <a:rPr lang="en-US"/>
              <a:t>Dr. Amit Kumar Gupta</a:t>
            </a:r>
          </a:p>
        </p:txBody>
      </p:sp>
      <p:sp>
        <p:nvSpPr>
          <p:cNvPr id="7" name="Slide Number Placeholder 6"/>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125633769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262D996-AFBF-44A8-81FC-76BC403199AB}" type="datetime1">
              <a:rPr lang="en-US" smtClean="0"/>
              <a:t>10/20/2020</a:t>
            </a:fld>
            <a:endParaRPr lang="en-US"/>
          </a:p>
        </p:txBody>
      </p:sp>
      <p:sp>
        <p:nvSpPr>
          <p:cNvPr id="4" name="Footer Placeholder 3"/>
          <p:cNvSpPr>
            <a:spLocks noGrp="1"/>
          </p:cNvSpPr>
          <p:nvPr>
            <p:ph type="ftr" sz="quarter" idx="11"/>
          </p:nvPr>
        </p:nvSpPr>
        <p:spPr/>
        <p:txBody>
          <a:bodyPr/>
          <a:lstStyle/>
          <a:p>
            <a:r>
              <a:rPr lang="en-US"/>
              <a:t>Dr. Amit Kumar Gupta</a:t>
            </a:r>
          </a:p>
        </p:txBody>
      </p:sp>
      <p:sp>
        <p:nvSpPr>
          <p:cNvPr id="5" name="Slide Number Placeholder 4"/>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42637163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262D996-AFBF-44A8-81FC-76BC403199AB}" type="datetime1">
              <a:rPr lang="en-US" smtClean="0"/>
              <a:t>10/20/2020</a:t>
            </a:fld>
            <a:endParaRPr lang="en-US"/>
          </a:p>
        </p:txBody>
      </p:sp>
      <p:sp>
        <p:nvSpPr>
          <p:cNvPr id="4" name="Footer Placeholder 3"/>
          <p:cNvSpPr>
            <a:spLocks noGrp="1"/>
          </p:cNvSpPr>
          <p:nvPr>
            <p:ph type="ftr" sz="quarter" idx="11"/>
          </p:nvPr>
        </p:nvSpPr>
        <p:spPr/>
        <p:txBody>
          <a:bodyPr/>
          <a:lstStyle/>
          <a:p>
            <a:r>
              <a:rPr lang="en-US"/>
              <a:t>Dr. Amit Kumar Gupta</a:t>
            </a:r>
          </a:p>
        </p:txBody>
      </p:sp>
      <p:sp>
        <p:nvSpPr>
          <p:cNvPr id="5" name="Slide Number Placeholder 4"/>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157671032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2D996-AFBF-44A8-81FC-76BC403199AB}" type="datetime1">
              <a:rPr lang="en-US" smtClean="0"/>
              <a:t>10/20/2020</a:t>
            </a:fld>
            <a:endParaRPr lang="en-US"/>
          </a:p>
        </p:txBody>
      </p:sp>
      <p:sp>
        <p:nvSpPr>
          <p:cNvPr id="5" name="Footer Placeholder 4"/>
          <p:cNvSpPr>
            <a:spLocks noGrp="1"/>
          </p:cNvSpPr>
          <p:nvPr>
            <p:ph type="ftr" sz="quarter" idx="11"/>
          </p:nvPr>
        </p:nvSpPr>
        <p:spPr/>
        <p:txBody>
          <a:bodyPr/>
          <a:lstStyle/>
          <a:p>
            <a:r>
              <a:rPr lang="en-US"/>
              <a:t>Dr. Amit Kumar Gupta</a:t>
            </a:r>
          </a:p>
        </p:txBody>
      </p:sp>
      <p:sp>
        <p:nvSpPr>
          <p:cNvPr id="6" name="Slide Number Placeholder 5"/>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1926918263"/>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2D996-AFBF-44A8-81FC-76BC403199AB}" type="datetime1">
              <a:rPr lang="en-US" smtClean="0"/>
              <a:t>10/20/2020</a:t>
            </a:fld>
            <a:endParaRPr lang="en-US"/>
          </a:p>
        </p:txBody>
      </p:sp>
      <p:sp>
        <p:nvSpPr>
          <p:cNvPr id="5" name="Footer Placeholder 4"/>
          <p:cNvSpPr>
            <a:spLocks noGrp="1"/>
          </p:cNvSpPr>
          <p:nvPr>
            <p:ph type="ftr" sz="quarter" idx="11"/>
          </p:nvPr>
        </p:nvSpPr>
        <p:spPr/>
        <p:txBody>
          <a:bodyPr/>
          <a:lstStyle/>
          <a:p>
            <a:r>
              <a:rPr lang="en-US"/>
              <a:t>Dr. Amit Kumar Gupta</a:t>
            </a:r>
          </a:p>
        </p:txBody>
      </p:sp>
      <p:sp>
        <p:nvSpPr>
          <p:cNvPr id="6" name="Slide Number Placeholder 5"/>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385543368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F8DC9-52B9-4943-BCD0-946BCE4CAE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57BDAAC-802C-4DF1-B1FC-56661BA8E3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D221C4-54CD-41CC-868B-EE33E508B648}"/>
              </a:ext>
            </a:extLst>
          </p:cNvPr>
          <p:cNvSpPr>
            <a:spLocks noGrp="1"/>
          </p:cNvSpPr>
          <p:nvPr>
            <p:ph type="dt" sz="half" idx="10"/>
          </p:nvPr>
        </p:nvSpPr>
        <p:spPr/>
        <p:txBody>
          <a:bodyPr/>
          <a:lstStyle/>
          <a:p>
            <a:fld id="{C1EF0841-D9E6-4C84-A252-A5B74E2D08EA}" type="datetime1">
              <a:rPr lang="en-US" smtClean="0"/>
              <a:t>10/20/2020</a:t>
            </a:fld>
            <a:endParaRPr lang="en-US"/>
          </a:p>
        </p:txBody>
      </p:sp>
      <p:sp>
        <p:nvSpPr>
          <p:cNvPr id="5" name="Footer Placeholder 4">
            <a:extLst>
              <a:ext uri="{FF2B5EF4-FFF2-40B4-BE49-F238E27FC236}">
                <a16:creationId xmlns:a16="http://schemas.microsoft.com/office/drawing/2014/main" id="{8CDCFB62-1549-4002-AE0E-96F6A5D982CD}"/>
              </a:ext>
            </a:extLst>
          </p:cNvPr>
          <p:cNvSpPr>
            <a:spLocks noGrp="1"/>
          </p:cNvSpPr>
          <p:nvPr>
            <p:ph type="ftr" sz="quarter" idx="11"/>
          </p:nvPr>
        </p:nvSpPr>
        <p:spPr/>
        <p:txBody>
          <a:bodyPr/>
          <a:lstStyle/>
          <a:p>
            <a:r>
              <a:rPr lang="en-US"/>
              <a:t>Dr. Amit Kumar Gupta</a:t>
            </a:r>
          </a:p>
        </p:txBody>
      </p:sp>
      <p:sp>
        <p:nvSpPr>
          <p:cNvPr id="6" name="Slide Number Placeholder 5">
            <a:extLst>
              <a:ext uri="{FF2B5EF4-FFF2-40B4-BE49-F238E27FC236}">
                <a16:creationId xmlns:a16="http://schemas.microsoft.com/office/drawing/2014/main" id="{116682F7-83D4-409C-A2AD-DC7ED00B0BEC}"/>
              </a:ext>
            </a:extLst>
          </p:cNvPr>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426466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2D996-AFBF-44A8-81FC-76BC403199AB}" type="datetime1">
              <a:rPr lang="en-US" smtClean="0"/>
              <a:t>10/20/2020</a:t>
            </a:fld>
            <a:endParaRPr lang="en-US"/>
          </a:p>
        </p:txBody>
      </p:sp>
      <p:sp>
        <p:nvSpPr>
          <p:cNvPr id="5" name="Footer Placeholder 4"/>
          <p:cNvSpPr>
            <a:spLocks noGrp="1"/>
          </p:cNvSpPr>
          <p:nvPr>
            <p:ph type="ftr" sz="quarter" idx="11"/>
          </p:nvPr>
        </p:nvSpPr>
        <p:spPr/>
        <p:txBody>
          <a:bodyPr/>
          <a:lstStyle/>
          <a:p>
            <a:r>
              <a:rPr lang="en-US"/>
              <a:t>Dr. Amit Kumar Gupta</a:t>
            </a:r>
          </a:p>
        </p:txBody>
      </p:sp>
      <p:sp>
        <p:nvSpPr>
          <p:cNvPr id="6" name="Slide Number Placeholder 5"/>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250359932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E7C2E-2B6B-40A3-A2C3-A4365100375B}" type="datetime1">
              <a:rPr lang="en-US" smtClean="0"/>
              <a:t>10/20/2020</a:t>
            </a:fld>
            <a:endParaRPr lang="en-US"/>
          </a:p>
        </p:txBody>
      </p:sp>
      <p:sp>
        <p:nvSpPr>
          <p:cNvPr id="5" name="Footer Placeholder 4"/>
          <p:cNvSpPr>
            <a:spLocks noGrp="1"/>
          </p:cNvSpPr>
          <p:nvPr>
            <p:ph type="ftr" sz="quarter" idx="11"/>
          </p:nvPr>
        </p:nvSpPr>
        <p:spPr/>
        <p:txBody>
          <a:bodyPr/>
          <a:lstStyle/>
          <a:p>
            <a:r>
              <a:rPr lang="en-US"/>
              <a:t>Dr. Amit Kumar Gupta</a:t>
            </a:r>
          </a:p>
        </p:txBody>
      </p:sp>
      <p:sp>
        <p:nvSpPr>
          <p:cNvPr id="6" name="Slide Number Placeholder 5"/>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315631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62D996-AFBF-44A8-81FC-76BC403199AB}" type="datetime1">
              <a:rPr lang="en-US" smtClean="0"/>
              <a:t>10/20/2020</a:t>
            </a:fld>
            <a:endParaRPr lang="en-US"/>
          </a:p>
        </p:txBody>
      </p:sp>
      <p:sp>
        <p:nvSpPr>
          <p:cNvPr id="6" name="Footer Placeholder 5"/>
          <p:cNvSpPr>
            <a:spLocks noGrp="1"/>
          </p:cNvSpPr>
          <p:nvPr>
            <p:ph type="ftr" sz="quarter" idx="11"/>
          </p:nvPr>
        </p:nvSpPr>
        <p:spPr/>
        <p:txBody>
          <a:bodyPr/>
          <a:lstStyle/>
          <a:p>
            <a:r>
              <a:rPr lang="en-US"/>
              <a:t>Dr. Amit Kumar Gupta</a:t>
            </a:r>
          </a:p>
        </p:txBody>
      </p:sp>
      <p:sp>
        <p:nvSpPr>
          <p:cNvPr id="7" name="Slide Number Placeholder 6"/>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164103331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62D996-AFBF-44A8-81FC-76BC403199AB}" type="datetime1">
              <a:rPr lang="en-US" smtClean="0"/>
              <a:t>10/20/2020</a:t>
            </a:fld>
            <a:endParaRPr lang="en-US"/>
          </a:p>
        </p:txBody>
      </p:sp>
      <p:sp>
        <p:nvSpPr>
          <p:cNvPr id="8" name="Footer Placeholder 7"/>
          <p:cNvSpPr>
            <a:spLocks noGrp="1"/>
          </p:cNvSpPr>
          <p:nvPr>
            <p:ph type="ftr" sz="quarter" idx="11"/>
          </p:nvPr>
        </p:nvSpPr>
        <p:spPr/>
        <p:txBody>
          <a:bodyPr/>
          <a:lstStyle/>
          <a:p>
            <a:r>
              <a:rPr lang="en-US"/>
              <a:t>Dr. Amit Kumar Gupta</a:t>
            </a:r>
          </a:p>
        </p:txBody>
      </p:sp>
      <p:sp>
        <p:nvSpPr>
          <p:cNvPr id="9" name="Slide Number Placeholder 8"/>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244660703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4B9065-CF64-49B5-B868-491031D9BD76}" type="datetime1">
              <a:rPr lang="en-US" smtClean="0"/>
              <a:t>10/20/2020</a:t>
            </a:fld>
            <a:endParaRPr lang="en-US"/>
          </a:p>
        </p:txBody>
      </p:sp>
      <p:sp>
        <p:nvSpPr>
          <p:cNvPr id="4" name="Footer Placeholder 3"/>
          <p:cNvSpPr>
            <a:spLocks noGrp="1"/>
          </p:cNvSpPr>
          <p:nvPr>
            <p:ph type="ftr" sz="quarter" idx="11"/>
          </p:nvPr>
        </p:nvSpPr>
        <p:spPr/>
        <p:txBody>
          <a:bodyPr/>
          <a:lstStyle/>
          <a:p>
            <a:r>
              <a:rPr lang="en-US"/>
              <a:t>Dr. Amit Kumar Gupta</a:t>
            </a:r>
          </a:p>
        </p:txBody>
      </p:sp>
      <p:sp>
        <p:nvSpPr>
          <p:cNvPr id="5" name="Slide Number Placeholder 4"/>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214493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D8DB189-14FB-436D-AE2B-5A9C73714F02}" type="datetime1">
              <a:rPr lang="en-US" smtClean="0"/>
              <a:t>10/20/2020</a:t>
            </a:fld>
            <a:endParaRPr lang="en-US"/>
          </a:p>
        </p:txBody>
      </p:sp>
      <p:sp>
        <p:nvSpPr>
          <p:cNvPr id="3" name="Footer Placeholder 2"/>
          <p:cNvSpPr>
            <a:spLocks noGrp="1"/>
          </p:cNvSpPr>
          <p:nvPr>
            <p:ph type="ftr" sz="quarter" idx="11"/>
          </p:nvPr>
        </p:nvSpPr>
        <p:spPr/>
        <p:txBody>
          <a:bodyPr/>
          <a:lstStyle/>
          <a:p>
            <a:r>
              <a:rPr lang="en-US"/>
              <a:t>Dr. Amit Kumar Gupta</a:t>
            </a:r>
          </a:p>
        </p:txBody>
      </p:sp>
      <p:sp>
        <p:nvSpPr>
          <p:cNvPr id="4" name="Slide Number Placeholder 3"/>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378546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62D996-AFBF-44A8-81FC-76BC403199AB}" type="datetime1">
              <a:rPr lang="en-US" smtClean="0"/>
              <a:t>10/20/2020</a:t>
            </a:fld>
            <a:endParaRPr lang="en-US"/>
          </a:p>
        </p:txBody>
      </p:sp>
      <p:sp>
        <p:nvSpPr>
          <p:cNvPr id="6" name="Footer Placeholder 5"/>
          <p:cNvSpPr>
            <a:spLocks noGrp="1"/>
          </p:cNvSpPr>
          <p:nvPr>
            <p:ph type="ftr" sz="quarter" idx="11"/>
          </p:nvPr>
        </p:nvSpPr>
        <p:spPr/>
        <p:txBody>
          <a:bodyPr/>
          <a:lstStyle/>
          <a:p>
            <a:r>
              <a:rPr lang="en-US"/>
              <a:t>Dr. Amit Kumar Gupta</a:t>
            </a:r>
          </a:p>
        </p:txBody>
      </p:sp>
      <p:sp>
        <p:nvSpPr>
          <p:cNvPr id="7" name="Slide Number Placeholder 6"/>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240462750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0DC39-3266-4D13-95EE-D3624D8EBD07}" type="datetime1">
              <a:rPr lang="en-US" smtClean="0"/>
              <a:t>10/20/2020</a:t>
            </a:fld>
            <a:endParaRPr lang="en-US"/>
          </a:p>
        </p:txBody>
      </p:sp>
      <p:sp>
        <p:nvSpPr>
          <p:cNvPr id="6" name="Footer Placeholder 5"/>
          <p:cNvSpPr>
            <a:spLocks noGrp="1"/>
          </p:cNvSpPr>
          <p:nvPr>
            <p:ph type="ftr" sz="quarter" idx="11"/>
          </p:nvPr>
        </p:nvSpPr>
        <p:spPr/>
        <p:txBody>
          <a:bodyPr/>
          <a:lstStyle/>
          <a:p>
            <a:r>
              <a:rPr lang="en-US"/>
              <a:t>Dr. Amit Kumar Gupta</a:t>
            </a:r>
          </a:p>
        </p:txBody>
      </p:sp>
      <p:sp>
        <p:nvSpPr>
          <p:cNvPr id="7" name="Slide Number Placeholder 6"/>
          <p:cNvSpPr>
            <a:spLocks noGrp="1"/>
          </p:cNvSpPr>
          <p:nvPr>
            <p:ph type="sldNum" sz="quarter" idx="12"/>
          </p:nvPr>
        </p:nvSpPr>
        <p:spPr/>
        <p:txBody>
          <a:bodyPr/>
          <a:lstStyle/>
          <a:p>
            <a:fld id="{EF95EAD7-84A3-404E-8F6B-35EEA10A8080}" type="slidenum">
              <a:rPr lang="en-US" smtClean="0"/>
              <a:pPr/>
              <a:t>‹#›</a:t>
            </a:fld>
            <a:endParaRPr lang="en-US"/>
          </a:p>
        </p:txBody>
      </p:sp>
    </p:spTree>
    <p:extLst>
      <p:ext uri="{BB962C8B-B14F-4D97-AF65-F5344CB8AC3E}">
        <p14:creationId xmlns:p14="http://schemas.microsoft.com/office/powerpoint/2010/main" val="190067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262D996-AFBF-44A8-81FC-76BC403199AB}" type="datetime1">
              <a:rPr lang="en-US" smtClean="0"/>
              <a:t>10/20/2020</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r>
              <a:rPr lang="en-US"/>
              <a:t>Dr. Amit Kumar Gupta</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EF95EAD7-84A3-404E-8F6B-35EEA10A8080}" type="slidenum">
              <a:rPr lang="en-US" smtClean="0"/>
              <a:pPr/>
              <a:t>‹#›</a:t>
            </a:fld>
            <a:endParaRPr lang="en-US"/>
          </a:p>
        </p:txBody>
      </p:sp>
    </p:spTree>
    <p:extLst>
      <p:ext uri="{BB962C8B-B14F-4D97-AF65-F5344CB8AC3E}">
        <p14:creationId xmlns:p14="http://schemas.microsoft.com/office/powerpoint/2010/main" val="63843326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667000"/>
            <a:ext cx="5618515" cy="1143000"/>
          </a:xfrm>
        </p:spPr>
        <p:txBody>
          <a:bodyPr/>
          <a:lstStyle/>
          <a:p>
            <a:r>
              <a:rPr lang="en-US" dirty="0"/>
              <a:t>Mitochondria</a:t>
            </a:r>
          </a:p>
        </p:txBody>
      </p:sp>
    </p:spTree>
    <p:extLst>
      <p:ext uri="{BB962C8B-B14F-4D97-AF65-F5344CB8AC3E}">
        <p14:creationId xmlns:p14="http://schemas.microsoft.com/office/powerpoint/2010/main" val="379744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95EAD7-84A3-404E-8F6B-35EEA10A8080}" type="slidenum">
              <a:rPr lang="en-US" smtClean="0"/>
              <a:pPr/>
              <a:t>10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6200"/>
            <a:ext cx="5494954"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18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896" y="0"/>
            <a:ext cx="7676896" cy="65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F95EAD7-84A3-404E-8F6B-35EEA10A8080}" type="slidenum">
              <a:rPr lang="en-US" smtClean="0"/>
              <a:pPr/>
              <a:t>11</a:t>
            </a:fld>
            <a:endParaRPr lang="en-US"/>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5600700"/>
            <a:ext cx="41529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01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096"/>
            <a:ext cx="5285342" cy="656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25" y="144096"/>
            <a:ext cx="42195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2428875" y="3569494"/>
            <a:ext cx="42862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F95EAD7-84A3-404E-8F6B-35EEA10A8080}" type="slidenum">
              <a:rPr lang="en-US" smtClean="0"/>
              <a:pPr/>
              <a:t>12</a:t>
            </a:fld>
            <a:endParaRPr lang="en-US"/>
          </a:p>
        </p:txBody>
      </p:sp>
    </p:spTree>
    <p:extLst>
      <p:ext uri="{BB962C8B-B14F-4D97-AF65-F5344CB8AC3E}">
        <p14:creationId xmlns:p14="http://schemas.microsoft.com/office/powerpoint/2010/main" val="408960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EF95EAD7-84A3-404E-8F6B-35EEA10A8080}" type="slidenum">
              <a:rPr lang="en-US" smtClean="0"/>
              <a:pPr/>
              <a:t>13</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2285"/>
            <a:ext cx="8229600" cy="676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26466"/>
            <a:ext cx="3505200" cy="101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323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1143000"/>
          </a:xfrm>
        </p:spPr>
        <p:txBody>
          <a:bodyPr>
            <a:normAutofit/>
          </a:bodyPr>
          <a:lstStyle/>
          <a:p>
            <a:r>
              <a:rPr lang="en-US" dirty="0"/>
              <a:t>Mitochondrial Origin</a:t>
            </a:r>
          </a:p>
        </p:txBody>
      </p:sp>
      <p:sp>
        <p:nvSpPr>
          <p:cNvPr id="5" name="Slide Number Placeholder 4"/>
          <p:cNvSpPr>
            <a:spLocks noGrp="1"/>
          </p:cNvSpPr>
          <p:nvPr>
            <p:ph type="sldNum" sz="quarter" idx="12"/>
          </p:nvPr>
        </p:nvSpPr>
        <p:spPr/>
        <p:txBody>
          <a:bodyPr/>
          <a:lstStyle/>
          <a:p>
            <a:fld id="{EF95EAD7-84A3-404E-8F6B-35EEA10A8080}" type="slidenum">
              <a:rPr lang="en-US" smtClean="0"/>
              <a:pPr/>
              <a:t>14</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839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291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07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4162"/>
            <a:ext cx="7773338" cy="1588162"/>
          </a:xfrm>
        </p:spPr>
        <p:txBody>
          <a:bodyPr/>
          <a:lstStyle/>
          <a:p>
            <a:r>
              <a:rPr lang="en-US" dirty="0"/>
              <a:t>Mitochondrial Division</a:t>
            </a:r>
          </a:p>
        </p:txBody>
      </p:sp>
      <p:sp>
        <p:nvSpPr>
          <p:cNvPr id="6" name="Slide Number Placeholder 5"/>
          <p:cNvSpPr>
            <a:spLocks noGrp="1"/>
          </p:cNvSpPr>
          <p:nvPr>
            <p:ph type="sldNum" sz="quarter" idx="12"/>
          </p:nvPr>
        </p:nvSpPr>
        <p:spPr/>
        <p:txBody>
          <a:bodyPr/>
          <a:lstStyle/>
          <a:p>
            <a:fld id="{EF95EAD7-84A3-404E-8F6B-35EEA10A8080}" type="slidenum">
              <a:rPr lang="en-US" smtClean="0"/>
              <a:pPr/>
              <a:t>15</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4876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030" y="6047061"/>
            <a:ext cx="44672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31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95EAD7-84A3-404E-8F6B-35EEA10A8080}" type="slidenum">
              <a:rPr lang="en-US" smtClean="0"/>
              <a:pPr/>
              <a:t>16</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230" y="21021"/>
            <a:ext cx="350697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257550"/>
            <a:ext cx="45339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47339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092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696200" cy="5416868"/>
          </a:xfrm>
          <a:prstGeom prst="rect">
            <a:avLst/>
          </a:prstGeom>
          <a:noFill/>
        </p:spPr>
        <p:txBody>
          <a:bodyPr wrap="square" rtlCol="0">
            <a:spAutoFit/>
          </a:bodyPr>
          <a:lstStyle/>
          <a:p>
            <a:r>
              <a:rPr lang="en-US" sz="2800" dirty="0">
                <a:solidFill>
                  <a:schemeClr val="accent2">
                    <a:lumMod val="75000"/>
                  </a:schemeClr>
                </a:solidFill>
              </a:rPr>
              <a:t>Semi autonomy:</a:t>
            </a:r>
          </a:p>
          <a:p>
            <a:endParaRPr lang="en-US" dirty="0"/>
          </a:p>
          <a:p>
            <a:pPr>
              <a:buFont typeface="Arial" pitchFamily="34" charset="0"/>
              <a:buChar char="•"/>
            </a:pPr>
            <a:r>
              <a:rPr lang="en-US" sz="2400" dirty="0"/>
              <a:t>Presence of </a:t>
            </a:r>
            <a:r>
              <a:rPr lang="en-US" sz="2400" dirty="0" err="1"/>
              <a:t>mtDNA</a:t>
            </a:r>
            <a:r>
              <a:rPr lang="en-US" sz="2400" dirty="0"/>
              <a:t> (circular)</a:t>
            </a:r>
          </a:p>
          <a:p>
            <a:pPr>
              <a:buFont typeface="Arial" pitchFamily="34" charset="0"/>
              <a:buChar char="•"/>
            </a:pPr>
            <a:endParaRPr lang="en-US" sz="2400" dirty="0"/>
          </a:p>
          <a:p>
            <a:pPr>
              <a:buFont typeface="Arial" pitchFamily="34" charset="0"/>
              <a:buChar char="•"/>
            </a:pPr>
            <a:r>
              <a:rPr lang="en-US" sz="2400" dirty="0"/>
              <a:t>DNA dependent RNA synthesis</a:t>
            </a:r>
          </a:p>
          <a:p>
            <a:pPr>
              <a:buFont typeface="Arial" pitchFamily="34" charset="0"/>
              <a:buChar char="•"/>
            </a:pPr>
            <a:endParaRPr lang="en-US" sz="2400" dirty="0"/>
          </a:p>
          <a:p>
            <a:pPr>
              <a:buFont typeface="Arial" pitchFamily="34" charset="0"/>
              <a:buChar char="•"/>
            </a:pPr>
            <a:r>
              <a:rPr lang="en-US" sz="2400" dirty="0"/>
              <a:t>Presence of ribosome (70s)</a:t>
            </a:r>
          </a:p>
          <a:p>
            <a:pPr>
              <a:buFont typeface="Arial" pitchFamily="34" charset="0"/>
              <a:buChar char="•"/>
            </a:pPr>
            <a:endParaRPr lang="en-US" sz="2400" dirty="0"/>
          </a:p>
          <a:p>
            <a:pPr>
              <a:buFont typeface="Arial" pitchFamily="34" charset="0"/>
              <a:buChar char="•"/>
            </a:pPr>
            <a:r>
              <a:rPr lang="en-US" sz="2400" dirty="0"/>
              <a:t>Protein synthesis</a:t>
            </a:r>
          </a:p>
          <a:p>
            <a:pPr>
              <a:buFont typeface="Arial" pitchFamily="34" charset="0"/>
              <a:buChar char="•"/>
            </a:pPr>
            <a:endParaRPr lang="en-US" sz="2400" dirty="0"/>
          </a:p>
          <a:p>
            <a:pPr>
              <a:buFont typeface="Arial" pitchFamily="34" charset="0"/>
              <a:buChar char="•"/>
            </a:pPr>
            <a:r>
              <a:rPr lang="en-US" sz="2400" dirty="0"/>
              <a:t>Can multiply by division </a:t>
            </a:r>
          </a:p>
          <a:p>
            <a:pPr>
              <a:buFont typeface="Arial" pitchFamily="34" charset="0"/>
              <a:buChar char="•"/>
            </a:pPr>
            <a:endParaRPr lang="en-US" sz="2400" dirty="0"/>
          </a:p>
          <a:p>
            <a:pPr>
              <a:buFont typeface="Arial" pitchFamily="34" charset="0"/>
              <a:buChar char="•"/>
            </a:pPr>
            <a:r>
              <a:rPr lang="en-US" sz="2400" dirty="0"/>
              <a:t>Contain gene for male sterility</a:t>
            </a:r>
          </a:p>
          <a:p>
            <a:endParaRPr lang="en-US" dirty="0"/>
          </a:p>
          <a:p>
            <a:r>
              <a:rPr lang="en-US" dirty="0"/>
              <a:t> </a:t>
            </a:r>
          </a:p>
        </p:txBody>
      </p:sp>
      <p:sp>
        <p:nvSpPr>
          <p:cNvPr id="5" name="Slide Number Placeholder 4"/>
          <p:cNvSpPr>
            <a:spLocks noGrp="1"/>
          </p:cNvSpPr>
          <p:nvPr>
            <p:ph type="sldNum" sz="quarter" idx="12"/>
          </p:nvPr>
        </p:nvSpPr>
        <p:spPr/>
        <p:txBody>
          <a:bodyPr/>
          <a:lstStyle/>
          <a:p>
            <a:fld id="{EF95EAD7-84A3-404E-8F6B-35EEA10A8080}"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763000" cy="6125523"/>
          </a:xfrm>
          <a:prstGeom prst="rect">
            <a:avLst/>
          </a:prstGeom>
        </p:spPr>
        <p:txBody>
          <a:bodyPr wrap="square">
            <a:spAutoFit/>
          </a:bodyPr>
          <a:lstStyle/>
          <a:p>
            <a:pPr algn="just">
              <a:lnSpc>
                <a:spcPct val="150000"/>
              </a:lnSpc>
            </a:pPr>
            <a:r>
              <a:rPr lang="en-US" sz="2200" dirty="0">
                <a:latin typeface="Times New Roman" pitchFamily="18" charset="0"/>
                <a:cs typeface="Times New Roman" pitchFamily="18" charset="0"/>
              </a:rPr>
              <a:t>Mitochondria contain their own genetic system, which is separate and distinct from the nuclear genome of the cell. Mitochondria are thought to have evolved from bacteria that developed a symbiotic relationship in which they lived within larger cells (</a:t>
            </a:r>
            <a:r>
              <a:rPr lang="en-US" sz="2200" dirty="0" err="1">
                <a:latin typeface="Times New Roman" pitchFamily="18" charset="0"/>
                <a:cs typeface="Times New Roman" pitchFamily="18" charset="0"/>
              </a:rPr>
              <a:t>endosymbiosis</a:t>
            </a:r>
            <a:r>
              <a:rPr lang="en-US" sz="2200" dirty="0">
                <a:latin typeface="Times New Roman" pitchFamily="18" charset="0"/>
                <a:cs typeface="Times New Roman" pitchFamily="18" charset="0"/>
              </a:rPr>
              <a:t>). This hypothesis has recently been substantiated by the results of DNA sequence analysis, which revealed striking similarities between the genomes of mitochondria and of the bacterium </a:t>
            </a:r>
            <a:r>
              <a:rPr lang="en-US" sz="2200" dirty="0" err="1">
                <a:latin typeface="Times New Roman" pitchFamily="18" charset="0"/>
                <a:cs typeface="Times New Roman" pitchFamily="18" charset="0"/>
              </a:rPr>
              <a:t>Rickettsia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prowazekii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Rickettsia</a:t>
            </a:r>
            <a:r>
              <a:rPr lang="en-US" sz="2200" dirty="0">
                <a:latin typeface="Times New Roman" pitchFamily="18" charset="0"/>
                <a:cs typeface="Times New Roman" pitchFamily="18" charset="0"/>
              </a:rPr>
              <a:t> are intracellular parasites which, like mitochondria, are only able to reproduce within eukaryotic cells. Consistent with their similar symbiotic lifestyles, the genomic DNA sequences of </a:t>
            </a:r>
            <a:r>
              <a:rPr lang="en-US" sz="2200" dirty="0" err="1">
                <a:latin typeface="Times New Roman" pitchFamily="18" charset="0"/>
                <a:cs typeface="Times New Roman" pitchFamily="18" charset="0"/>
              </a:rPr>
              <a:t>Rickettsia</a:t>
            </a:r>
            <a:r>
              <a:rPr lang="en-US" sz="2200" dirty="0">
                <a:latin typeface="Times New Roman" pitchFamily="18" charset="0"/>
                <a:cs typeface="Times New Roman" pitchFamily="18" charset="0"/>
              </a:rPr>
              <a:t> and mitochondria suggest that they share a common ancestor, from which the genetic system of present‐day mitochondria evolved.</a:t>
            </a:r>
          </a:p>
        </p:txBody>
      </p:sp>
      <p:sp>
        <p:nvSpPr>
          <p:cNvPr id="5" name="Slide Number Placeholder 4"/>
          <p:cNvSpPr>
            <a:spLocks noGrp="1"/>
          </p:cNvSpPr>
          <p:nvPr>
            <p:ph type="sldNum" sz="quarter" idx="12"/>
          </p:nvPr>
        </p:nvSpPr>
        <p:spPr/>
        <p:txBody>
          <a:bodyPr/>
          <a:lstStyle/>
          <a:p>
            <a:fld id="{EF95EAD7-84A3-404E-8F6B-35EEA10A8080}"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10600" cy="5866350"/>
          </a:xfrm>
          <a:prstGeom prst="rect">
            <a:avLst/>
          </a:prstGeom>
          <a:noFill/>
        </p:spPr>
        <p:txBody>
          <a:bodyPr wrap="square" rtlCol="0">
            <a:spAutoFit/>
          </a:bodyPr>
          <a:lstStyle/>
          <a:p>
            <a:pPr algn="just">
              <a:lnSpc>
                <a:spcPct val="150000"/>
              </a:lnSpc>
            </a:pPr>
            <a:r>
              <a:rPr lang="en-US" dirty="0">
                <a:latin typeface="Times New Roman" pitchFamily="18" charset="0"/>
                <a:cs typeface="Times New Roman" pitchFamily="18" charset="0"/>
              </a:rPr>
              <a:t>Mitochondrial genomes are usually circular DNA molecules, like those of bacteria, which are present in multiple copies per organelle. They vary considerably in size between</a:t>
            </a:r>
          </a:p>
          <a:p>
            <a:pPr algn="just">
              <a:lnSpc>
                <a:spcPct val="150000"/>
              </a:lnSpc>
            </a:pPr>
            <a:r>
              <a:rPr lang="en-US" dirty="0">
                <a:latin typeface="Times New Roman" pitchFamily="18" charset="0"/>
                <a:cs typeface="Times New Roman" pitchFamily="18" charset="0"/>
              </a:rPr>
              <a:t>different species. The genomes of human and most other animal mitochondria are only about 16 kb, but substantially larger mitochondrial genomes are found in yeasts</a:t>
            </a:r>
          </a:p>
          <a:p>
            <a:pPr algn="just">
              <a:lnSpc>
                <a:spcPct val="150000"/>
              </a:lnSpc>
            </a:pPr>
            <a:r>
              <a:rPr lang="en-US" dirty="0">
                <a:latin typeface="Times New Roman" pitchFamily="18" charset="0"/>
                <a:cs typeface="Times New Roman" pitchFamily="18" charset="0"/>
              </a:rPr>
              <a:t>(approximately 80 kb) and plants (more than 200 kb). However, these larger mitochondrial genomes are composed predominantly of </a:t>
            </a:r>
            <a:r>
              <a:rPr lang="en-US" dirty="0" err="1">
                <a:latin typeface="Times New Roman" pitchFamily="18" charset="0"/>
                <a:cs typeface="Times New Roman" pitchFamily="18" charset="0"/>
              </a:rPr>
              <a:t>noncoding</a:t>
            </a:r>
            <a:r>
              <a:rPr lang="en-US" dirty="0">
                <a:latin typeface="Times New Roman" pitchFamily="18" charset="0"/>
                <a:cs typeface="Times New Roman" pitchFamily="18" charset="0"/>
              </a:rPr>
              <a:t> sequences and do not appear to</a:t>
            </a:r>
          </a:p>
          <a:p>
            <a:pPr algn="just">
              <a:lnSpc>
                <a:spcPct val="150000"/>
              </a:lnSpc>
            </a:pPr>
            <a:r>
              <a:rPr lang="en-US" dirty="0">
                <a:latin typeface="Times New Roman" pitchFamily="18" charset="0"/>
                <a:cs typeface="Times New Roman" pitchFamily="18" charset="0"/>
              </a:rPr>
              <a:t>contain significantly more genetic information. For example, the largest sequenced mitochondrial genome is that of the plant </a:t>
            </a:r>
            <a:r>
              <a:rPr lang="en-US" i="1" dirty="0">
                <a:latin typeface="Times New Roman" pitchFamily="18" charset="0"/>
                <a:cs typeface="Times New Roman" pitchFamily="18" charset="0"/>
              </a:rPr>
              <a:t>Arabidopsis thaliana. Although Arabidopsis</a:t>
            </a:r>
          </a:p>
          <a:p>
            <a:pPr algn="just">
              <a:lnSpc>
                <a:spcPct val="150000"/>
              </a:lnSpc>
            </a:pPr>
            <a:r>
              <a:rPr lang="en-US" dirty="0">
                <a:latin typeface="Times New Roman" pitchFamily="18" charset="0"/>
                <a:cs typeface="Times New Roman" pitchFamily="18" charset="0"/>
              </a:rPr>
              <a:t>mitochondrial DNA is approximately 367 kb, it encodes only 32 proteins: just more than twice the number encoded by human mitochondrial DNA. Mitochondrial genomes encode</a:t>
            </a:r>
          </a:p>
          <a:p>
            <a:pPr algn="just">
              <a:lnSpc>
                <a:spcPct val="150000"/>
              </a:lnSpc>
            </a:pPr>
            <a:r>
              <a:rPr lang="en-US" dirty="0">
                <a:latin typeface="Times New Roman" pitchFamily="18" charset="0"/>
                <a:cs typeface="Times New Roman" pitchFamily="18" charset="0"/>
              </a:rPr>
              <a:t>all of the ribosomal RNAs and most of the transfer RNAs needed for translation of these protein‐coding sequences within mitochondria. Other mitochondrial proteins are</a:t>
            </a:r>
          </a:p>
          <a:p>
            <a:pPr algn="just">
              <a:lnSpc>
                <a:spcPct val="150000"/>
              </a:lnSpc>
            </a:pPr>
            <a:r>
              <a:rPr lang="en-US" dirty="0">
                <a:latin typeface="Times New Roman" pitchFamily="18" charset="0"/>
                <a:cs typeface="Times New Roman" pitchFamily="18" charset="0"/>
              </a:rPr>
              <a:t>encoded by nuclear genes, which are thought to have been transferred to the nucleus from the ancestral mitochondrial genome.</a:t>
            </a:r>
          </a:p>
        </p:txBody>
      </p:sp>
      <p:sp>
        <p:nvSpPr>
          <p:cNvPr id="5" name="Slide Number Placeholder 4"/>
          <p:cNvSpPr>
            <a:spLocks noGrp="1"/>
          </p:cNvSpPr>
          <p:nvPr>
            <p:ph type="sldNum" sz="quarter" idx="12"/>
          </p:nvPr>
        </p:nvSpPr>
        <p:spPr/>
        <p:txBody>
          <a:bodyPr/>
          <a:lstStyle/>
          <a:p>
            <a:fld id="{EF95EAD7-84A3-404E-8F6B-35EEA10A8080}"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066800"/>
            <a:ext cx="8077200" cy="4678204"/>
          </a:xfrm>
          <a:prstGeom prst="rect">
            <a:avLst/>
          </a:prstGeom>
          <a:noFill/>
        </p:spPr>
        <p:txBody>
          <a:bodyPr wrap="square" rtlCol="0">
            <a:spAutoFit/>
          </a:bodyPr>
          <a:lstStyle/>
          <a:p>
            <a:pPr algn="just">
              <a:buFont typeface="Arial" pitchFamily="34" charset="0"/>
              <a:buChar char="•"/>
            </a:pPr>
            <a:r>
              <a:rPr lang="en-US" sz="2800" dirty="0">
                <a:latin typeface="Times New Roman" pitchFamily="18" charset="0"/>
                <a:cs typeface="Times New Roman" pitchFamily="18" charset="0"/>
              </a:rPr>
              <a:t>Membrane bound cell organelles, associated with cell respiration, the source of energy, being termed as power house of the cell</a:t>
            </a:r>
          </a:p>
          <a:p>
            <a:pPr algn="just">
              <a:buFont typeface="Arial" pitchFamily="34" charset="0"/>
              <a:buChar char="•"/>
            </a:pPr>
            <a:endParaRPr lang="en-US" sz="2800" dirty="0">
              <a:latin typeface="Times New Roman" pitchFamily="18" charset="0"/>
              <a:cs typeface="Times New Roman" pitchFamily="18" charset="0"/>
            </a:endParaRPr>
          </a:p>
          <a:p>
            <a:pPr algn="just">
              <a:buFont typeface="Arial" pitchFamily="34" charset="0"/>
              <a:buChar char="•"/>
            </a:pPr>
            <a:r>
              <a:rPr lang="en-US" sz="2800" dirty="0">
                <a:latin typeface="Times New Roman" pitchFamily="18" charset="0"/>
                <a:cs typeface="Times New Roman" pitchFamily="18" charset="0"/>
              </a:rPr>
              <a:t>Discovered by Benda (1898)</a:t>
            </a:r>
          </a:p>
          <a:p>
            <a:pPr algn="just">
              <a:buFont typeface="Arial" pitchFamily="34" charset="0"/>
              <a:buChar char="•"/>
            </a:pPr>
            <a:endParaRPr lang="en-US" sz="2800" dirty="0">
              <a:latin typeface="Times New Roman" pitchFamily="18" charset="0"/>
              <a:cs typeface="Times New Roman" pitchFamily="18" charset="0"/>
            </a:endParaRPr>
          </a:p>
          <a:p>
            <a:pPr algn="just">
              <a:buFont typeface="Arial" pitchFamily="34" charset="0"/>
              <a:buChar char="•"/>
            </a:pPr>
            <a:r>
              <a:rPr lang="en-US" sz="2800" dirty="0">
                <a:latin typeface="Times New Roman" pitchFamily="18" charset="0"/>
                <a:cs typeface="Times New Roman" pitchFamily="18" charset="0"/>
              </a:rPr>
              <a:t>Present in eukaryotic cell</a:t>
            </a:r>
          </a:p>
          <a:p>
            <a:pPr algn="just">
              <a:buFont typeface="Arial" pitchFamily="34" charset="0"/>
              <a:buChar char="•"/>
            </a:pPr>
            <a:endParaRPr lang="en-US" sz="2800" dirty="0">
              <a:latin typeface="Times New Roman" pitchFamily="18" charset="0"/>
              <a:cs typeface="Times New Roman" pitchFamily="18" charset="0"/>
            </a:endParaRPr>
          </a:p>
          <a:p>
            <a:pPr algn="just">
              <a:buFont typeface="Arial" pitchFamily="34" charset="0"/>
              <a:buChar char="•"/>
            </a:pPr>
            <a:r>
              <a:rPr lang="en-US" sz="2800" dirty="0">
                <a:latin typeface="Times New Roman" pitchFamily="18" charset="0"/>
                <a:cs typeface="Times New Roman" pitchFamily="18" charset="0"/>
              </a:rPr>
              <a:t>Bean shaped organelles, 1-10 um long and about 0.5um wide, occur free in cytoplasm</a:t>
            </a:r>
          </a:p>
          <a:p>
            <a:pPr algn="just"/>
            <a:endParaRPr lang="en-US" dirty="0"/>
          </a:p>
        </p:txBody>
      </p:sp>
      <p:sp>
        <p:nvSpPr>
          <p:cNvPr id="5" name="Slide Number Placeholder 4"/>
          <p:cNvSpPr>
            <a:spLocks noGrp="1"/>
          </p:cNvSpPr>
          <p:nvPr>
            <p:ph type="sldNum" sz="quarter" idx="12"/>
          </p:nvPr>
        </p:nvSpPr>
        <p:spPr/>
        <p:txBody>
          <a:bodyPr/>
          <a:lstStyle/>
          <a:p>
            <a:fld id="{EF95EAD7-84A3-404E-8F6B-35EEA10A8080}"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fld id="{EF95EAD7-84A3-404E-8F6B-35EEA10A8080}" type="slidenum">
              <a:rPr lang="en-US" smtClean="0"/>
              <a:pPr/>
              <a:t>20</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28600"/>
            <a:ext cx="4573297" cy="657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1809750"/>
            <a:ext cx="47148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454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6200"/>
            <a:ext cx="8229600" cy="1143000"/>
          </a:xfrm>
        </p:spPr>
        <p:txBody>
          <a:bodyPr/>
          <a:lstStyle/>
          <a:p>
            <a:pPr eaLnBrk="1" hangingPunct="1">
              <a:defRPr/>
            </a:pPr>
            <a:r>
              <a:rPr lang="en-GB"/>
              <a:t>Mitochondrial Genome</a:t>
            </a:r>
            <a:endParaRPr lang="en-US"/>
          </a:p>
        </p:txBody>
      </p:sp>
      <p:sp>
        <p:nvSpPr>
          <p:cNvPr id="36867" name="Rectangle 3"/>
          <p:cNvSpPr>
            <a:spLocks noGrp="1" noChangeArrowheads="1"/>
          </p:cNvSpPr>
          <p:nvPr>
            <p:ph idx="1"/>
          </p:nvPr>
        </p:nvSpPr>
        <p:spPr>
          <a:xfrm>
            <a:off x="228600" y="1371600"/>
            <a:ext cx="8686800" cy="5257800"/>
          </a:xfrm>
        </p:spPr>
        <p:txBody>
          <a:bodyPr/>
          <a:lstStyle/>
          <a:p>
            <a:pPr eaLnBrk="1" hangingPunct="1">
              <a:defRPr/>
            </a:pPr>
            <a:r>
              <a:rPr lang="en-GB"/>
              <a:t>Generally, mitochondrial DNA encodes:</a:t>
            </a:r>
          </a:p>
          <a:p>
            <a:pPr eaLnBrk="1" hangingPunct="1">
              <a:buFontTx/>
              <a:buNone/>
              <a:defRPr/>
            </a:pPr>
            <a:endParaRPr lang="en-GB" sz="1800"/>
          </a:p>
          <a:p>
            <a:pPr lvl="1" eaLnBrk="1" hangingPunct="1">
              <a:defRPr/>
            </a:pPr>
            <a:r>
              <a:rPr lang="en-GB"/>
              <a:t>tRNAs</a:t>
            </a:r>
          </a:p>
          <a:p>
            <a:pPr eaLnBrk="1" hangingPunct="1">
              <a:buFontTx/>
              <a:buNone/>
              <a:defRPr/>
            </a:pPr>
            <a:endParaRPr lang="en-GB" sz="1600"/>
          </a:p>
          <a:p>
            <a:pPr lvl="1" eaLnBrk="1" hangingPunct="1">
              <a:defRPr/>
            </a:pPr>
            <a:r>
              <a:rPr lang="en-GB"/>
              <a:t>rRNAs</a:t>
            </a:r>
          </a:p>
          <a:p>
            <a:pPr eaLnBrk="1" hangingPunct="1">
              <a:buFontTx/>
              <a:buNone/>
              <a:defRPr/>
            </a:pPr>
            <a:endParaRPr lang="en-GB" sz="1600"/>
          </a:p>
          <a:p>
            <a:pPr lvl="1" eaLnBrk="1" hangingPunct="1">
              <a:defRPr/>
            </a:pPr>
            <a:r>
              <a:rPr lang="en-GB"/>
              <a:t>Protein subunits, including:</a:t>
            </a:r>
          </a:p>
          <a:p>
            <a:pPr eaLnBrk="1" hangingPunct="1">
              <a:buFontTx/>
              <a:buNone/>
              <a:defRPr/>
            </a:pPr>
            <a:endParaRPr lang="en-GB" sz="1600"/>
          </a:p>
          <a:p>
            <a:pPr lvl="2" eaLnBrk="1" hangingPunct="1">
              <a:defRPr/>
            </a:pPr>
            <a:r>
              <a:rPr lang="en-GB"/>
              <a:t>Polypeptides of cytochrome oxidase</a:t>
            </a:r>
          </a:p>
          <a:p>
            <a:pPr lvl="1" eaLnBrk="1" hangingPunct="1">
              <a:buFont typeface="Wingdings" pitchFamily="2" charset="2"/>
              <a:buNone/>
              <a:defRPr/>
            </a:pPr>
            <a:endParaRPr lang="en-GB" sz="1600"/>
          </a:p>
          <a:p>
            <a:pPr lvl="2" eaLnBrk="1" hangingPunct="1">
              <a:defRPr/>
            </a:pPr>
            <a:r>
              <a:rPr lang="en-GB"/>
              <a:t>NADH dehydrogenase</a:t>
            </a:r>
          </a:p>
          <a:p>
            <a:pPr lvl="1" eaLnBrk="1" hangingPunct="1">
              <a:buFont typeface="Wingdings" pitchFamily="2" charset="2"/>
              <a:buNone/>
              <a:defRPr/>
            </a:pPr>
            <a:endParaRPr lang="en-GB" sz="1600"/>
          </a:p>
          <a:p>
            <a:pPr lvl="2" eaLnBrk="1" hangingPunct="1">
              <a:defRPr/>
            </a:pPr>
            <a:r>
              <a:rPr lang="en-GB"/>
              <a:t>ATPase</a:t>
            </a:r>
            <a:endParaRPr lang="en-US"/>
          </a:p>
        </p:txBody>
      </p:sp>
      <p:sp>
        <p:nvSpPr>
          <p:cNvPr id="4" name="Slide Number Placeholder 3"/>
          <p:cNvSpPr>
            <a:spLocks noGrp="1"/>
          </p:cNvSpPr>
          <p:nvPr>
            <p:ph type="sldNum" sz="quarter" idx="12"/>
          </p:nvPr>
        </p:nvSpPr>
        <p:spPr/>
        <p:txBody>
          <a:bodyPr/>
          <a:lstStyle/>
          <a:p>
            <a:fld id="{EF95EAD7-84A3-404E-8F6B-35EEA10A8080}"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ssolve">
                                      <p:cBhvr>
                                        <p:cTn id="7" dur="500"/>
                                        <p:tgtEl>
                                          <p:spTgt spid="3686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6867">
                                            <p:txEl>
                                              <p:pRg st="2" end="2"/>
                                            </p:txEl>
                                          </p:spTgt>
                                        </p:tgtEl>
                                        <p:attrNameLst>
                                          <p:attrName>style.visibility</p:attrName>
                                        </p:attrNameLst>
                                      </p:cBhvr>
                                      <p:to>
                                        <p:strVal val="visible"/>
                                      </p:to>
                                    </p:set>
                                    <p:animEffect transition="in" filter="dissolve">
                                      <p:cBhvr>
                                        <p:cTn id="10" dur="500"/>
                                        <p:tgtEl>
                                          <p:spTgt spid="36867">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6867">
                                            <p:txEl>
                                              <p:pRg st="4" end="4"/>
                                            </p:txEl>
                                          </p:spTgt>
                                        </p:tgtEl>
                                        <p:attrNameLst>
                                          <p:attrName>style.visibility</p:attrName>
                                        </p:attrNameLst>
                                      </p:cBhvr>
                                      <p:to>
                                        <p:strVal val="visible"/>
                                      </p:to>
                                    </p:set>
                                    <p:animEffect transition="in" filter="dissolve">
                                      <p:cBhvr>
                                        <p:cTn id="13" dur="500"/>
                                        <p:tgtEl>
                                          <p:spTgt spid="36867">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6867">
                                            <p:txEl>
                                              <p:pRg st="6" end="6"/>
                                            </p:txEl>
                                          </p:spTgt>
                                        </p:tgtEl>
                                        <p:attrNameLst>
                                          <p:attrName>style.visibility</p:attrName>
                                        </p:attrNameLst>
                                      </p:cBhvr>
                                      <p:to>
                                        <p:strVal val="visible"/>
                                      </p:to>
                                    </p:set>
                                    <p:animEffect transition="in" filter="dissolve">
                                      <p:cBhvr>
                                        <p:cTn id="16" dur="500"/>
                                        <p:tgtEl>
                                          <p:spTgt spid="36867">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6867">
                                            <p:txEl>
                                              <p:pRg st="8" end="8"/>
                                            </p:txEl>
                                          </p:spTgt>
                                        </p:tgtEl>
                                        <p:attrNameLst>
                                          <p:attrName>style.visibility</p:attrName>
                                        </p:attrNameLst>
                                      </p:cBhvr>
                                      <p:to>
                                        <p:strVal val="visible"/>
                                      </p:to>
                                    </p:set>
                                    <p:animEffect transition="in" filter="dissolve">
                                      <p:cBhvr>
                                        <p:cTn id="19" dur="500"/>
                                        <p:tgtEl>
                                          <p:spTgt spid="36867">
                                            <p:txEl>
                                              <p:pRg st="8" end="8"/>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6867">
                                            <p:txEl>
                                              <p:pRg st="10" end="10"/>
                                            </p:txEl>
                                          </p:spTgt>
                                        </p:tgtEl>
                                        <p:attrNameLst>
                                          <p:attrName>style.visibility</p:attrName>
                                        </p:attrNameLst>
                                      </p:cBhvr>
                                      <p:to>
                                        <p:strVal val="visible"/>
                                      </p:to>
                                    </p:set>
                                    <p:animEffect transition="in" filter="dissolve">
                                      <p:cBhvr>
                                        <p:cTn id="22" dur="500"/>
                                        <p:tgtEl>
                                          <p:spTgt spid="36867">
                                            <p:txEl>
                                              <p:pRg st="10" end="1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6867">
                                            <p:txEl>
                                              <p:pRg st="12" end="12"/>
                                            </p:txEl>
                                          </p:spTgt>
                                        </p:tgtEl>
                                        <p:attrNameLst>
                                          <p:attrName>style.visibility</p:attrName>
                                        </p:attrNameLst>
                                      </p:cBhvr>
                                      <p:to>
                                        <p:strVal val="visible"/>
                                      </p:to>
                                    </p:set>
                                    <p:animEffect transition="in" filter="dissolve">
                                      <p:cBhvr>
                                        <p:cTn id="25" dur="500"/>
                                        <p:tgtEl>
                                          <p:spTgt spid="36867">
                                            <p:txEl>
                                              <p:pRg st="12" end="1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6867">
                                            <p:txEl>
                                              <p:pRg st="0" end="0"/>
                                            </p:txEl>
                                          </p:spTgt>
                                        </p:tgtEl>
                                        <p:attrNameLst>
                                          <p:attrName>style.visibility</p:attrName>
                                        </p:attrNameLst>
                                      </p:cBhvr>
                                      <p:to>
                                        <p:strVal val="visible"/>
                                      </p:to>
                                    </p:set>
                                    <p:animEffect transition="in" filter="dissolve">
                                      <p:cBhvr>
                                        <p:cTn id="30" dur="500"/>
                                        <p:tgtEl>
                                          <p:spTgt spid="36867">
                                            <p:txEl>
                                              <p:pRg st="0" end="0"/>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6867">
                                            <p:txEl>
                                              <p:pRg st="2" end="2"/>
                                            </p:txEl>
                                          </p:spTgt>
                                        </p:tgtEl>
                                        <p:attrNameLst>
                                          <p:attrName>style.visibility</p:attrName>
                                        </p:attrNameLst>
                                      </p:cBhvr>
                                      <p:to>
                                        <p:strVal val="visible"/>
                                      </p:to>
                                    </p:set>
                                    <p:animEffect transition="in" filter="dissolve">
                                      <p:cBhvr>
                                        <p:cTn id="33" dur="500"/>
                                        <p:tgtEl>
                                          <p:spTgt spid="3686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6867">
                                            <p:txEl>
                                              <p:pRg st="4" end="4"/>
                                            </p:txEl>
                                          </p:spTgt>
                                        </p:tgtEl>
                                        <p:attrNameLst>
                                          <p:attrName>style.visibility</p:attrName>
                                        </p:attrNameLst>
                                      </p:cBhvr>
                                      <p:to>
                                        <p:strVal val="visible"/>
                                      </p:to>
                                    </p:set>
                                    <p:animEffect transition="in" filter="dissolve">
                                      <p:cBhvr>
                                        <p:cTn id="36" dur="500"/>
                                        <p:tgtEl>
                                          <p:spTgt spid="36867">
                                            <p:txEl>
                                              <p:pRg st="4" end="4"/>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6867">
                                            <p:txEl>
                                              <p:pRg st="6" end="6"/>
                                            </p:txEl>
                                          </p:spTgt>
                                        </p:tgtEl>
                                        <p:attrNameLst>
                                          <p:attrName>style.visibility</p:attrName>
                                        </p:attrNameLst>
                                      </p:cBhvr>
                                      <p:to>
                                        <p:strVal val="visible"/>
                                      </p:to>
                                    </p:set>
                                    <p:animEffect transition="in" filter="dissolve">
                                      <p:cBhvr>
                                        <p:cTn id="39" dur="500"/>
                                        <p:tgtEl>
                                          <p:spTgt spid="36867">
                                            <p:txEl>
                                              <p:pRg st="6" end="6"/>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6867">
                                            <p:txEl>
                                              <p:pRg st="8" end="8"/>
                                            </p:txEl>
                                          </p:spTgt>
                                        </p:tgtEl>
                                        <p:attrNameLst>
                                          <p:attrName>style.visibility</p:attrName>
                                        </p:attrNameLst>
                                      </p:cBhvr>
                                      <p:to>
                                        <p:strVal val="visible"/>
                                      </p:to>
                                    </p:set>
                                    <p:animEffect transition="in" filter="dissolve">
                                      <p:cBhvr>
                                        <p:cTn id="42" dur="500"/>
                                        <p:tgtEl>
                                          <p:spTgt spid="36867">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6867">
                                            <p:txEl>
                                              <p:pRg st="10" end="10"/>
                                            </p:txEl>
                                          </p:spTgt>
                                        </p:tgtEl>
                                        <p:attrNameLst>
                                          <p:attrName>style.visibility</p:attrName>
                                        </p:attrNameLst>
                                      </p:cBhvr>
                                      <p:to>
                                        <p:strVal val="visible"/>
                                      </p:to>
                                    </p:set>
                                    <p:animEffect transition="in" filter="dissolve">
                                      <p:cBhvr>
                                        <p:cTn id="45" dur="500"/>
                                        <p:tgtEl>
                                          <p:spTgt spid="36867">
                                            <p:txEl>
                                              <p:pRg st="10" end="10"/>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6867">
                                            <p:txEl>
                                              <p:pRg st="12" end="12"/>
                                            </p:txEl>
                                          </p:spTgt>
                                        </p:tgtEl>
                                        <p:attrNameLst>
                                          <p:attrName>style.visibility</p:attrName>
                                        </p:attrNameLst>
                                      </p:cBhvr>
                                      <p:to>
                                        <p:strVal val="visible"/>
                                      </p:to>
                                    </p:set>
                                    <p:animEffect transition="in" filter="dissolve">
                                      <p:cBhvr>
                                        <p:cTn id="48" dur="500"/>
                                        <p:tgtEl>
                                          <p:spTgt spid="3686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5"/>
          <p:cNvSpPr txBox="1">
            <a:spLocks noChangeArrowheads="1"/>
          </p:cNvSpPr>
          <p:nvPr/>
        </p:nvSpPr>
        <p:spPr bwMode="auto">
          <a:xfrm>
            <a:off x="5715000" y="5257800"/>
            <a:ext cx="3429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a:solidFill>
                  <a:srgbClr val="000000"/>
                </a:solidFill>
                <a:effectLst>
                  <a:outerShdw blurRad="38100" dist="38100" dir="2700000" algn="tl">
                    <a:srgbClr val="C0C0C0"/>
                  </a:outerShdw>
                </a:effectLst>
              </a:rPr>
              <a:t>Map of the genes of human mitochondrial DNA</a:t>
            </a:r>
          </a:p>
        </p:txBody>
      </p:sp>
      <p:pic>
        <p:nvPicPr>
          <p:cNvPr id="1026" name="Picture 2" descr="C:\Users\Amit\Desktop\Mitochondrial_DNA_en.svg.png"/>
          <p:cNvPicPr>
            <a:picLocks noChangeAspect="1" noChangeArrowheads="1"/>
          </p:cNvPicPr>
          <p:nvPr/>
        </p:nvPicPr>
        <p:blipFill>
          <a:blip r:embed="rId2"/>
          <a:srcRect/>
          <a:stretch>
            <a:fillRect/>
          </a:stretch>
        </p:blipFill>
        <p:spPr bwMode="auto">
          <a:xfrm>
            <a:off x="857250" y="533400"/>
            <a:ext cx="7067550" cy="5715000"/>
          </a:xfrm>
          <a:prstGeom prst="rect">
            <a:avLst/>
          </a:prstGeom>
          <a:noFill/>
        </p:spPr>
      </p:pic>
      <p:sp>
        <p:nvSpPr>
          <p:cNvPr id="4" name="Slide Number Placeholder 3"/>
          <p:cNvSpPr>
            <a:spLocks noGrp="1"/>
          </p:cNvSpPr>
          <p:nvPr>
            <p:ph type="sldNum" sz="quarter" idx="12"/>
          </p:nvPr>
        </p:nvSpPr>
        <p:spPr/>
        <p:txBody>
          <a:bodyPr/>
          <a:lstStyle/>
          <a:p>
            <a:fld id="{EF95EAD7-84A3-404E-8F6B-35EEA10A8080}"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 calcmode="lin" valueType="num">
                                      <p:cBhvr>
                                        <p:cTn id="7" dur="500" fill="hold"/>
                                        <p:tgtEl>
                                          <p:spTgt spid="34821">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348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348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l="52632"/>
          <a:stretch>
            <a:fillRect/>
          </a:stretch>
        </p:blipFill>
        <p:spPr bwMode="auto">
          <a:xfrm>
            <a:off x="1874399" y="685800"/>
            <a:ext cx="4450201"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F95EAD7-84A3-404E-8F6B-35EEA10A8080}" type="slidenum">
              <a:rPr lang="en-US" smtClean="0"/>
              <a:pPr/>
              <a:t>23</a:t>
            </a:fld>
            <a:endParaRPr lang="en-US"/>
          </a:p>
        </p:txBody>
      </p:sp>
    </p:spTree>
    <p:extLst>
      <p:ext uri="{BB962C8B-B14F-4D97-AF65-F5344CB8AC3E}">
        <p14:creationId xmlns:p14="http://schemas.microsoft.com/office/powerpoint/2010/main" val="2497132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0"/>
            <a:ext cx="8491538" cy="3714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28903"/>
            <a:ext cx="481012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EF95EAD7-84A3-404E-8F6B-35EEA10A8080}" type="slidenum">
              <a:rPr lang="en-US" smtClean="0"/>
              <a:pPr/>
              <a:t>24</a:t>
            </a:fld>
            <a:endParaRPr lang="en-US"/>
          </a:p>
        </p:txBody>
      </p:sp>
    </p:spTree>
    <p:extLst>
      <p:ext uri="{BB962C8B-B14F-4D97-AF65-F5344CB8AC3E}">
        <p14:creationId xmlns:p14="http://schemas.microsoft.com/office/powerpoint/2010/main" val="312916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 in Genetic code</a:t>
            </a:r>
          </a:p>
        </p:txBody>
      </p:sp>
      <p:sp>
        <p:nvSpPr>
          <p:cNvPr id="5" name="Slide Number Placeholder 4"/>
          <p:cNvSpPr>
            <a:spLocks noGrp="1"/>
          </p:cNvSpPr>
          <p:nvPr>
            <p:ph type="sldNum" sz="quarter" idx="12"/>
          </p:nvPr>
        </p:nvSpPr>
        <p:spPr/>
        <p:txBody>
          <a:bodyPr/>
          <a:lstStyle/>
          <a:p>
            <a:fld id="{EF95EAD7-84A3-404E-8F6B-35EEA10A8080}" type="slidenum">
              <a:rPr lang="en-US" smtClean="0"/>
              <a:pPr/>
              <a:t>25</a:t>
            </a:fld>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65" y="1905000"/>
            <a:ext cx="9088335" cy="30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178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EF95EAD7-84A3-404E-8F6B-35EEA10A8080}" type="slidenum">
              <a:rPr lang="en-US" smtClean="0"/>
              <a:pPr/>
              <a:t>26</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97" y="1371600"/>
            <a:ext cx="8564103"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373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EF95EAD7-84A3-404E-8F6B-35EEA10A8080}" type="slidenum">
              <a:rPr lang="en-US" smtClean="0"/>
              <a:pPr/>
              <a:t>27</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152525"/>
            <a:ext cx="892492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080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EF95EAD7-84A3-404E-8F6B-35EEA10A8080}" type="slidenum">
              <a:rPr lang="en-US" smtClean="0"/>
              <a:pPr/>
              <a:t>28</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3" y="381000"/>
            <a:ext cx="8915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314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458200" cy="6093976"/>
          </a:xfrm>
          <a:prstGeom prst="rect">
            <a:avLst/>
          </a:prstGeom>
          <a:noFill/>
        </p:spPr>
        <p:txBody>
          <a:bodyPr wrap="square" rtlCol="0">
            <a:spAutoFit/>
          </a:bodyPr>
          <a:lstStyle/>
          <a:p>
            <a:pPr algn="just">
              <a:lnSpc>
                <a:spcPct val="150000"/>
              </a:lnSpc>
            </a:pPr>
            <a:r>
              <a:rPr lang="en-US" sz="2000" dirty="0">
                <a:latin typeface="Times New Roman" pitchFamily="18" charset="0"/>
                <a:cs typeface="Times New Roman" pitchFamily="18" charset="0"/>
              </a:rPr>
              <a:t>Like the DNA of nuclear genomes, mitochondrial DNA can be altered by mutations, which are frequently deleterious to the organelle. Since almost all the mitochondria of fertilized eggs are contributed by the </a:t>
            </a:r>
            <a:r>
              <a:rPr lang="en-US" sz="2000" dirty="0" err="1">
                <a:latin typeface="Times New Roman" pitchFamily="18" charset="0"/>
                <a:cs typeface="Times New Roman" pitchFamily="18" charset="0"/>
              </a:rPr>
              <a:t>oocyte</a:t>
            </a:r>
            <a:r>
              <a:rPr lang="en-US" sz="2000" dirty="0">
                <a:latin typeface="Times New Roman" pitchFamily="18" charset="0"/>
                <a:cs typeface="Times New Roman" pitchFamily="18" charset="0"/>
              </a:rPr>
              <a:t> rather than by the sperm, germ‐line mutations in mitochondrial DNA are transmitted to the next generation by the mother. Such mutations have</a:t>
            </a:r>
          </a:p>
          <a:p>
            <a:pPr algn="just">
              <a:lnSpc>
                <a:spcPct val="150000"/>
              </a:lnSpc>
            </a:pPr>
            <a:r>
              <a:rPr lang="en-US" sz="2000" dirty="0">
                <a:latin typeface="Times New Roman" pitchFamily="18" charset="0"/>
                <a:cs typeface="Times New Roman" pitchFamily="18" charset="0"/>
              </a:rPr>
              <a:t>been associated with a number of diseases. For example, </a:t>
            </a:r>
            <a:r>
              <a:rPr lang="en-US" sz="2000" b="1" dirty="0" err="1">
                <a:latin typeface="Times New Roman" pitchFamily="18" charset="0"/>
                <a:cs typeface="Times New Roman" pitchFamily="18" charset="0"/>
              </a:rPr>
              <a:t>Leber's</a:t>
            </a:r>
            <a:r>
              <a:rPr lang="en-US" sz="2000" b="1" dirty="0">
                <a:latin typeface="Times New Roman" pitchFamily="18" charset="0"/>
                <a:cs typeface="Times New Roman" pitchFamily="18" charset="0"/>
              </a:rPr>
              <a:t> hereditary optic neuropathy, a disease that leads </a:t>
            </a:r>
            <a:r>
              <a:rPr lang="en-US" sz="2000" dirty="0">
                <a:latin typeface="Times New Roman" pitchFamily="18" charset="0"/>
                <a:cs typeface="Times New Roman" pitchFamily="18" charset="0"/>
              </a:rPr>
              <a:t>to blindness, can be caused by mutations in mitochondrial genes that encode components of the electron transport chain.</a:t>
            </a:r>
          </a:p>
          <a:p>
            <a:pPr algn="just">
              <a:lnSpc>
                <a:spcPct val="150000"/>
              </a:lnSpc>
            </a:pPr>
            <a:endParaRPr lang="en-US" sz="2000" dirty="0">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Mutation in one of the mitochondrial transfer RNA genes, characterized by a decrease in synthesis of mitochondrial protein required for electron transport chain and ATP synthesis causes a disorder of muscles termed as a. </a:t>
            </a:r>
            <a:r>
              <a:rPr lang="en-US" sz="2000" b="1" dirty="0" err="1">
                <a:latin typeface="Times New Roman" pitchFamily="18" charset="0"/>
                <a:cs typeface="Times New Roman" pitchFamily="18" charset="0"/>
              </a:rPr>
              <a:t>Myoclonic</a:t>
            </a:r>
            <a:r>
              <a:rPr lang="en-US" sz="2000" b="1" dirty="0">
                <a:latin typeface="Times New Roman" pitchFamily="18" charset="0"/>
                <a:cs typeface="Times New Roman" pitchFamily="18" charset="0"/>
              </a:rPr>
              <a:t> epilepsy and ragged red fiber disease (MERRF).</a:t>
            </a:r>
            <a:endParaRPr lang="en-US" sz="20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EF95EAD7-84A3-404E-8F6B-35EEA10A8080}"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6370975"/>
          </a:xfrm>
          <a:prstGeom prst="rect">
            <a:avLst/>
          </a:prstGeom>
          <a:noFill/>
        </p:spPr>
        <p:txBody>
          <a:bodyPr wrap="square" rtlCol="0">
            <a:spAutoFit/>
          </a:bodyPr>
          <a:lstStyle/>
          <a:p>
            <a:pPr algn="just"/>
            <a:r>
              <a:rPr lang="en-US" sz="2400" b="1" u="sng" dirty="0">
                <a:solidFill>
                  <a:schemeClr val="accent2">
                    <a:lumMod val="75000"/>
                  </a:schemeClr>
                </a:solidFill>
              </a:rPr>
              <a:t>STRUCTURE:</a:t>
            </a:r>
            <a:r>
              <a:rPr lang="en-US" sz="2400" dirty="0"/>
              <a:t> </a:t>
            </a:r>
          </a:p>
          <a:p>
            <a:pPr algn="just">
              <a:buFont typeface="Arial" pitchFamily="34" charset="0"/>
              <a:buChar char="•"/>
            </a:pPr>
            <a:r>
              <a:rPr lang="en-US" sz="2400" dirty="0">
                <a:solidFill>
                  <a:srgbClr val="002060"/>
                </a:solidFill>
              </a:rPr>
              <a:t>Bounded by two membrane-  outer and inner membrane, Both membrane are about 60-70 A thick</a:t>
            </a:r>
          </a:p>
          <a:p>
            <a:pPr algn="just">
              <a:buFont typeface="Arial" pitchFamily="34" charset="0"/>
              <a:buChar char="•"/>
            </a:pPr>
            <a:endParaRPr lang="en-US" sz="2400" dirty="0">
              <a:solidFill>
                <a:srgbClr val="002060"/>
              </a:solidFill>
            </a:endParaRPr>
          </a:p>
          <a:p>
            <a:pPr algn="just">
              <a:buFont typeface="Arial" pitchFamily="34" charset="0"/>
              <a:buChar char="•"/>
            </a:pPr>
            <a:r>
              <a:rPr lang="en-US" sz="2400" dirty="0">
                <a:solidFill>
                  <a:srgbClr val="C00000"/>
                </a:solidFill>
              </a:rPr>
              <a:t>Outer membrane contain more </a:t>
            </a:r>
            <a:r>
              <a:rPr lang="en-US" sz="2400" dirty="0" err="1">
                <a:solidFill>
                  <a:srgbClr val="C00000"/>
                </a:solidFill>
              </a:rPr>
              <a:t>phospholipid</a:t>
            </a:r>
            <a:r>
              <a:rPr lang="en-US" sz="2400" dirty="0">
                <a:solidFill>
                  <a:srgbClr val="C00000"/>
                </a:solidFill>
              </a:rPr>
              <a:t> and </a:t>
            </a:r>
            <a:r>
              <a:rPr lang="en-US" sz="2400" dirty="0" err="1">
                <a:solidFill>
                  <a:srgbClr val="C00000"/>
                </a:solidFill>
              </a:rPr>
              <a:t>cholestrol</a:t>
            </a:r>
            <a:r>
              <a:rPr lang="en-US" sz="2400" dirty="0">
                <a:solidFill>
                  <a:srgbClr val="C00000"/>
                </a:solidFill>
              </a:rPr>
              <a:t> than inner membrane the inner mitochondrial membrane contains an unusually high percentage (greater than 70%) of proteins, which are</a:t>
            </a:r>
          </a:p>
          <a:p>
            <a:pPr algn="just"/>
            <a:r>
              <a:rPr lang="en-US" sz="2400" dirty="0">
                <a:solidFill>
                  <a:srgbClr val="C00000"/>
                </a:solidFill>
              </a:rPr>
              <a:t>involved in oxidative </a:t>
            </a:r>
            <a:r>
              <a:rPr lang="en-US" sz="2400" dirty="0" err="1">
                <a:solidFill>
                  <a:srgbClr val="C00000"/>
                </a:solidFill>
              </a:rPr>
              <a:t>phosphorylation</a:t>
            </a:r>
            <a:r>
              <a:rPr lang="en-US" sz="2400" dirty="0">
                <a:solidFill>
                  <a:srgbClr val="C00000"/>
                </a:solidFill>
              </a:rPr>
              <a:t> as well as in the transport of metabolites (e.g., </a:t>
            </a:r>
            <a:r>
              <a:rPr lang="en-US" sz="2400" dirty="0" err="1">
                <a:solidFill>
                  <a:srgbClr val="C00000"/>
                </a:solidFill>
              </a:rPr>
              <a:t>pyruvate</a:t>
            </a:r>
            <a:r>
              <a:rPr lang="en-US" sz="2400" dirty="0">
                <a:solidFill>
                  <a:srgbClr val="C00000"/>
                </a:solidFill>
              </a:rPr>
              <a:t> and fatty acids) between the </a:t>
            </a:r>
            <a:r>
              <a:rPr lang="en-US" sz="2400" dirty="0" err="1">
                <a:solidFill>
                  <a:srgbClr val="C00000"/>
                </a:solidFill>
              </a:rPr>
              <a:t>cytosol</a:t>
            </a:r>
            <a:r>
              <a:rPr lang="en-US" sz="2400" dirty="0">
                <a:solidFill>
                  <a:srgbClr val="C00000"/>
                </a:solidFill>
              </a:rPr>
              <a:t> and mitochondria.</a:t>
            </a:r>
          </a:p>
          <a:p>
            <a:pPr algn="just">
              <a:buFont typeface="Arial" pitchFamily="34" charset="0"/>
              <a:buChar char="•"/>
            </a:pPr>
            <a:endParaRPr lang="en-US" sz="2400" dirty="0">
              <a:solidFill>
                <a:srgbClr val="C00000"/>
              </a:solidFill>
            </a:endParaRPr>
          </a:p>
          <a:p>
            <a:pPr algn="just">
              <a:buFont typeface="Arial" pitchFamily="34" charset="0"/>
              <a:buChar char="•"/>
            </a:pPr>
            <a:r>
              <a:rPr lang="en-US" sz="2400" dirty="0">
                <a:solidFill>
                  <a:schemeClr val="accent3">
                    <a:lumMod val="50000"/>
                  </a:schemeClr>
                </a:solidFill>
              </a:rPr>
              <a:t>Space between membrane- </a:t>
            </a:r>
            <a:r>
              <a:rPr lang="en-US" sz="2400" dirty="0" err="1">
                <a:solidFill>
                  <a:schemeClr val="accent3">
                    <a:lumMod val="50000"/>
                  </a:schemeClr>
                </a:solidFill>
              </a:rPr>
              <a:t>perimitochondrial</a:t>
            </a:r>
            <a:r>
              <a:rPr lang="en-US" sz="2400" dirty="0">
                <a:solidFill>
                  <a:schemeClr val="accent3">
                    <a:lumMod val="50000"/>
                  </a:schemeClr>
                </a:solidFill>
              </a:rPr>
              <a:t> space or inter membrane space</a:t>
            </a:r>
          </a:p>
          <a:p>
            <a:pPr algn="just">
              <a:buFont typeface="Arial" pitchFamily="34" charset="0"/>
              <a:buChar char="•"/>
            </a:pPr>
            <a:endParaRPr lang="en-US" sz="2400" dirty="0">
              <a:solidFill>
                <a:schemeClr val="accent3">
                  <a:lumMod val="50000"/>
                </a:schemeClr>
              </a:solidFill>
            </a:endParaRPr>
          </a:p>
          <a:p>
            <a:pPr algn="just">
              <a:buFont typeface="Arial" pitchFamily="34" charset="0"/>
              <a:buChar char="•"/>
            </a:pPr>
            <a:r>
              <a:rPr lang="en-US" sz="2400" dirty="0">
                <a:solidFill>
                  <a:schemeClr val="accent3">
                    <a:lumMod val="50000"/>
                  </a:schemeClr>
                </a:solidFill>
              </a:rPr>
              <a:t>Space bounded by inner membrane – inner membrane space, its filled with matrix</a:t>
            </a:r>
          </a:p>
          <a:p>
            <a:pPr algn="just"/>
            <a:endParaRPr lang="en-US" sz="2400" dirty="0"/>
          </a:p>
        </p:txBody>
      </p:sp>
      <p:sp>
        <p:nvSpPr>
          <p:cNvPr id="5" name="Slide Number Placeholder 4"/>
          <p:cNvSpPr>
            <a:spLocks noGrp="1"/>
          </p:cNvSpPr>
          <p:nvPr>
            <p:ph type="sldNum" sz="quarter" idx="12"/>
          </p:nvPr>
        </p:nvSpPr>
        <p:spPr/>
        <p:txBody>
          <a:bodyPr/>
          <a:lstStyle/>
          <a:p>
            <a:fld id="{EF95EAD7-84A3-404E-8F6B-35EEA10A8080}"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304800"/>
            <a:ext cx="4114800" cy="5821363"/>
          </a:xfrm>
        </p:spPr>
        <p:txBody>
          <a:bodyPr>
            <a:normAutofit fontScale="25000" lnSpcReduction="20000"/>
          </a:bodyPr>
          <a:lstStyle/>
          <a:p>
            <a:r>
              <a:rPr lang="en-US" sz="5600" b="1" dirty="0">
                <a:solidFill>
                  <a:schemeClr val="accent2">
                    <a:lumMod val="75000"/>
                  </a:schemeClr>
                </a:solidFill>
                <a:latin typeface="Times New Roman" pitchFamily="18" charset="0"/>
                <a:cs typeface="Times New Roman" pitchFamily="18" charset="0"/>
              </a:rPr>
              <a:t>Import of proteins into mitochondria</a:t>
            </a:r>
          </a:p>
          <a:p>
            <a:pPr>
              <a:lnSpc>
                <a:spcPct val="170000"/>
              </a:lnSpc>
            </a:pPr>
            <a:r>
              <a:rPr lang="en-US" sz="5600" b="1" dirty="0"/>
              <a:t>Proteins are targeted for mitochondria by an amino-terminal </a:t>
            </a:r>
            <a:r>
              <a:rPr lang="en-US" sz="5600" b="1" dirty="0" err="1"/>
              <a:t>presequence</a:t>
            </a:r>
            <a:r>
              <a:rPr lang="en-US" sz="5600" b="1" dirty="0"/>
              <a:t> containing positively charged amino acids. Proteins are maintained in a partially unfolded state by association with a cytosolic Hsp70 and are recognized by a receptor on the surface of mitochondria. The unfolded polypeptide chains are then </a:t>
            </a:r>
            <a:r>
              <a:rPr lang="en-US" sz="5600" b="1" dirty="0" err="1"/>
              <a:t>translocated</a:t>
            </a:r>
            <a:r>
              <a:rPr lang="en-US" sz="5600" b="1" dirty="0"/>
              <a:t> through the Tom complex in the outer membrane and transferred to the Tim complex in the inner membrane. The voltage component of the electrochemical gradient is required for translocation across the inner membrane. The </a:t>
            </a:r>
            <a:r>
              <a:rPr lang="en-US" sz="5600" b="1" dirty="0" err="1"/>
              <a:t>presequence</a:t>
            </a:r>
            <a:r>
              <a:rPr lang="en-US" sz="5600" b="1" dirty="0"/>
              <a:t> is cleaved by a matrix protease, and a mitochondrial Hsp70 binds the polypeptide chain as it crosses the inner membrane, driving further protein translocation. A mitochondrial Hsp60 then facilitates folding of the imported polypeptide within the matrix.</a:t>
            </a:r>
          </a:p>
          <a:p>
            <a:endParaRPr lang="en-US" sz="5600" b="1" dirty="0"/>
          </a:p>
        </p:txBody>
      </p:sp>
      <p:sp>
        <p:nvSpPr>
          <p:cNvPr id="5" name="Slide Number Placeholder 4"/>
          <p:cNvSpPr>
            <a:spLocks noGrp="1"/>
          </p:cNvSpPr>
          <p:nvPr>
            <p:ph type="sldNum" sz="quarter" idx="12"/>
          </p:nvPr>
        </p:nvSpPr>
        <p:spPr/>
        <p:txBody>
          <a:bodyPr/>
          <a:lstStyle/>
          <a:p>
            <a:fld id="{EF95EAD7-84A3-404E-8F6B-35EEA10A8080}" type="slidenum">
              <a:rPr lang="en-US" smtClean="0"/>
              <a:pPr/>
              <a:t>30</a:t>
            </a:fld>
            <a:endParaRPr lang="en-US"/>
          </a:p>
        </p:txBody>
      </p:sp>
      <p:pic>
        <p:nvPicPr>
          <p:cNvPr id="1026" name="Picture 2" descr="C:\Users\Amit\Desktop\ch10f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4162354" cy="6116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51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3000" y="4160837"/>
            <a:ext cx="6934200" cy="2163763"/>
          </a:xfrm>
        </p:spPr>
        <p:txBody>
          <a:bodyPr>
            <a:normAutofit fontScale="92500" lnSpcReduction="10000"/>
          </a:bodyPr>
          <a:lstStyle/>
          <a:p>
            <a:r>
              <a:rPr lang="en-US" dirty="0"/>
              <a:t>Insertion of mitochondrial membrane proteins</a:t>
            </a:r>
          </a:p>
          <a:p>
            <a:r>
              <a:rPr lang="en-US" dirty="0"/>
              <a:t>Proteins targeted for the mitochondrial membranes contain hydrophobic stop-transfer sequences that halt their translocation through the Tom or Tim complexes and lead to their incorporation into the outer or inner membranes, respectively.</a:t>
            </a:r>
          </a:p>
          <a:p>
            <a:endParaRPr lang="en-US" dirty="0"/>
          </a:p>
        </p:txBody>
      </p:sp>
      <p:sp>
        <p:nvSpPr>
          <p:cNvPr id="6" name="Slide Number Placeholder 5"/>
          <p:cNvSpPr>
            <a:spLocks noGrp="1"/>
          </p:cNvSpPr>
          <p:nvPr>
            <p:ph type="sldNum" sz="quarter" idx="12"/>
          </p:nvPr>
        </p:nvSpPr>
        <p:spPr/>
        <p:txBody>
          <a:bodyPr/>
          <a:lstStyle/>
          <a:p>
            <a:fld id="{EF95EAD7-84A3-404E-8F6B-35EEA10A8080}" type="slidenum">
              <a:rPr lang="en-US" smtClean="0"/>
              <a:pPr/>
              <a:t>31</a:t>
            </a:fld>
            <a:endParaRPr lang="en-US"/>
          </a:p>
        </p:txBody>
      </p:sp>
      <p:pic>
        <p:nvPicPr>
          <p:cNvPr id="2050" name="Picture 2" descr="C:\Users\Amit\Desktop\ch10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4754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26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76400" y="3124200"/>
            <a:ext cx="7010400" cy="3001963"/>
          </a:xfrm>
        </p:spPr>
        <p:txBody>
          <a:bodyPr>
            <a:normAutofit fontScale="70000" lnSpcReduction="20000"/>
          </a:bodyPr>
          <a:lstStyle/>
          <a:p>
            <a:r>
              <a:rPr lang="en-US" dirty="0"/>
              <a:t>Proteins can be targeted to the </a:t>
            </a:r>
            <a:r>
              <a:rPr lang="en-US" dirty="0" err="1"/>
              <a:t>intermembrane</a:t>
            </a:r>
            <a:r>
              <a:rPr lang="en-US" dirty="0"/>
              <a:t> space by several mechanisms. Some proteins (I) are </a:t>
            </a:r>
            <a:r>
              <a:rPr lang="en-US" dirty="0" err="1"/>
              <a:t>translocated</a:t>
            </a:r>
            <a:r>
              <a:rPr lang="en-US" dirty="0"/>
              <a:t> through the Tom complex and released into the </a:t>
            </a:r>
            <a:r>
              <a:rPr lang="en-US" dirty="0" err="1"/>
              <a:t>intermembrane</a:t>
            </a:r>
            <a:r>
              <a:rPr lang="en-US" dirty="0"/>
              <a:t> space. Other proteins (II) are transferred from the Tom complex to the Tim complex, but they contain hydrophobic stop-transfer sequences that halt translocation through the Tim complex. These stop-transfer sequences are then cleaved to release the proteins into the </a:t>
            </a:r>
            <a:r>
              <a:rPr lang="en-US" dirty="0" err="1"/>
              <a:t>intermembrane</a:t>
            </a:r>
            <a:r>
              <a:rPr lang="en-US" dirty="0"/>
              <a:t> space. Still other proteins (III) are imported to the matrix, as depicted in Figure 10.4. Removal of the </a:t>
            </a:r>
            <a:r>
              <a:rPr lang="en-US" dirty="0" err="1"/>
              <a:t>presequence</a:t>
            </a:r>
            <a:r>
              <a:rPr lang="en-US" dirty="0"/>
              <a:t> within the matrix then exposes a hydrophobic signal sequence, which targets the protein back across the inner membrane to the </a:t>
            </a:r>
            <a:r>
              <a:rPr lang="en-US" dirty="0" err="1"/>
              <a:t>intermembrane</a:t>
            </a:r>
            <a:r>
              <a:rPr lang="en-US" dirty="0"/>
              <a:t> space.</a:t>
            </a:r>
          </a:p>
        </p:txBody>
      </p:sp>
      <p:sp>
        <p:nvSpPr>
          <p:cNvPr id="6" name="Slide Number Placeholder 5"/>
          <p:cNvSpPr>
            <a:spLocks noGrp="1"/>
          </p:cNvSpPr>
          <p:nvPr>
            <p:ph type="sldNum" sz="quarter" idx="12"/>
          </p:nvPr>
        </p:nvSpPr>
        <p:spPr/>
        <p:txBody>
          <a:bodyPr/>
          <a:lstStyle/>
          <a:p>
            <a:fld id="{EF95EAD7-84A3-404E-8F6B-35EEA10A8080}" type="slidenum">
              <a:rPr lang="en-US" smtClean="0"/>
              <a:pPr/>
              <a:t>32</a:t>
            </a:fld>
            <a:endParaRPr lang="en-US"/>
          </a:p>
        </p:txBody>
      </p:sp>
      <p:pic>
        <p:nvPicPr>
          <p:cNvPr id="3074" name="Picture 2" descr="C:\Users\Amit\Desktop\ch10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228600"/>
            <a:ext cx="89027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67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50416"/>
            <a:ext cx="8153400" cy="4154984"/>
          </a:xfrm>
          <a:prstGeom prst="rect">
            <a:avLst/>
          </a:prstGeom>
          <a:noFill/>
        </p:spPr>
        <p:txBody>
          <a:bodyPr wrap="square" rtlCol="0">
            <a:spAutoFit/>
          </a:bodyPr>
          <a:lstStyle/>
          <a:p>
            <a:pPr algn="just">
              <a:buFont typeface="Arial" pitchFamily="34" charset="0"/>
              <a:buChar char="•"/>
            </a:pPr>
            <a:r>
              <a:rPr lang="en-US" sz="2400" dirty="0">
                <a:latin typeface="Times New Roman" pitchFamily="18" charset="0"/>
                <a:cs typeface="Times New Roman" pitchFamily="18" charset="0"/>
              </a:rPr>
              <a:t>Matrix:  dense granules, DNA, </a:t>
            </a:r>
            <a:r>
              <a:rPr lang="en-US" sz="2400" dirty="0" err="1">
                <a:latin typeface="Times New Roman" pitchFamily="18" charset="0"/>
                <a:cs typeface="Times New Roman" pitchFamily="18" charset="0"/>
              </a:rPr>
              <a:t>ribosomes</a:t>
            </a:r>
            <a:r>
              <a:rPr lang="en-US" sz="2400" dirty="0">
                <a:latin typeface="Times New Roman" pitchFamily="18" charset="0"/>
                <a:cs typeface="Times New Roman" pitchFamily="18" charset="0"/>
              </a:rPr>
              <a:t>, and enzymes (</a:t>
            </a:r>
            <a:r>
              <a:rPr lang="en-US" sz="2400" dirty="0" err="1">
                <a:latin typeface="Times New Roman" pitchFamily="18" charset="0"/>
                <a:cs typeface="Times New Roman" pitchFamily="18" charset="0"/>
              </a:rPr>
              <a:t>krebs</a:t>
            </a:r>
            <a:r>
              <a:rPr lang="en-US" sz="2400" dirty="0">
                <a:latin typeface="Times New Roman" pitchFamily="18" charset="0"/>
                <a:cs typeface="Times New Roman" pitchFamily="18" charset="0"/>
              </a:rPr>
              <a:t> cycle)</a:t>
            </a:r>
          </a:p>
          <a:p>
            <a:pPr algn="just">
              <a:buFont typeface="Arial" pitchFamily="34" charset="0"/>
              <a:buChar char="•"/>
            </a:pPr>
            <a:endParaRPr lang="en-US" sz="2400" dirty="0">
              <a:latin typeface="Times New Roman" pitchFamily="18" charset="0"/>
              <a:cs typeface="Times New Roman" pitchFamily="18" charset="0"/>
            </a:endParaRPr>
          </a:p>
          <a:p>
            <a:pPr algn="just">
              <a:buFont typeface="Arial" pitchFamily="34" charset="0"/>
              <a:buChar char="•"/>
            </a:pPr>
            <a:r>
              <a:rPr lang="en-US" sz="2400" dirty="0">
                <a:latin typeface="Times New Roman" pitchFamily="18" charset="0"/>
                <a:cs typeface="Times New Roman" pitchFamily="18" charset="0"/>
              </a:rPr>
              <a:t>Outer membrane is smooth while inner membrane is thrown up into series of folds, called </a:t>
            </a:r>
            <a:r>
              <a:rPr lang="en-US" sz="2400" dirty="0" err="1">
                <a:latin typeface="Times New Roman" pitchFamily="18" charset="0"/>
                <a:cs typeface="Times New Roman" pitchFamily="18" charset="0"/>
              </a:rPr>
              <a:t>Cristae</a:t>
            </a:r>
            <a:endParaRPr lang="en-US" sz="2400" dirty="0">
              <a:latin typeface="Times New Roman" pitchFamily="18" charset="0"/>
              <a:cs typeface="Times New Roman" pitchFamily="18" charset="0"/>
            </a:endParaRPr>
          </a:p>
          <a:p>
            <a:pPr algn="just">
              <a:buFont typeface="Arial" pitchFamily="34" charset="0"/>
              <a:buChar char="•"/>
            </a:pPr>
            <a:endParaRPr lang="en-US" sz="2400" dirty="0">
              <a:latin typeface="Times New Roman" pitchFamily="18" charset="0"/>
              <a:cs typeface="Times New Roman" pitchFamily="18" charset="0"/>
            </a:endParaRPr>
          </a:p>
          <a:p>
            <a:pPr algn="just">
              <a:buFont typeface="Arial" pitchFamily="34" charset="0"/>
              <a:buChar char="•"/>
            </a:pPr>
            <a:r>
              <a:rPr lang="en-US" sz="2400" dirty="0">
                <a:latin typeface="Times New Roman" pitchFamily="18" charset="0"/>
                <a:cs typeface="Times New Roman" pitchFamily="18" charset="0"/>
              </a:rPr>
              <a:t>Several thousand particles are present on inner side of the inner membrane – elementary particles or </a:t>
            </a:r>
            <a:r>
              <a:rPr lang="en-US" sz="2400" dirty="0" err="1">
                <a:latin typeface="Times New Roman" pitchFamily="18" charset="0"/>
                <a:cs typeface="Times New Roman" pitchFamily="18" charset="0"/>
              </a:rPr>
              <a:t>oxysomes</a:t>
            </a:r>
            <a:r>
              <a:rPr lang="en-US" sz="2400" dirty="0">
                <a:latin typeface="Times New Roman" pitchFamily="18" charset="0"/>
                <a:cs typeface="Times New Roman" pitchFamily="18" charset="0"/>
              </a:rPr>
              <a:t> or F0-F1 </a:t>
            </a:r>
            <a:r>
              <a:rPr lang="en-US" sz="2400" dirty="0" err="1">
                <a:latin typeface="Times New Roman" pitchFamily="18" charset="0"/>
                <a:cs typeface="Times New Roman" pitchFamily="18" charset="0"/>
              </a:rPr>
              <a:t>particel</a:t>
            </a:r>
            <a:endParaRPr lang="en-US" sz="2400" dirty="0">
              <a:latin typeface="Times New Roman" pitchFamily="18" charset="0"/>
              <a:cs typeface="Times New Roman" pitchFamily="18" charset="0"/>
            </a:endParaRPr>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EF95EAD7-84A3-404E-8F6B-35EEA10A8080}"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Structure</a:t>
            </a:r>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EF95EAD7-84A3-404E-8F6B-35EEA10A8080}" type="slidenum">
              <a:rPr lang="en-US" smtClean="0"/>
              <a:pPr/>
              <a:t>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86949"/>
            <a:ext cx="8429625" cy="542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71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95EAD7-84A3-404E-8F6B-35EEA10A8080}" type="slidenum">
              <a:rPr lang="en-US" smtClean="0"/>
              <a:pPr/>
              <a:t>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4581831"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800600"/>
            <a:ext cx="4572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94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EF95EAD7-84A3-404E-8F6B-35EEA10A8080}" type="slidenum">
              <a:rPr lang="en-US" smtClean="0"/>
              <a:pPr/>
              <a:t>7</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839200" cy="672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2400"/>
            <a:ext cx="465265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444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EF95EAD7-84A3-404E-8F6B-35EEA10A8080}" type="slidenum">
              <a:rPr lang="en-US" smtClean="0"/>
              <a:pPr/>
              <a:t>8</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85725"/>
            <a:ext cx="8648700"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89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EF95EAD7-84A3-404E-8F6B-35EEA10A8080}" type="slidenum">
              <a:rPr lang="en-US" smtClean="0"/>
              <a:pPr/>
              <a:t>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2115"/>
            <a:ext cx="7543800" cy="640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12166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276</TotalTime>
  <Words>1054</Words>
  <Application>Microsoft Office PowerPoint</Application>
  <PresentationFormat>On-screen Show (4:3)</PresentationFormat>
  <Paragraphs>109</Paragraphs>
  <Slides>32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Times New Roman</vt:lpstr>
      <vt:lpstr>Tw Cen MT</vt:lpstr>
      <vt:lpstr>Wingdings</vt:lpstr>
      <vt:lpstr>Droplet</vt:lpstr>
      <vt:lpstr>Mitochondria</vt:lpstr>
      <vt:lpstr>PowerPoint Presentation</vt:lpstr>
      <vt:lpstr>PowerPoint Presentation</vt:lpstr>
      <vt:lpstr>PowerPoint Presentation</vt:lpstr>
      <vt:lpstr>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Mitochondrial Origin</vt:lpstr>
      <vt:lpstr>Mitochondrial Division</vt:lpstr>
      <vt:lpstr>PowerPoint Presentation</vt:lpstr>
      <vt:lpstr>PowerPoint Presentation</vt:lpstr>
      <vt:lpstr>PowerPoint Presentation</vt:lpstr>
      <vt:lpstr>PowerPoint Presentation</vt:lpstr>
      <vt:lpstr>PowerPoint Presentation</vt:lpstr>
      <vt:lpstr>Mitochondrial Genome</vt:lpstr>
      <vt:lpstr>PowerPoint Presentation</vt:lpstr>
      <vt:lpstr>PowerPoint Presentation</vt:lpstr>
      <vt:lpstr>PowerPoint Presentation</vt:lpstr>
      <vt:lpstr>Exception in Genetic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Varun</dc:creator>
  <cp:lastModifiedBy>Hp</cp:lastModifiedBy>
  <cp:revision>37</cp:revision>
  <dcterms:created xsi:type="dcterms:W3CDTF">2012-10-02T17:32:39Z</dcterms:created>
  <dcterms:modified xsi:type="dcterms:W3CDTF">2020-10-20T17:48:08Z</dcterms:modified>
</cp:coreProperties>
</file>