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522" y="2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30/09/2018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600" b="0" i="1">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30/09/2018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30/09/2018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30/09/2018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30/09/2018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800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01040" y="48005"/>
            <a:ext cx="11589918" cy="2282825"/>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a:xfrm>
            <a:off x="2048382" y="2387625"/>
            <a:ext cx="6383655" cy="4040504"/>
          </a:xfrm>
          <a:prstGeom prst="rect">
            <a:avLst/>
          </a:prstGeom>
        </p:spPr>
        <p:txBody>
          <a:bodyPr wrap="square" lIns="0" tIns="0" rIns="0" bIns="0">
            <a:spAutoFit/>
          </a:bodyPr>
          <a:lstStyle>
            <a:lvl1pPr>
              <a:defRPr sz="1600" b="0" i="1">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30/09/2018</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Digital_object_identifier" TargetMode="External"/><Relationship Id="rId2" Type="http://schemas.openxmlformats.org/officeDocument/2006/relationships/hyperlink" Target="http://onlinelibrary.wiley.com/doi/10.1111/boj.12385/epdf" TargetMode="External"/><Relationship Id="rId1" Type="http://schemas.openxmlformats.org/officeDocument/2006/relationships/slideLayout" Target="../slideLayouts/slideLayout5.xml"/><Relationship Id="rId5" Type="http://schemas.openxmlformats.org/officeDocument/2006/relationships/hyperlink" Target="http://www3.interscience.wiley.com/journal/122630309/abstract" TargetMode="External"/><Relationship Id="rId4" Type="http://schemas.openxmlformats.org/officeDocument/2006/relationships/hyperlink" Target="https://dx.doi.org/10.1111/boj.12385"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en.wikipedia.org/wiki/Eudicots" TargetMode="External"/><Relationship Id="rId13" Type="http://schemas.openxmlformats.org/officeDocument/2006/relationships/hyperlink" Target="https://en.wikipedia.org/wiki/Euasterids_I" TargetMode="External"/><Relationship Id="rId3" Type="http://schemas.openxmlformats.org/officeDocument/2006/relationships/hyperlink" Target="https://en.wikipedia.org/wiki/Clade" TargetMode="External"/><Relationship Id="rId7" Type="http://schemas.openxmlformats.org/officeDocument/2006/relationships/hyperlink" Target="https://en.wikipedia.org/wiki/Commelinids" TargetMode="External"/><Relationship Id="rId12" Type="http://schemas.openxmlformats.org/officeDocument/2006/relationships/hyperlink" Target="https://en.wikipedia.org/wiki/Asterids" TargetMode="External"/><Relationship Id="rId2" Type="http://schemas.openxmlformats.org/officeDocument/2006/relationships/hyperlink" Target="https://en.wikipedia.org/wiki/Taxonomic_rank" TargetMode="External"/><Relationship Id="rId1" Type="http://schemas.openxmlformats.org/officeDocument/2006/relationships/slideLayout" Target="../slideLayouts/slideLayout2.xml"/><Relationship Id="rId6" Type="http://schemas.openxmlformats.org/officeDocument/2006/relationships/hyperlink" Target="https://en.wikipedia.org/wiki/Monocots" TargetMode="External"/><Relationship Id="rId11" Type="http://schemas.openxmlformats.org/officeDocument/2006/relationships/hyperlink" Target="https://en.wikipedia.org/wiki/Rosids" TargetMode="External"/><Relationship Id="rId5" Type="http://schemas.openxmlformats.org/officeDocument/2006/relationships/hyperlink" Target="https://en.wikipedia.org/wiki/Order_(biology)" TargetMode="External"/><Relationship Id="rId10" Type="http://schemas.openxmlformats.org/officeDocument/2006/relationships/hyperlink" Target="https://en.wikipedia.org/wiki/Eurosids_I" TargetMode="External"/><Relationship Id="rId4" Type="http://schemas.openxmlformats.org/officeDocument/2006/relationships/hyperlink" Target="https://en.wikipedia.org/wiki/Class_(biology)" TargetMode="External"/><Relationship Id="rId9" Type="http://schemas.openxmlformats.org/officeDocument/2006/relationships/hyperlink" Target="https://en.wikipedia.org/wiki/Core_eudicots" TargetMode="External"/><Relationship Id="rId14" Type="http://schemas.openxmlformats.org/officeDocument/2006/relationships/hyperlink" Target="https://en.wikipedia.org/wiki/Euasterids_II"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hyperlink" Target="http://onlinelibrary.wiley.com/enhanced/doi/10.1046/j.1095-8339.2003.t01-1-00158.x" TargetMode="External"/><Relationship Id="rId7" Type="http://schemas.openxmlformats.org/officeDocument/2006/relationships/hyperlink" Target="http://www.jstor.org/stable/2399846" TargetMode="External"/><Relationship Id="rId2" Type="http://schemas.openxmlformats.org/officeDocument/2006/relationships/hyperlink" Target="http://www.jstor.org/stable/2992015" TargetMode="External"/><Relationship Id="rId1" Type="http://schemas.openxmlformats.org/officeDocument/2006/relationships/slideLayout" Target="../slideLayouts/slideLayout5.xml"/><Relationship Id="rId6" Type="http://schemas.openxmlformats.org/officeDocument/2006/relationships/hyperlink" Target="http://onlinelibrary.wiley.com/enhanced/doi/10.1111/boj.12205/" TargetMode="External"/><Relationship Id="rId5" Type="http://schemas.openxmlformats.org/officeDocument/2006/relationships/hyperlink" Target="http://onlinelibrary.wiley.com/enhanced/doi/10.1111/boj.12385" TargetMode="External"/><Relationship Id="rId4" Type="http://schemas.openxmlformats.org/officeDocument/2006/relationships/hyperlink" Target="http://onlinelibrary.wiley.com/enhanced/doi/10.1111/j.1095-8339.2009.00996.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www.linnaeus.uu.se/online/animal/2_1.html" TargetMode="External"/><Relationship Id="rId3" Type="http://schemas.openxmlformats.org/officeDocument/2006/relationships/hyperlink" Target="http://onlinelibrary.wiley.com/enhanced/doi/10.1111/j.1095-8339.2010.01074.x" TargetMode="External"/><Relationship Id="rId7" Type="http://schemas.openxmlformats.org/officeDocument/2006/relationships/hyperlink" Target="https://www.kew.org/science/who-we-are-and-what-we-do/kews-science-strategy" TargetMode="External"/><Relationship Id="rId2" Type="http://schemas.openxmlformats.org/officeDocument/2006/relationships/hyperlink" Target="http://dx.doi.org/10.11646/phytotaxa.181.4.4" TargetMode="External"/><Relationship Id="rId1" Type="http://schemas.openxmlformats.org/officeDocument/2006/relationships/slideLayout" Target="../slideLayouts/slideLayout5.xml"/><Relationship Id="rId6" Type="http://schemas.openxmlformats.org/officeDocument/2006/relationships/hyperlink" Target="https://www.kew.org/blogs/kew-science" TargetMode="External"/><Relationship Id="rId11" Type="http://schemas.openxmlformats.org/officeDocument/2006/relationships/hyperlink" Target="http://www.cs.man.ac.uk/~david/flora/links.html" TargetMode="External"/><Relationship Id="rId5" Type="http://schemas.openxmlformats.org/officeDocument/2006/relationships/hyperlink" Target="http://onlinelibrary.wiley.com/enhanced/doi/10.1111/boj.12031" TargetMode="External"/><Relationship Id="rId10" Type="http://schemas.openxmlformats.org/officeDocument/2006/relationships/hyperlink" Target="http://www.accessscience.com/content/angiosperm-phylogeny-group-apg-classification/YB120239" TargetMode="External"/><Relationship Id="rId4" Type="http://schemas.openxmlformats.org/officeDocument/2006/relationships/hyperlink" Target="http://onlinelibrary.wiley.com/enhanced/doi/10.1111/boj.12285" TargetMode="External"/><Relationship Id="rId9" Type="http://schemas.openxmlformats.org/officeDocument/2006/relationships/hyperlink" Target="http://www.mobot.org/MOBOT/Research/APweb/"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0076" y="914400"/>
            <a:ext cx="8832724" cy="4480073"/>
          </a:xfrm>
          <a:prstGeom prst="rect">
            <a:avLst/>
          </a:prstGeom>
        </p:spPr>
        <p:txBody>
          <a:bodyPr vert="horz" wrap="square" lIns="0" tIns="106045" rIns="0" bIns="0" rtlCol="0">
            <a:spAutoFit/>
          </a:bodyPr>
          <a:lstStyle/>
          <a:p>
            <a:pPr marL="12700" marR="5080" indent="-1270" algn="ctr">
              <a:lnSpc>
                <a:spcPts val="5830"/>
              </a:lnSpc>
              <a:spcBef>
                <a:spcPts val="835"/>
              </a:spcBef>
            </a:pPr>
            <a:r>
              <a:rPr sz="5400" dirty="0"/>
              <a:t>'Application of APG  </a:t>
            </a:r>
            <a:r>
              <a:rPr sz="5400" spc="-5" dirty="0"/>
              <a:t>Classification System</a:t>
            </a:r>
            <a:r>
              <a:rPr sz="5400" spc="-20" dirty="0"/>
              <a:t> </a:t>
            </a:r>
            <a:r>
              <a:rPr sz="5400"/>
              <a:t>in  </a:t>
            </a:r>
            <a:r>
              <a:rPr sz="5400" spc="-45" smtClean="0"/>
              <a:t>Taxonom</a:t>
            </a:r>
            <a:r>
              <a:rPr lang="en-US" sz="5400" spc="-45" dirty="0" smtClean="0"/>
              <a:t>y</a:t>
            </a:r>
            <a:r>
              <a:rPr sz="5400" smtClean="0"/>
              <a:t>"</a:t>
            </a:r>
            <a:endParaRPr sz="5400"/>
          </a:p>
          <a:p>
            <a:pPr marL="1939289" marR="1934845" indent="740410" algn="ctr">
              <a:lnSpc>
                <a:spcPct val="124700"/>
              </a:lnSpc>
              <a:spcBef>
                <a:spcPts val="450"/>
              </a:spcBef>
            </a:pPr>
            <a:r>
              <a:rPr lang="en-US" sz="3600" spc="-5" dirty="0" smtClean="0">
                <a:solidFill>
                  <a:srgbClr val="FF0000"/>
                </a:solidFill>
                <a:latin typeface="Monotype Corsiva" pitchFamily="66" charset="0"/>
                <a:cs typeface="Times New Roman" pitchFamily="18" charset="0"/>
              </a:rPr>
              <a:t>Dr. </a:t>
            </a:r>
            <a:r>
              <a:rPr lang="en-US" sz="3600" spc="-5" dirty="0" err="1" smtClean="0">
                <a:solidFill>
                  <a:srgbClr val="FF0000"/>
                </a:solidFill>
                <a:latin typeface="Monotype Corsiva" pitchFamily="66" charset="0"/>
                <a:cs typeface="Times New Roman" pitchFamily="18" charset="0"/>
              </a:rPr>
              <a:t>Tripta</a:t>
            </a:r>
            <a:r>
              <a:rPr lang="en-US" sz="3600" spc="-5" dirty="0" smtClean="0">
                <a:solidFill>
                  <a:srgbClr val="FF0000"/>
                </a:solidFill>
                <a:latin typeface="Monotype Corsiva" pitchFamily="66" charset="0"/>
                <a:cs typeface="Times New Roman" pitchFamily="18" charset="0"/>
              </a:rPr>
              <a:t> Jain</a:t>
            </a:r>
            <a:br>
              <a:rPr lang="en-US" sz="3600" spc="-5" dirty="0" smtClean="0">
                <a:solidFill>
                  <a:srgbClr val="FF0000"/>
                </a:solidFill>
                <a:latin typeface="Monotype Corsiva" pitchFamily="66" charset="0"/>
                <a:cs typeface="Times New Roman" pitchFamily="18" charset="0"/>
              </a:rPr>
            </a:br>
            <a:r>
              <a:rPr lang="en-US" sz="3600" spc="-5" dirty="0" smtClean="0">
                <a:solidFill>
                  <a:srgbClr val="FF0000"/>
                </a:solidFill>
                <a:latin typeface="Monotype Corsiva" pitchFamily="66" charset="0"/>
                <a:cs typeface="Times New Roman" pitchFamily="18" charset="0"/>
              </a:rPr>
              <a:t>        </a:t>
            </a:r>
            <a:r>
              <a:rPr lang="en-US" sz="3600" spc="-5" dirty="0" smtClean="0">
                <a:solidFill>
                  <a:srgbClr val="FF0000"/>
                </a:solidFill>
                <a:latin typeface="Monotype Corsiva" pitchFamily="66" charset="0"/>
                <a:cs typeface="Times New Roman" pitchFamily="18" charset="0"/>
              </a:rPr>
              <a:t>Assistant Professor</a:t>
            </a:r>
            <a:r>
              <a:rPr sz="3600" spc="-10" smtClean="0">
                <a:solidFill>
                  <a:srgbClr val="FF0000"/>
                </a:solidFill>
                <a:latin typeface="Monotype Corsiva" pitchFamily="66" charset="0"/>
                <a:cs typeface="Times New Roman" pitchFamily="18" charset="0"/>
              </a:rPr>
              <a:t> </a:t>
            </a:r>
            <a:r>
              <a:rPr sz="3600" spc="-5" smtClean="0">
                <a:solidFill>
                  <a:srgbClr val="FF0000"/>
                </a:solidFill>
                <a:latin typeface="Monotype Corsiva" pitchFamily="66" charset="0"/>
                <a:cs typeface="Times New Roman" pitchFamily="18" charset="0"/>
              </a:rPr>
              <a:t> </a:t>
            </a:r>
            <a:r>
              <a:rPr lang="en-US" sz="3600" spc="-5" dirty="0" smtClean="0">
                <a:solidFill>
                  <a:srgbClr val="FF0000"/>
                </a:solidFill>
                <a:latin typeface="Monotype Corsiva" pitchFamily="66" charset="0"/>
                <a:cs typeface="Times New Roman" pitchFamily="18" charset="0"/>
              </a:rPr>
              <a:t>        </a:t>
            </a:r>
            <a:r>
              <a:rPr sz="3600" spc="-5" smtClean="0">
                <a:solidFill>
                  <a:srgbClr val="FF0000"/>
                </a:solidFill>
                <a:latin typeface="Monotype Corsiva" pitchFamily="66" charset="0"/>
                <a:cs typeface="Times New Roman" pitchFamily="18" charset="0"/>
              </a:rPr>
              <a:t>Department </a:t>
            </a:r>
            <a:r>
              <a:rPr sz="3600" spc="-5" dirty="0">
                <a:solidFill>
                  <a:srgbClr val="FF0000"/>
                </a:solidFill>
                <a:latin typeface="Monotype Corsiva" pitchFamily="66" charset="0"/>
                <a:cs typeface="Times New Roman" pitchFamily="18" charset="0"/>
              </a:rPr>
              <a:t>of</a:t>
            </a:r>
            <a:r>
              <a:rPr sz="3600" spc="10" dirty="0">
                <a:solidFill>
                  <a:srgbClr val="FF0000"/>
                </a:solidFill>
                <a:latin typeface="Monotype Corsiva" pitchFamily="66" charset="0"/>
                <a:cs typeface="Times New Roman" pitchFamily="18" charset="0"/>
              </a:rPr>
              <a:t> </a:t>
            </a:r>
            <a:r>
              <a:rPr sz="3600" spc="-5" dirty="0">
                <a:solidFill>
                  <a:srgbClr val="FF0000"/>
                </a:solidFill>
                <a:latin typeface="Monotype Corsiva" pitchFamily="66" charset="0"/>
                <a:cs typeface="Times New Roman" pitchFamily="18" charset="0"/>
              </a:rPr>
              <a:t>Botany</a:t>
            </a:r>
            <a:endParaRPr sz="3600">
              <a:solidFill>
                <a:srgbClr val="FF0000"/>
              </a:solidFill>
              <a:latin typeface="Monotype Corsiva"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94957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Introduction</a:t>
            </a:r>
            <a:endParaRPr sz="4400">
              <a:latin typeface="Arial"/>
              <a:cs typeface="Arial"/>
            </a:endParaRPr>
          </a:p>
        </p:txBody>
      </p:sp>
      <p:sp>
        <p:nvSpPr>
          <p:cNvPr id="3" name="object 3"/>
          <p:cNvSpPr txBox="1"/>
          <p:nvPr/>
        </p:nvSpPr>
        <p:spPr>
          <a:xfrm>
            <a:off x="916939" y="1833117"/>
            <a:ext cx="10365740" cy="3608704"/>
          </a:xfrm>
          <a:prstGeom prst="rect">
            <a:avLst/>
          </a:prstGeom>
        </p:spPr>
        <p:txBody>
          <a:bodyPr vert="horz" wrap="square" lIns="0" tIns="36195" rIns="0" bIns="0" rtlCol="0">
            <a:spAutoFit/>
          </a:bodyPr>
          <a:lstStyle/>
          <a:p>
            <a:pPr marL="12700" marR="10795" algn="just">
              <a:lnSpc>
                <a:spcPts val="2510"/>
              </a:lnSpc>
              <a:spcBef>
                <a:spcPts val="285"/>
              </a:spcBef>
              <a:buFont typeface="Arial"/>
              <a:buChar char="•"/>
              <a:tabLst>
                <a:tab pos="241935" algn="l"/>
              </a:tabLst>
            </a:pPr>
            <a:r>
              <a:rPr sz="2200" b="1" spc="-5" dirty="0">
                <a:latin typeface="Times New Roman"/>
                <a:cs typeface="Times New Roman"/>
              </a:rPr>
              <a:t>The existing systems </a:t>
            </a:r>
            <a:r>
              <a:rPr sz="2200" b="1" spc="-15" dirty="0">
                <a:latin typeface="Times New Roman"/>
                <a:cs typeface="Times New Roman"/>
              </a:rPr>
              <a:t>are </a:t>
            </a:r>
            <a:r>
              <a:rPr sz="2200" b="1" spc="-10" dirty="0">
                <a:latin typeface="Times New Roman"/>
                <a:cs typeface="Times New Roman"/>
              </a:rPr>
              <a:t>rejected </a:t>
            </a:r>
            <a:r>
              <a:rPr sz="2200" b="1" spc="-5" dirty="0">
                <a:latin typeface="Times New Roman"/>
                <a:cs typeface="Times New Roman"/>
              </a:rPr>
              <a:t>because they </a:t>
            </a:r>
            <a:r>
              <a:rPr sz="2200" b="1" spc="-15" dirty="0">
                <a:latin typeface="Times New Roman"/>
                <a:cs typeface="Times New Roman"/>
              </a:rPr>
              <a:t>are </a:t>
            </a:r>
            <a:r>
              <a:rPr sz="2200" b="1" spc="-5" dirty="0">
                <a:latin typeface="Times New Roman"/>
                <a:cs typeface="Times New Roman"/>
              </a:rPr>
              <a:t>not phylogenetic, i.e. </a:t>
            </a:r>
            <a:r>
              <a:rPr sz="2200" b="1" spc="-15" dirty="0">
                <a:latin typeface="Times New Roman"/>
                <a:cs typeface="Times New Roman"/>
              </a:rPr>
              <a:t>are </a:t>
            </a:r>
            <a:r>
              <a:rPr sz="2200" b="1" spc="-5" dirty="0">
                <a:latin typeface="Times New Roman"/>
                <a:cs typeface="Times New Roman"/>
              </a:rPr>
              <a:t>not  based </a:t>
            </a:r>
            <a:r>
              <a:rPr sz="2200" b="1" dirty="0">
                <a:latin typeface="Times New Roman"/>
                <a:cs typeface="Times New Roman"/>
              </a:rPr>
              <a:t>on </a:t>
            </a:r>
            <a:r>
              <a:rPr sz="2200" b="1" spc="-5" dirty="0">
                <a:latin typeface="Times New Roman"/>
                <a:cs typeface="Times New Roman"/>
              </a:rPr>
              <a:t>strictly monophyletic </a:t>
            </a:r>
            <a:r>
              <a:rPr sz="2200" b="1" spc="-10" dirty="0">
                <a:latin typeface="Times New Roman"/>
                <a:cs typeface="Times New Roman"/>
              </a:rPr>
              <a:t>groups </a:t>
            </a:r>
            <a:r>
              <a:rPr sz="2200" b="1" spc="-5" dirty="0">
                <a:latin typeface="Times New Roman"/>
                <a:cs typeface="Times New Roman"/>
              </a:rPr>
              <a:t>(i.e. </a:t>
            </a:r>
            <a:r>
              <a:rPr sz="2200" b="1" spc="-10" dirty="0">
                <a:latin typeface="Times New Roman"/>
                <a:cs typeface="Times New Roman"/>
              </a:rPr>
              <a:t>groups </a:t>
            </a:r>
            <a:r>
              <a:rPr sz="2200" b="1" spc="-5" dirty="0">
                <a:latin typeface="Times New Roman"/>
                <a:cs typeface="Times New Roman"/>
              </a:rPr>
              <a:t>which consist </a:t>
            </a:r>
            <a:r>
              <a:rPr sz="2200" b="1" dirty="0">
                <a:latin typeface="Times New Roman"/>
                <a:cs typeface="Times New Roman"/>
              </a:rPr>
              <a:t>of </a:t>
            </a:r>
            <a:r>
              <a:rPr sz="2200" b="1" spc="-5" dirty="0">
                <a:latin typeface="Times New Roman"/>
                <a:cs typeface="Times New Roman"/>
              </a:rPr>
              <a:t>all descendants </a:t>
            </a:r>
            <a:r>
              <a:rPr sz="2200" b="1" dirty="0">
                <a:latin typeface="Times New Roman"/>
                <a:cs typeface="Times New Roman"/>
              </a:rPr>
              <a:t>of </a:t>
            </a:r>
            <a:r>
              <a:rPr sz="2200" b="1" spc="-5" dirty="0">
                <a:latin typeface="Times New Roman"/>
                <a:cs typeface="Times New Roman"/>
              </a:rPr>
              <a:t>a  common</a:t>
            </a:r>
            <a:r>
              <a:rPr sz="2200" b="1" spc="25" dirty="0">
                <a:latin typeface="Times New Roman"/>
                <a:cs typeface="Times New Roman"/>
              </a:rPr>
              <a:t> </a:t>
            </a:r>
            <a:r>
              <a:rPr sz="2200" b="1" spc="-5" dirty="0">
                <a:latin typeface="Times New Roman"/>
                <a:cs typeface="Times New Roman"/>
              </a:rPr>
              <a:t>ancestor).</a:t>
            </a:r>
            <a:endParaRPr sz="2200">
              <a:latin typeface="Times New Roman"/>
              <a:cs typeface="Times New Roman"/>
            </a:endParaRPr>
          </a:p>
          <a:p>
            <a:pPr marL="12700" marR="12065" algn="just">
              <a:lnSpc>
                <a:spcPts val="2520"/>
              </a:lnSpc>
              <a:spcBef>
                <a:spcPts val="985"/>
              </a:spcBef>
              <a:buFont typeface="Arial"/>
              <a:buChar char="•"/>
              <a:tabLst>
                <a:tab pos="241935" algn="l"/>
              </a:tabLst>
            </a:pPr>
            <a:r>
              <a:rPr sz="2200" b="1" spc="-5" dirty="0">
                <a:latin typeface="Times New Roman"/>
                <a:cs typeface="Times New Roman"/>
              </a:rPr>
              <a:t>APG, show </a:t>
            </a:r>
            <a:r>
              <a:rPr sz="2200" b="1" dirty="0">
                <a:latin typeface="Times New Roman"/>
                <a:cs typeface="Times New Roman"/>
              </a:rPr>
              <a:t>that </a:t>
            </a:r>
            <a:r>
              <a:rPr sz="2200" b="1" spc="-5" dirty="0">
                <a:latin typeface="Times New Roman"/>
                <a:cs typeface="Times New Roman"/>
              </a:rPr>
              <a:t>the monocots form a monophyletic </a:t>
            </a:r>
            <a:r>
              <a:rPr sz="2200" b="1" spc="-10" dirty="0">
                <a:latin typeface="Times New Roman"/>
                <a:cs typeface="Times New Roman"/>
              </a:rPr>
              <a:t>group </a:t>
            </a:r>
            <a:r>
              <a:rPr sz="2200" b="1" dirty="0">
                <a:latin typeface="Times New Roman"/>
                <a:cs typeface="Times New Roman"/>
              </a:rPr>
              <a:t>(clade), </a:t>
            </a:r>
            <a:r>
              <a:rPr sz="2200" b="1" spc="-5" dirty="0">
                <a:latin typeface="Times New Roman"/>
                <a:cs typeface="Times New Roman"/>
              </a:rPr>
              <a:t>but that the dicots  do not</a:t>
            </a:r>
            <a:r>
              <a:rPr sz="2200" b="1" spc="15" dirty="0">
                <a:latin typeface="Times New Roman"/>
                <a:cs typeface="Times New Roman"/>
              </a:rPr>
              <a:t> </a:t>
            </a:r>
            <a:r>
              <a:rPr sz="2200" b="1" spc="-5" dirty="0">
                <a:latin typeface="Times New Roman"/>
                <a:cs typeface="Times New Roman"/>
              </a:rPr>
              <a:t>(-paraphyletic).</a:t>
            </a:r>
            <a:endParaRPr sz="2200">
              <a:latin typeface="Times New Roman"/>
              <a:cs typeface="Times New Roman"/>
            </a:endParaRPr>
          </a:p>
          <a:p>
            <a:pPr marL="12700" marR="5080" algn="just">
              <a:lnSpc>
                <a:spcPts val="2510"/>
              </a:lnSpc>
              <a:spcBef>
                <a:spcPts val="994"/>
              </a:spcBef>
              <a:buFont typeface="Arial"/>
              <a:buChar char="•"/>
              <a:tabLst>
                <a:tab pos="241935" algn="l"/>
              </a:tabLst>
            </a:pPr>
            <a:r>
              <a:rPr sz="2200" b="1" spc="-5" dirty="0">
                <a:latin typeface="Times New Roman"/>
                <a:cs typeface="Times New Roman"/>
              </a:rPr>
              <a:t>Majority </a:t>
            </a:r>
            <a:r>
              <a:rPr sz="2200" b="1" dirty="0">
                <a:latin typeface="Times New Roman"/>
                <a:cs typeface="Times New Roman"/>
              </a:rPr>
              <a:t>of </a:t>
            </a:r>
            <a:r>
              <a:rPr sz="2200" b="1" spc="-5" dirty="0">
                <a:latin typeface="Times New Roman"/>
                <a:cs typeface="Times New Roman"/>
              </a:rPr>
              <a:t>dicot species do form a monophyletic </a:t>
            </a:r>
            <a:r>
              <a:rPr sz="2200" b="1" spc="-10" dirty="0">
                <a:latin typeface="Times New Roman"/>
                <a:cs typeface="Times New Roman"/>
              </a:rPr>
              <a:t>group, </a:t>
            </a:r>
            <a:r>
              <a:rPr sz="2200" b="1" spc="-5" dirty="0">
                <a:latin typeface="Times New Roman"/>
                <a:cs typeface="Times New Roman"/>
              </a:rPr>
              <a:t>called the </a:t>
            </a:r>
            <a:r>
              <a:rPr sz="2200" b="1" spc="-5" dirty="0">
                <a:solidFill>
                  <a:srgbClr val="FF0000"/>
                </a:solidFill>
                <a:latin typeface="Times New Roman"/>
                <a:cs typeface="Times New Roman"/>
              </a:rPr>
              <a:t>eudicots </a:t>
            </a:r>
            <a:r>
              <a:rPr sz="2200" b="1" dirty="0">
                <a:latin typeface="Times New Roman"/>
                <a:cs typeface="Times New Roman"/>
              </a:rPr>
              <a:t>or  </a:t>
            </a:r>
            <a:r>
              <a:rPr sz="2200" b="1" spc="-5" dirty="0">
                <a:latin typeface="Times New Roman"/>
                <a:cs typeface="Times New Roman"/>
              </a:rPr>
              <a:t>tricolpates. Of the remaining dicot species, most belong to a third major clade known  </a:t>
            </a:r>
            <a:r>
              <a:rPr sz="2200" b="1" dirty="0">
                <a:latin typeface="Times New Roman"/>
                <a:cs typeface="Times New Roman"/>
              </a:rPr>
              <a:t>as </a:t>
            </a:r>
            <a:r>
              <a:rPr sz="2200" b="1" spc="-5" dirty="0">
                <a:latin typeface="Times New Roman"/>
                <a:cs typeface="Times New Roman"/>
              </a:rPr>
              <a:t>the </a:t>
            </a:r>
            <a:r>
              <a:rPr sz="2200" b="1" spc="-5" dirty="0">
                <a:solidFill>
                  <a:srgbClr val="FF0000"/>
                </a:solidFill>
                <a:latin typeface="Times New Roman"/>
                <a:cs typeface="Times New Roman"/>
              </a:rPr>
              <a:t>Magnoliidae</a:t>
            </a:r>
            <a:r>
              <a:rPr sz="2200" b="1" spc="-5" dirty="0">
                <a:latin typeface="Times New Roman"/>
                <a:cs typeface="Times New Roman"/>
              </a:rPr>
              <a:t>.</a:t>
            </a:r>
            <a:endParaRPr sz="2200">
              <a:latin typeface="Times New Roman"/>
              <a:cs typeface="Times New Roman"/>
            </a:endParaRPr>
          </a:p>
          <a:p>
            <a:pPr marL="12700" marR="10795" algn="just">
              <a:lnSpc>
                <a:spcPts val="2510"/>
              </a:lnSpc>
              <a:spcBef>
                <a:spcPts val="990"/>
              </a:spcBef>
              <a:buFont typeface="Arial"/>
              <a:buChar char="•"/>
              <a:tabLst>
                <a:tab pos="241935" algn="l"/>
              </a:tabLst>
            </a:pPr>
            <a:r>
              <a:rPr sz="2200" b="1" spc="-5" dirty="0">
                <a:latin typeface="Times New Roman"/>
                <a:cs typeface="Times New Roman"/>
              </a:rPr>
              <a:t>The </a:t>
            </a:r>
            <a:r>
              <a:rPr sz="2200" b="1" spc="-15" dirty="0">
                <a:latin typeface="Times New Roman"/>
                <a:cs typeface="Times New Roman"/>
              </a:rPr>
              <a:t>rest </a:t>
            </a:r>
            <a:r>
              <a:rPr sz="2200" b="1" spc="-5" dirty="0">
                <a:latin typeface="Times New Roman"/>
                <a:cs typeface="Times New Roman"/>
              </a:rPr>
              <a:t>include a paraphyletic </a:t>
            </a:r>
            <a:r>
              <a:rPr sz="2200" b="1" spc="-10" dirty="0">
                <a:latin typeface="Times New Roman"/>
                <a:cs typeface="Times New Roman"/>
              </a:rPr>
              <a:t>grouping </a:t>
            </a:r>
            <a:r>
              <a:rPr sz="2200" b="1" dirty="0">
                <a:latin typeface="Times New Roman"/>
                <a:cs typeface="Times New Roman"/>
              </a:rPr>
              <a:t>of </a:t>
            </a:r>
            <a:r>
              <a:rPr sz="2200" b="1" spc="-5" dirty="0">
                <a:latin typeface="Times New Roman"/>
                <a:cs typeface="Times New Roman"/>
              </a:rPr>
              <a:t>primitive species known collectively </a:t>
            </a:r>
            <a:r>
              <a:rPr sz="2200" b="1" spc="-15" dirty="0">
                <a:latin typeface="Times New Roman"/>
                <a:cs typeface="Times New Roman"/>
              </a:rPr>
              <a:t>as  </a:t>
            </a:r>
            <a:r>
              <a:rPr sz="2200" b="1" spc="-5" dirty="0">
                <a:latin typeface="Times New Roman"/>
                <a:cs typeface="Times New Roman"/>
              </a:rPr>
              <a:t>the </a:t>
            </a:r>
            <a:r>
              <a:rPr sz="2200" b="1" spc="-5" dirty="0">
                <a:solidFill>
                  <a:srgbClr val="FF0000"/>
                </a:solidFill>
                <a:latin typeface="Times New Roman"/>
                <a:cs typeface="Times New Roman"/>
              </a:rPr>
              <a:t>basal angiosperms</a:t>
            </a:r>
            <a:r>
              <a:rPr sz="2200" b="1" spc="-5" dirty="0">
                <a:latin typeface="Times New Roman"/>
                <a:cs typeface="Times New Roman"/>
              </a:rPr>
              <a:t>, plus the families Ceratophyllaceae and</a:t>
            </a:r>
            <a:r>
              <a:rPr sz="2200" b="1" spc="130" dirty="0">
                <a:latin typeface="Times New Roman"/>
                <a:cs typeface="Times New Roman"/>
              </a:rPr>
              <a:t> </a:t>
            </a:r>
            <a:r>
              <a:rPr sz="2200" b="1" spc="-5" dirty="0">
                <a:latin typeface="Times New Roman"/>
                <a:cs typeface="Times New Roman"/>
              </a:rPr>
              <a:t>Chloranthaceae.</a:t>
            </a:r>
            <a:endParaRPr sz="2200">
              <a:latin typeface="Times New Roman"/>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94957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Introduction</a:t>
            </a:r>
            <a:endParaRPr sz="4400">
              <a:latin typeface="Arial"/>
              <a:cs typeface="Arial"/>
            </a:endParaRPr>
          </a:p>
        </p:txBody>
      </p:sp>
      <p:sp>
        <p:nvSpPr>
          <p:cNvPr id="3" name="object 3"/>
          <p:cNvSpPr txBox="1"/>
          <p:nvPr/>
        </p:nvSpPr>
        <p:spPr>
          <a:xfrm>
            <a:off x="916939" y="1811226"/>
            <a:ext cx="10360660" cy="3799204"/>
          </a:xfrm>
          <a:prstGeom prst="rect">
            <a:avLst/>
          </a:prstGeom>
        </p:spPr>
        <p:txBody>
          <a:bodyPr vert="horz" wrap="square" lIns="0" tIns="12065" rIns="0" bIns="0" rtlCol="0">
            <a:spAutoFit/>
          </a:bodyPr>
          <a:lstStyle/>
          <a:p>
            <a:pPr marL="12700" marR="6350" algn="just">
              <a:lnSpc>
                <a:spcPct val="114999"/>
              </a:lnSpc>
              <a:spcBef>
                <a:spcPts val="95"/>
              </a:spcBef>
              <a:buFont typeface="Arial"/>
              <a:buChar char="•"/>
              <a:tabLst>
                <a:tab pos="241935" algn="l"/>
              </a:tabLst>
            </a:pPr>
            <a:r>
              <a:rPr sz="2600" b="1" i="1" spc="-5" dirty="0">
                <a:latin typeface="Times New Roman"/>
                <a:cs typeface="Times New Roman"/>
              </a:rPr>
              <a:t>Monophyletic </a:t>
            </a:r>
            <a:r>
              <a:rPr sz="2600" b="1" spc="-15" dirty="0">
                <a:latin typeface="Times New Roman"/>
                <a:cs typeface="Times New Roman"/>
              </a:rPr>
              <a:t>refers </a:t>
            </a:r>
            <a:r>
              <a:rPr sz="2600" b="1" dirty="0">
                <a:latin typeface="Times New Roman"/>
                <a:cs typeface="Times New Roman"/>
              </a:rPr>
              <a:t>to a </a:t>
            </a:r>
            <a:r>
              <a:rPr sz="2600" b="1" spc="-10" dirty="0">
                <a:latin typeface="Times New Roman"/>
                <a:cs typeface="Times New Roman"/>
              </a:rPr>
              <a:t>group </a:t>
            </a:r>
            <a:r>
              <a:rPr sz="2600" b="1" dirty="0">
                <a:latin typeface="Times New Roman"/>
                <a:cs typeface="Times New Roman"/>
              </a:rPr>
              <a:t>that </a:t>
            </a:r>
            <a:r>
              <a:rPr sz="2600" b="1" spc="-5" dirty="0">
                <a:latin typeface="Times New Roman"/>
                <a:cs typeface="Times New Roman"/>
              </a:rPr>
              <a:t>consists </a:t>
            </a:r>
            <a:r>
              <a:rPr sz="2600" b="1" dirty="0">
                <a:latin typeface="Times New Roman"/>
                <a:cs typeface="Times New Roman"/>
              </a:rPr>
              <a:t>of a </a:t>
            </a:r>
            <a:r>
              <a:rPr sz="2600" b="1" spc="-5" dirty="0">
                <a:latin typeface="Times New Roman"/>
                <a:cs typeface="Times New Roman"/>
              </a:rPr>
              <a:t>common ancestor </a:t>
            </a:r>
            <a:r>
              <a:rPr sz="2600" b="1" dirty="0">
                <a:latin typeface="Times New Roman"/>
                <a:cs typeface="Times New Roman"/>
              </a:rPr>
              <a:t>plus  all descendants </a:t>
            </a:r>
            <a:r>
              <a:rPr sz="2600" b="1" spc="5" dirty="0">
                <a:latin typeface="Times New Roman"/>
                <a:cs typeface="Times New Roman"/>
              </a:rPr>
              <a:t>of </a:t>
            </a:r>
            <a:r>
              <a:rPr sz="2600" b="1" spc="-5" dirty="0">
                <a:latin typeface="Times New Roman"/>
                <a:cs typeface="Times New Roman"/>
              </a:rPr>
              <a:t>that </a:t>
            </a:r>
            <a:r>
              <a:rPr sz="2600" b="1" spc="-30" dirty="0">
                <a:latin typeface="Times New Roman"/>
                <a:cs typeface="Times New Roman"/>
              </a:rPr>
              <a:t>ancestor. </a:t>
            </a:r>
            <a:r>
              <a:rPr sz="2600" b="1" i="1" spc="-5" dirty="0">
                <a:latin typeface="Times New Roman"/>
                <a:cs typeface="Times New Roman"/>
              </a:rPr>
              <a:t>Paraphyletic </a:t>
            </a:r>
            <a:r>
              <a:rPr sz="2600" b="1" spc="-15" dirty="0">
                <a:latin typeface="Times New Roman"/>
                <a:cs typeface="Times New Roman"/>
              </a:rPr>
              <a:t>refers </a:t>
            </a:r>
            <a:r>
              <a:rPr sz="2600" b="1" dirty="0">
                <a:latin typeface="Times New Roman"/>
                <a:cs typeface="Times New Roman"/>
              </a:rPr>
              <a:t>to a </a:t>
            </a:r>
            <a:r>
              <a:rPr sz="2600" b="1" spc="-10" dirty="0">
                <a:latin typeface="Times New Roman"/>
                <a:cs typeface="Times New Roman"/>
              </a:rPr>
              <a:t>group </a:t>
            </a:r>
            <a:r>
              <a:rPr sz="2600" b="1" spc="-5" dirty="0">
                <a:latin typeface="Times New Roman"/>
                <a:cs typeface="Times New Roman"/>
              </a:rPr>
              <a:t>that  </a:t>
            </a:r>
            <a:r>
              <a:rPr sz="2600" b="1" dirty="0">
                <a:latin typeface="Times New Roman"/>
                <a:cs typeface="Times New Roman"/>
              </a:rPr>
              <a:t>includes a </a:t>
            </a:r>
            <a:r>
              <a:rPr sz="2600" b="1" spc="-5" dirty="0">
                <a:latin typeface="Times New Roman"/>
                <a:cs typeface="Times New Roman"/>
              </a:rPr>
              <a:t>common ancestor plus </a:t>
            </a:r>
            <a:r>
              <a:rPr sz="2600" b="1" dirty="0">
                <a:latin typeface="Times New Roman"/>
                <a:cs typeface="Times New Roman"/>
              </a:rPr>
              <a:t>some, but not all, descendants of that  common</a:t>
            </a:r>
            <a:r>
              <a:rPr sz="2600" b="1" spc="-35" dirty="0">
                <a:latin typeface="Times New Roman"/>
                <a:cs typeface="Times New Roman"/>
              </a:rPr>
              <a:t> </a:t>
            </a:r>
            <a:r>
              <a:rPr sz="2600" b="1" spc="-30" dirty="0">
                <a:latin typeface="Times New Roman"/>
                <a:cs typeface="Times New Roman"/>
              </a:rPr>
              <a:t>ancestor.</a:t>
            </a:r>
            <a:endParaRPr sz="2600">
              <a:latin typeface="Times New Roman"/>
              <a:cs typeface="Times New Roman"/>
            </a:endParaRPr>
          </a:p>
          <a:p>
            <a:pPr marL="12700" marR="5080" algn="just">
              <a:lnSpc>
                <a:spcPct val="114999"/>
              </a:lnSpc>
              <a:spcBef>
                <a:spcPts val="1010"/>
              </a:spcBef>
              <a:buFont typeface="Arial"/>
              <a:buChar char="•"/>
              <a:tabLst>
                <a:tab pos="241935" algn="l"/>
              </a:tabLst>
            </a:pPr>
            <a:r>
              <a:rPr sz="2600" b="1" dirty="0">
                <a:latin typeface="Times New Roman"/>
                <a:cs typeface="Times New Roman"/>
              </a:rPr>
              <a:t>The </a:t>
            </a:r>
            <a:r>
              <a:rPr sz="2600" b="1" spc="-5" dirty="0">
                <a:latin typeface="Times New Roman"/>
                <a:cs typeface="Times New Roman"/>
              </a:rPr>
              <a:t>diversity </a:t>
            </a:r>
            <a:r>
              <a:rPr sz="2600" b="1" dirty="0">
                <a:latin typeface="Times New Roman"/>
                <a:cs typeface="Times New Roman"/>
              </a:rPr>
              <a:t>of </a:t>
            </a:r>
            <a:r>
              <a:rPr sz="2600" b="1" spc="-5" dirty="0">
                <a:latin typeface="Times New Roman"/>
                <a:cs typeface="Times New Roman"/>
              </a:rPr>
              <a:t>flowering </a:t>
            </a:r>
            <a:r>
              <a:rPr sz="2600" b="1" dirty="0">
                <a:latin typeface="Times New Roman"/>
                <a:cs typeface="Times New Roman"/>
              </a:rPr>
              <a:t>plants is not evenly distributed. </a:t>
            </a:r>
            <a:r>
              <a:rPr sz="2600" b="1" spc="-20" dirty="0">
                <a:latin typeface="Times New Roman"/>
                <a:cs typeface="Times New Roman"/>
              </a:rPr>
              <a:t>Nearly, </a:t>
            </a:r>
            <a:r>
              <a:rPr sz="2600" b="1" dirty="0">
                <a:latin typeface="Times New Roman"/>
                <a:cs typeface="Times New Roman"/>
              </a:rPr>
              <a:t>all  </a:t>
            </a:r>
            <a:r>
              <a:rPr sz="2600" b="1" spc="-5" dirty="0">
                <a:latin typeface="Times New Roman"/>
                <a:cs typeface="Times New Roman"/>
              </a:rPr>
              <a:t>species </a:t>
            </a:r>
            <a:r>
              <a:rPr sz="2600" b="1" dirty="0">
                <a:latin typeface="Times New Roman"/>
                <a:cs typeface="Times New Roman"/>
              </a:rPr>
              <a:t>belong </a:t>
            </a:r>
            <a:r>
              <a:rPr sz="2600" b="1" spc="-5" dirty="0">
                <a:latin typeface="Times New Roman"/>
                <a:cs typeface="Times New Roman"/>
              </a:rPr>
              <a:t>to </a:t>
            </a:r>
            <a:r>
              <a:rPr sz="2600" b="1" dirty="0">
                <a:latin typeface="Times New Roman"/>
                <a:cs typeface="Times New Roman"/>
              </a:rPr>
              <a:t>the eudicot </a:t>
            </a:r>
            <a:r>
              <a:rPr sz="2600" b="1" spc="-5" dirty="0">
                <a:latin typeface="Times New Roman"/>
                <a:cs typeface="Times New Roman"/>
              </a:rPr>
              <a:t>(75%), monocot (23%) </a:t>
            </a:r>
            <a:r>
              <a:rPr sz="2600" b="1" dirty="0">
                <a:latin typeface="Times New Roman"/>
                <a:cs typeface="Times New Roman"/>
              </a:rPr>
              <a:t>and </a:t>
            </a:r>
            <a:r>
              <a:rPr sz="2600" b="1" spc="-5" dirty="0">
                <a:latin typeface="Times New Roman"/>
                <a:cs typeface="Times New Roman"/>
              </a:rPr>
              <a:t>magnoliid </a:t>
            </a:r>
            <a:r>
              <a:rPr sz="2600" b="1" dirty="0">
                <a:latin typeface="Times New Roman"/>
                <a:cs typeface="Times New Roman"/>
              </a:rPr>
              <a:t>(2%)  clades. The </a:t>
            </a:r>
            <a:r>
              <a:rPr sz="2600" b="1" spc="-10" dirty="0">
                <a:latin typeface="Times New Roman"/>
                <a:cs typeface="Times New Roman"/>
              </a:rPr>
              <a:t>remaining </a:t>
            </a:r>
            <a:r>
              <a:rPr sz="2600" b="1" dirty="0">
                <a:latin typeface="Times New Roman"/>
                <a:cs typeface="Times New Roman"/>
              </a:rPr>
              <a:t>5 </a:t>
            </a:r>
            <a:r>
              <a:rPr sz="2600" b="1" spc="-5" dirty="0">
                <a:latin typeface="Times New Roman"/>
                <a:cs typeface="Times New Roman"/>
              </a:rPr>
              <a:t>clades contain </a:t>
            </a:r>
            <a:r>
              <a:rPr sz="2600" b="1" dirty="0">
                <a:latin typeface="Times New Roman"/>
                <a:cs typeface="Times New Roman"/>
              </a:rPr>
              <a:t>a </a:t>
            </a:r>
            <a:r>
              <a:rPr sz="2600" b="1" spc="-5" dirty="0">
                <a:latin typeface="Times New Roman"/>
                <a:cs typeface="Times New Roman"/>
              </a:rPr>
              <a:t>little </a:t>
            </a:r>
            <a:r>
              <a:rPr sz="2600" b="1" dirty="0">
                <a:latin typeface="Times New Roman"/>
                <a:cs typeface="Times New Roman"/>
              </a:rPr>
              <a:t>over 250 </a:t>
            </a:r>
            <a:r>
              <a:rPr sz="2600" b="1" spc="-5" dirty="0">
                <a:latin typeface="Times New Roman"/>
                <a:cs typeface="Times New Roman"/>
              </a:rPr>
              <a:t>species in </a:t>
            </a:r>
            <a:r>
              <a:rPr sz="2600" b="1" dirty="0">
                <a:latin typeface="Times New Roman"/>
                <a:cs typeface="Times New Roman"/>
              </a:rPr>
              <a:t>total,  </a:t>
            </a:r>
            <a:r>
              <a:rPr sz="2600" b="1" spc="-5" dirty="0">
                <a:latin typeface="Times New Roman"/>
                <a:cs typeface="Times New Roman"/>
              </a:rPr>
              <a:t>i.e., less </a:t>
            </a:r>
            <a:r>
              <a:rPr sz="2600" b="1" dirty="0">
                <a:latin typeface="Times New Roman"/>
                <a:cs typeface="Times New Roman"/>
              </a:rPr>
              <a:t>than 0.1% of </a:t>
            </a:r>
            <a:r>
              <a:rPr sz="2600" b="1" spc="-5" dirty="0">
                <a:latin typeface="Times New Roman"/>
                <a:cs typeface="Times New Roman"/>
              </a:rPr>
              <a:t>flowering </a:t>
            </a:r>
            <a:r>
              <a:rPr sz="2600" b="1" dirty="0">
                <a:latin typeface="Times New Roman"/>
                <a:cs typeface="Times New Roman"/>
              </a:rPr>
              <a:t>plant </a:t>
            </a:r>
            <a:r>
              <a:rPr sz="2600" b="1" spc="-15" dirty="0">
                <a:latin typeface="Times New Roman"/>
                <a:cs typeface="Times New Roman"/>
              </a:rPr>
              <a:t>diversity, </a:t>
            </a:r>
            <a:r>
              <a:rPr sz="2600" b="1" dirty="0">
                <a:latin typeface="Times New Roman"/>
                <a:cs typeface="Times New Roman"/>
              </a:rPr>
              <a:t>divided among 9</a:t>
            </a:r>
            <a:r>
              <a:rPr sz="2600" b="1" spc="15" dirty="0">
                <a:latin typeface="Times New Roman"/>
                <a:cs typeface="Times New Roman"/>
              </a:rPr>
              <a:t> </a:t>
            </a:r>
            <a:r>
              <a:rPr sz="2600" b="1" spc="-5" dirty="0">
                <a:latin typeface="Times New Roman"/>
                <a:cs typeface="Times New Roman"/>
              </a:rPr>
              <a:t>families.</a:t>
            </a:r>
            <a:endParaRPr sz="2600">
              <a:latin typeface="Times New Roman"/>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469836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Pr</a:t>
            </a:r>
            <a:r>
              <a:rPr sz="4400" dirty="0"/>
              <a:t>inciples of</a:t>
            </a:r>
            <a:r>
              <a:rPr sz="4400" spc="-229" dirty="0"/>
              <a:t> </a:t>
            </a:r>
            <a:r>
              <a:rPr sz="4400" dirty="0"/>
              <a:t>APG</a:t>
            </a:r>
            <a:endParaRPr sz="4400">
              <a:latin typeface="Arial"/>
              <a:cs typeface="Arial"/>
            </a:endParaRPr>
          </a:p>
        </p:txBody>
      </p:sp>
      <p:sp>
        <p:nvSpPr>
          <p:cNvPr id="3" name="object 3"/>
          <p:cNvSpPr txBox="1"/>
          <p:nvPr/>
        </p:nvSpPr>
        <p:spPr>
          <a:xfrm>
            <a:off x="916939" y="1833117"/>
            <a:ext cx="10361295" cy="3608704"/>
          </a:xfrm>
          <a:prstGeom prst="rect">
            <a:avLst/>
          </a:prstGeom>
        </p:spPr>
        <p:txBody>
          <a:bodyPr vert="horz" wrap="square" lIns="0" tIns="36195" rIns="0" bIns="0" rtlCol="0">
            <a:spAutoFit/>
          </a:bodyPr>
          <a:lstStyle/>
          <a:p>
            <a:pPr marL="12700" marR="5080" algn="just">
              <a:lnSpc>
                <a:spcPts val="2510"/>
              </a:lnSpc>
              <a:spcBef>
                <a:spcPts val="285"/>
              </a:spcBef>
              <a:buFont typeface="Arial"/>
              <a:buChar char="•"/>
              <a:tabLst>
                <a:tab pos="241935" algn="l"/>
              </a:tabLst>
            </a:pPr>
            <a:r>
              <a:rPr sz="2200" b="1" spc="-5" dirty="0">
                <a:latin typeface="Times New Roman"/>
                <a:cs typeface="Times New Roman"/>
              </a:rPr>
              <a:t>The principles </a:t>
            </a:r>
            <a:r>
              <a:rPr sz="2200" b="1" dirty="0">
                <a:latin typeface="Times New Roman"/>
                <a:cs typeface="Times New Roman"/>
              </a:rPr>
              <a:t>of </a:t>
            </a:r>
            <a:r>
              <a:rPr sz="2200" b="1" spc="-5" dirty="0">
                <a:latin typeface="Times New Roman"/>
                <a:cs typeface="Times New Roman"/>
              </a:rPr>
              <a:t>the APG's </a:t>
            </a:r>
            <a:r>
              <a:rPr sz="2200" b="1" spc="-10" dirty="0">
                <a:latin typeface="Times New Roman"/>
                <a:cs typeface="Times New Roman"/>
              </a:rPr>
              <a:t>approach </a:t>
            </a:r>
            <a:r>
              <a:rPr sz="2200" b="1" spc="-5" dirty="0">
                <a:latin typeface="Times New Roman"/>
                <a:cs typeface="Times New Roman"/>
              </a:rPr>
              <a:t>to classification </a:t>
            </a:r>
            <a:r>
              <a:rPr sz="2200" b="1" spc="-15" dirty="0">
                <a:latin typeface="Times New Roman"/>
                <a:cs typeface="Times New Roman"/>
              </a:rPr>
              <a:t>were </a:t>
            </a:r>
            <a:r>
              <a:rPr sz="2200" b="1" spc="-10" dirty="0">
                <a:latin typeface="Times New Roman"/>
                <a:cs typeface="Times New Roman"/>
              </a:rPr>
              <a:t>set </a:t>
            </a:r>
            <a:r>
              <a:rPr sz="2200" b="1" spc="-5" dirty="0">
                <a:latin typeface="Times New Roman"/>
                <a:cs typeface="Times New Roman"/>
              </a:rPr>
              <a:t>out in the first paper  </a:t>
            </a:r>
            <a:r>
              <a:rPr sz="2200" b="1" dirty="0">
                <a:latin typeface="Times New Roman"/>
                <a:cs typeface="Times New Roman"/>
              </a:rPr>
              <a:t>of 1998, </a:t>
            </a:r>
            <a:r>
              <a:rPr sz="2200" b="1" spc="-5" dirty="0">
                <a:latin typeface="Times New Roman"/>
                <a:cs typeface="Times New Roman"/>
              </a:rPr>
              <a:t>and have </a:t>
            </a:r>
            <a:r>
              <a:rPr sz="2200" b="1" spc="-10" dirty="0">
                <a:latin typeface="Times New Roman"/>
                <a:cs typeface="Times New Roman"/>
              </a:rPr>
              <a:t>remained </a:t>
            </a:r>
            <a:r>
              <a:rPr sz="2200" b="1" spc="-5" dirty="0">
                <a:latin typeface="Times New Roman"/>
                <a:cs typeface="Times New Roman"/>
              </a:rPr>
              <a:t>unchanged in subsequent revisions. These</a:t>
            </a:r>
            <a:r>
              <a:rPr sz="2200" b="1" spc="55" dirty="0">
                <a:latin typeface="Times New Roman"/>
                <a:cs typeface="Times New Roman"/>
              </a:rPr>
              <a:t> </a:t>
            </a:r>
            <a:r>
              <a:rPr sz="2200" b="1" spc="-15" dirty="0">
                <a:latin typeface="Times New Roman"/>
                <a:cs typeface="Times New Roman"/>
              </a:rPr>
              <a:t>are:</a:t>
            </a:r>
            <a:endParaRPr sz="2200">
              <a:latin typeface="Times New Roman"/>
              <a:cs typeface="Times New Roman"/>
            </a:endParaRPr>
          </a:p>
          <a:p>
            <a:pPr marL="306705" indent="-294005">
              <a:lnSpc>
                <a:spcPts val="2575"/>
              </a:lnSpc>
              <a:spcBef>
                <a:spcPts val="800"/>
              </a:spcBef>
              <a:buFont typeface="Arial"/>
              <a:buChar char="•"/>
              <a:tabLst>
                <a:tab pos="306705" algn="l"/>
                <a:tab pos="307340" algn="l"/>
                <a:tab pos="911860" algn="l"/>
                <a:tab pos="2045335" algn="l"/>
                <a:tab pos="2990850" algn="l"/>
                <a:tab pos="3365500" algn="l"/>
                <a:tab pos="4279900" algn="l"/>
                <a:tab pos="4871720" algn="l"/>
                <a:tab pos="5942965" algn="l"/>
                <a:tab pos="6875780" algn="l"/>
                <a:tab pos="7294880" algn="l"/>
                <a:tab pos="8494395" algn="l"/>
                <a:tab pos="9255125" algn="l"/>
                <a:tab pos="10156190" algn="l"/>
              </a:tabLst>
            </a:pPr>
            <a:r>
              <a:rPr sz="2200" b="1" spc="-5" dirty="0">
                <a:latin typeface="Times New Roman"/>
                <a:cs typeface="Times New Roman"/>
              </a:rPr>
              <a:t>The	Linnean	system	of	orders	and	famil</a:t>
            </a:r>
            <a:r>
              <a:rPr sz="2200" b="1" spc="5" dirty="0">
                <a:latin typeface="Times New Roman"/>
                <a:cs typeface="Times New Roman"/>
              </a:rPr>
              <a:t>i</a:t>
            </a:r>
            <a:r>
              <a:rPr sz="2200" b="1" spc="-5" dirty="0">
                <a:latin typeface="Times New Roman"/>
                <a:cs typeface="Times New Roman"/>
              </a:rPr>
              <a:t>es</a:t>
            </a:r>
            <a:r>
              <a:rPr sz="2200" b="1" dirty="0">
                <a:latin typeface="Times New Roman"/>
                <a:cs typeface="Times New Roman"/>
              </a:rPr>
              <a:t>	</a:t>
            </a:r>
            <a:r>
              <a:rPr sz="2200" b="1" spc="-5" dirty="0">
                <a:latin typeface="Times New Roman"/>
                <a:cs typeface="Times New Roman"/>
              </a:rPr>
              <a:t>should</a:t>
            </a:r>
            <a:r>
              <a:rPr sz="2200" b="1" dirty="0">
                <a:latin typeface="Times New Roman"/>
                <a:cs typeface="Times New Roman"/>
              </a:rPr>
              <a:t>	</a:t>
            </a:r>
            <a:r>
              <a:rPr sz="2200" b="1" spc="-5" dirty="0">
                <a:latin typeface="Times New Roman"/>
                <a:cs typeface="Times New Roman"/>
              </a:rPr>
              <a:t>be</a:t>
            </a:r>
            <a:r>
              <a:rPr sz="2200" b="1" dirty="0">
                <a:latin typeface="Times New Roman"/>
                <a:cs typeface="Times New Roman"/>
              </a:rPr>
              <a:t>	</a:t>
            </a:r>
            <a:r>
              <a:rPr sz="2200" b="1" spc="-45" dirty="0">
                <a:latin typeface="Times New Roman"/>
                <a:cs typeface="Times New Roman"/>
              </a:rPr>
              <a:t>r</a:t>
            </a:r>
            <a:r>
              <a:rPr sz="2200" b="1" spc="-5" dirty="0">
                <a:latin typeface="Times New Roman"/>
                <a:cs typeface="Times New Roman"/>
              </a:rPr>
              <a:t>e</a:t>
            </a:r>
            <a:r>
              <a:rPr sz="2200" b="1" dirty="0">
                <a:latin typeface="Times New Roman"/>
                <a:cs typeface="Times New Roman"/>
              </a:rPr>
              <a:t>t</a:t>
            </a:r>
            <a:r>
              <a:rPr sz="2200" b="1" spc="-5" dirty="0">
                <a:latin typeface="Times New Roman"/>
                <a:cs typeface="Times New Roman"/>
              </a:rPr>
              <a:t>ai</a:t>
            </a:r>
            <a:r>
              <a:rPr sz="2200" b="1" dirty="0">
                <a:latin typeface="Times New Roman"/>
                <a:cs typeface="Times New Roman"/>
              </a:rPr>
              <a:t>n</a:t>
            </a:r>
            <a:r>
              <a:rPr sz="2200" b="1" spc="-5" dirty="0">
                <a:latin typeface="Times New Roman"/>
                <a:cs typeface="Times New Roman"/>
              </a:rPr>
              <a:t>ed.</a:t>
            </a:r>
            <a:r>
              <a:rPr sz="2200" b="1" dirty="0">
                <a:latin typeface="Times New Roman"/>
                <a:cs typeface="Times New Roman"/>
              </a:rPr>
              <a:t>	</a:t>
            </a:r>
            <a:r>
              <a:rPr sz="2200" b="1" spc="-5" dirty="0">
                <a:latin typeface="Times New Roman"/>
                <a:cs typeface="Times New Roman"/>
              </a:rPr>
              <a:t>"The</a:t>
            </a:r>
            <a:r>
              <a:rPr sz="2200" b="1" dirty="0">
                <a:latin typeface="Times New Roman"/>
                <a:cs typeface="Times New Roman"/>
              </a:rPr>
              <a:t>	</a:t>
            </a:r>
            <a:r>
              <a:rPr sz="2200" b="1" spc="-5" dirty="0">
                <a:latin typeface="Times New Roman"/>
                <a:cs typeface="Times New Roman"/>
              </a:rPr>
              <a:t>family</a:t>
            </a:r>
            <a:r>
              <a:rPr sz="2200" b="1" dirty="0">
                <a:latin typeface="Times New Roman"/>
                <a:cs typeface="Times New Roman"/>
              </a:rPr>
              <a:t>	</a:t>
            </a:r>
            <a:r>
              <a:rPr sz="2200" b="1" spc="5" dirty="0">
                <a:latin typeface="Times New Roman"/>
                <a:cs typeface="Times New Roman"/>
              </a:rPr>
              <a:t>is</a:t>
            </a:r>
            <a:endParaRPr sz="2200">
              <a:latin typeface="Times New Roman"/>
              <a:cs typeface="Times New Roman"/>
            </a:endParaRPr>
          </a:p>
          <a:p>
            <a:pPr marL="12700">
              <a:lnSpc>
                <a:spcPts val="2575"/>
              </a:lnSpc>
            </a:pPr>
            <a:r>
              <a:rPr sz="2200" b="1" spc="-5" dirty="0">
                <a:latin typeface="Times New Roman"/>
                <a:cs typeface="Times New Roman"/>
              </a:rPr>
              <a:t>central in flowering plant</a:t>
            </a:r>
            <a:r>
              <a:rPr sz="2200" b="1" spc="60" dirty="0">
                <a:latin typeface="Times New Roman"/>
                <a:cs typeface="Times New Roman"/>
              </a:rPr>
              <a:t> </a:t>
            </a:r>
            <a:r>
              <a:rPr sz="2200" b="1" spc="-10" dirty="0">
                <a:latin typeface="Times New Roman"/>
                <a:cs typeface="Times New Roman"/>
              </a:rPr>
              <a:t>systematics”.</a:t>
            </a:r>
            <a:endParaRPr sz="2200">
              <a:latin typeface="Times New Roman"/>
              <a:cs typeface="Times New Roman"/>
            </a:endParaRPr>
          </a:p>
          <a:p>
            <a:pPr marL="12700" marR="8255" algn="just">
              <a:lnSpc>
                <a:spcPts val="2510"/>
              </a:lnSpc>
              <a:spcBef>
                <a:spcPts val="1070"/>
              </a:spcBef>
              <a:buFont typeface="Arial"/>
              <a:buChar char="•"/>
              <a:tabLst>
                <a:tab pos="311785" algn="l"/>
              </a:tabLst>
            </a:pPr>
            <a:r>
              <a:rPr sz="2200" b="1" spc="-10" dirty="0">
                <a:latin typeface="Times New Roman"/>
                <a:cs typeface="Times New Roman"/>
              </a:rPr>
              <a:t>Groups </a:t>
            </a:r>
            <a:r>
              <a:rPr sz="2200" b="1" spc="-5" dirty="0">
                <a:latin typeface="Times New Roman"/>
                <a:cs typeface="Times New Roman"/>
              </a:rPr>
              <a:t>should be monophyletic </a:t>
            </a:r>
            <a:r>
              <a:rPr sz="2200" b="1" dirty="0">
                <a:latin typeface="Times New Roman"/>
                <a:cs typeface="Times New Roman"/>
              </a:rPr>
              <a:t>(i.e. </a:t>
            </a:r>
            <a:r>
              <a:rPr sz="2200" b="1" spc="-5" dirty="0">
                <a:latin typeface="Times New Roman"/>
                <a:cs typeface="Times New Roman"/>
              </a:rPr>
              <a:t>consist </a:t>
            </a:r>
            <a:r>
              <a:rPr sz="2200" b="1" spc="-10" dirty="0">
                <a:latin typeface="Times New Roman"/>
                <a:cs typeface="Times New Roman"/>
              </a:rPr>
              <a:t>of </a:t>
            </a:r>
            <a:r>
              <a:rPr sz="2200" b="1" spc="-5" dirty="0">
                <a:latin typeface="Times New Roman"/>
                <a:cs typeface="Times New Roman"/>
              </a:rPr>
              <a:t>all descendants </a:t>
            </a:r>
            <a:r>
              <a:rPr sz="2200" b="1" dirty="0">
                <a:latin typeface="Times New Roman"/>
                <a:cs typeface="Times New Roman"/>
              </a:rPr>
              <a:t>of </a:t>
            </a:r>
            <a:r>
              <a:rPr sz="2200" b="1" spc="-5" dirty="0">
                <a:latin typeface="Times New Roman"/>
                <a:cs typeface="Times New Roman"/>
              </a:rPr>
              <a:t>a common  ancestor). The main </a:t>
            </a:r>
            <a:r>
              <a:rPr sz="2200" b="1" spc="-10" dirty="0">
                <a:latin typeface="Times New Roman"/>
                <a:cs typeface="Times New Roman"/>
              </a:rPr>
              <a:t>reason </a:t>
            </a:r>
            <a:r>
              <a:rPr sz="2200" b="1" spc="-5" dirty="0">
                <a:latin typeface="Times New Roman"/>
                <a:cs typeface="Times New Roman"/>
              </a:rPr>
              <a:t>why existing systems </a:t>
            </a:r>
            <a:r>
              <a:rPr sz="2200" b="1" spc="-15" dirty="0">
                <a:latin typeface="Times New Roman"/>
                <a:cs typeface="Times New Roman"/>
              </a:rPr>
              <a:t>are </a:t>
            </a:r>
            <a:r>
              <a:rPr sz="2200" b="1" spc="-10" dirty="0">
                <a:latin typeface="Times New Roman"/>
                <a:cs typeface="Times New Roman"/>
              </a:rPr>
              <a:t>rejected </a:t>
            </a:r>
            <a:r>
              <a:rPr sz="2200" b="1" spc="-5" dirty="0">
                <a:latin typeface="Times New Roman"/>
                <a:cs typeface="Times New Roman"/>
              </a:rPr>
              <a:t>is because they </a:t>
            </a:r>
            <a:r>
              <a:rPr sz="2200" b="1" dirty="0">
                <a:latin typeface="Times New Roman"/>
                <a:cs typeface="Times New Roman"/>
              </a:rPr>
              <a:t>do </a:t>
            </a:r>
            <a:r>
              <a:rPr sz="2200" b="1" spc="-5" dirty="0">
                <a:latin typeface="Times New Roman"/>
                <a:cs typeface="Times New Roman"/>
              </a:rPr>
              <a:t>not  have this </a:t>
            </a:r>
            <a:r>
              <a:rPr sz="2200" b="1" spc="-20" dirty="0">
                <a:latin typeface="Times New Roman"/>
                <a:cs typeface="Times New Roman"/>
              </a:rPr>
              <a:t>property, </a:t>
            </a:r>
            <a:r>
              <a:rPr sz="2200" b="1" spc="-5" dirty="0">
                <a:latin typeface="Times New Roman"/>
                <a:cs typeface="Times New Roman"/>
              </a:rPr>
              <a:t>they </a:t>
            </a:r>
            <a:r>
              <a:rPr sz="2200" b="1" spc="-15" dirty="0">
                <a:latin typeface="Times New Roman"/>
                <a:cs typeface="Times New Roman"/>
              </a:rPr>
              <a:t>are </a:t>
            </a:r>
            <a:r>
              <a:rPr sz="2200" b="1" spc="-5" dirty="0">
                <a:latin typeface="Times New Roman"/>
                <a:cs typeface="Times New Roman"/>
              </a:rPr>
              <a:t>not</a:t>
            </a:r>
            <a:r>
              <a:rPr sz="2200" b="1" spc="75" dirty="0">
                <a:latin typeface="Times New Roman"/>
                <a:cs typeface="Times New Roman"/>
              </a:rPr>
              <a:t> </a:t>
            </a:r>
            <a:r>
              <a:rPr sz="2200" b="1" spc="-5" dirty="0">
                <a:latin typeface="Times New Roman"/>
                <a:cs typeface="Times New Roman"/>
              </a:rPr>
              <a:t>phylogenetic.</a:t>
            </a:r>
            <a:endParaRPr sz="2200">
              <a:latin typeface="Times New Roman"/>
              <a:cs typeface="Times New Roman"/>
            </a:endParaRPr>
          </a:p>
          <a:p>
            <a:pPr marL="12700" marR="5080" algn="just">
              <a:lnSpc>
                <a:spcPts val="2510"/>
              </a:lnSpc>
              <a:spcBef>
                <a:spcPts val="990"/>
              </a:spcBef>
              <a:buFont typeface="Arial"/>
              <a:buChar char="•"/>
              <a:tabLst>
                <a:tab pos="241935" algn="l"/>
              </a:tabLst>
            </a:pPr>
            <a:r>
              <a:rPr sz="2200" b="1" spc="-5" dirty="0">
                <a:latin typeface="Times New Roman"/>
                <a:cs typeface="Times New Roman"/>
              </a:rPr>
              <a:t>Families containing only a single genus and orders containing only a single family  </a:t>
            </a:r>
            <a:r>
              <a:rPr sz="2200" b="1" spc="-15" dirty="0">
                <a:latin typeface="Times New Roman"/>
                <a:cs typeface="Times New Roman"/>
              </a:rPr>
              <a:t>are </a:t>
            </a:r>
            <a:r>
              <a:rPr sz="2200" b="1" spc="-5" dirty="0">
                <a:latin typeface="Times New Roman"/>
                <a:cs typeface="Times New Roman"/>
              </a:rPr>
              <a:t>avoided </a:t>
            </a:r>
            <a:r>
              <a:rPr sz="2200" b="1" spc="-15" dirty="0">
                <a:latin typeface="Times New Roman"/>
                <a:cs typeface="Times New Roman"/>
              </a:rPr>
              <a:t>where </a:t>
            </a:r>
            <a:r>
              <a:rPr sz="2200" b="1" spc="-5" dirty="0">
                <a:latin typeface="Times New Roman"/>
                <a:cs typeface="Times New Roman"/>
              </a:rPr>
              <a:t>this </a:t>
            </a:r>
            <a:r>
              <a:rPr sz="2200" b="1" dirty="0">
                <a:latin typeface="Times New Roman"/>
                <a:cs typeface="Times New Roman"/>
              </a:rPr>
              <a:t>is </a:t>
            </a:r>
            <a:r>
              <a:rPr sz="2200" b="1" spc="-5" dirty="0">
                <a:latin typeface="Times New Roman"/>
                <a:cs typeface="Times New Roman"/>
              </a:rPr>
              <a:t>possible without violating the </a:t>
            </a:r>
            <a:r>
              <a:rPr sz="2200" b="1" spc="-10" dirty="0">
                <a:latin typeface="Times New Roman"/>
                <a:cs typeface="Times New Roman"/>
              </a:rPr>
              <a:t>over-riding requirement </a:t>
            </a:r>
            <a:r>
              <a:rPr sz="2200" b="1" spc="-5" dirty="0">
                <a:latin typeface="Times New Roman"/>
                <a:cs typeface="Times New Roman"/>
              </a:rPr>
              <a:t>for  </a:t>
            </a:r>
            <a:r>
              <a:rPr sz="2200" b="1" spc="-15" dirty="0">
                <a:latin typeface="Times New Roman"/>
                <a:cs typeface="Times New Roman"/>
              </a:rPr>
              <a:t>monophyly.</a:t>
            </a:r>
            <a:endParaRPr sz="220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6939" y="1746250"/>
            <a:ext cx="10256520" cy="4461862"/>
          </a:xfrm>
          <a:prstGeom prst="rect">
            <a:avLst/>
          </a:prstGeom>
        </p:spPr>
        <p:txBody>
          <a:bodyPr vert="horz" wrap="square" lIns="0" tIns="12700" rIns="0" bIns="0" rtlCol="0">
            <a:spAutoFit/>
          </a:bodyPr>
          <a:lstStyle/>
          <a:p>
            <a:pPr marL="241300" indent="-228600">
              <a:lnSpc>
                <a:spcPts val="2450"/>
              </a:lnSpc>
              <a:spcBef>
                <a:spcPts val="100"/>
              </a:spcBef>
              <a:buFont typeface="Arial"/>
              <a:buChar char="•"/>
              <a:tabLst>
                <a:tab pos="325120" algn="l"/>
                <a:tab pos="325755" algn="l"/>
              </a:tabLst>
            </a:pPr>
            <a:r>
              <a:rPr sz="2400" i="1" spc="-5" dirty="0">
                <a:solidFill>
                  <a:srgbClr val="0070C0"/>
                </a:solidFill>
                <a:latin typeface="Arial"/>
                <a:cs typeface="Arial"/>
                <a:hlinkClick r:id="rId2"/>
              </a:rPr>
              <a:t>Angiosperm Phylogeny </a:t>
            </a:r>
            <a:r>
              <a:rPr sz="2400" i="1" dirty="0">
                <a:solidFill>
                  <a:srgbClr val="0070C0"/>
                </a:solidFill>
                <a:latin typeface="Arial"/>
                <a:cs typeface="Arial"/>
                <a:hlinkClick r:id="rId2"/>
              </a:rPr>
              <a:t>Group (2016).</a:t>
            </a:r>
            <a:r>
              <a:rPr sz="2400" i="1" u="heavy" dirty="0">
                <a:solidFill>
                  <a:srgbClr val="0070C0"/>
                </a:solidFill>
                <a:uFill>
                  <a:solidFill>
                    <a:srgbClr val="6B9F24"/>
                  </a:solidFill>
                </a:uFill>
                <a:latin typeface="Arial"/>
                <a:cs typeface="Arial"/>
                <a:hlinkClick r:id="rId2"/>
              </a:rPr>
              <a:t>"An </a:t>
            </a:r>
            <a:r>
              <a:rPr sz="2400" i="1" u="heavy" spc="-5" dirty="0">
                <a:solidFill>
                  <a:srgbClr val="0070C0"/>
                </a:solidFill>
                <a:uFill>
                  <a:solidFill>
                    <a:srgbClr val="6B9F24"/>
                  </a:solidFill>
                </a:uFill>
                <a:latin typeface="Arial"/>
                <a:cs typeface="Arial"/>
                <a:hlinkClick r:id="rId2"/>
              </a:rPr>
              <a:t>update </a:t>
            </a:r>
            <a:r>
              <a:rPr sz="2400" i="1" u="heavy" dirty="0">
                <a:solidFill>
                  <a:srgbClr val="0070C0"/>
                </a:solidFill>
                <a:uFill>
                  <a:solidFill>
                    <a:srgbClr val="6B9F24"/>
                  </a:solidFill>
                </a:uFill>
                <a:latin typeface="Arial"/>
                <a:cs typeface="Arial"/>
                <a:hlinkClick r:id="rId2"/>
              </a:rPr>
              <a:t>of </a:t>
            </a:r>
            <a:r>
              <a:rPr sz="2400" i="1" u="heavy" spc="-5" dirty="0">
                <a:solidFill>
                  <a:srgbClr val="0070C0"/>
                </a:solidFill>
                <a:uFill>
                  <a:solidFill>
                    <a:srgbClr val="6B9F24"/>
                  </a:solidFill>
                </a:uFill>
                <a:latin typeface="Arial"/>
                <a:cs typeface="Arial"/>
                <a:hlinkClick r:id="rId2"/>
              </a:rPr>
              <a:t>the</a:t>
            </a:r>
            <a:r>
              <a:rPr sz="2400" i="1" u="heavy" spc="-25" dirty="0">
                <a:solidFill>
                  <a:srgbClr val="0070C0"/>
                </a:solidFill>
                <a:uFill>
                  <a:solidFill>
                    <a:srgbClr val="6B9F24"/>
                  </a:solidFill>
                </a:uFill>
                <a:latin typeface="Arial"/>
                <a:cs typeface="Arial"/>
                <a:hlinkClick r:id="rId2"/>
              </a:rPr>
              <a:t> </a:t>
            </a:r>
            <a:r>
              <a:rPr sz="2400" i="1" u="heavy" spc="-5" dirty="0">
                <a:solidFill>
                  <a:srgbClr val="0070C0"/>
                </a:solidFill>
                <a:uFill>
                  <a:solidFill>
                    <a:srgbClr val="6B9F24"/>
                  </a:solidFill>
                </a:uFill>
                <a:latin typeface="Arial"/>
                <a:cs typeface="Arial"/>
                <a:hlinkClick r:id="rId2"/>
              </a:rPr>
              <a:t>Angiosperm</a:t>
            </a:r>
            <a:endParaRPr sz="2400">
              <a:solidFill>
                <a:srgbClr val="0070C0"/>
              </a:solidFill>
              <a:latin typeface="Arial"/>
              <a:cs typeface="Arial"/>
            </a:endParaRPr>
          </a:p>
          <a:p>
            <a:pPr marL="241300">
              <a:lnSpc>
                <a:spcPts val="2014"/>
              </a:lnSpc>
            </a:pPr>
            <a:r>
              <a:rPr sz="2400" i="1" u="heavy" spc="-5" dirty="0">
                <a:solidFill>
                  <a:srgbClr val="0070C0"/>
                </a:solidFill>
                <a:uFill>
                  <a:solidFill>
                    <a:srgbClr val="6B9F24"/>
                  </a:solidFill>
                </a:uFill>
                <a:latin typeface="Arial"/>
                <a:cs typeface="Arial"/>
                <a:hlinkClick r:id="rId2"/>
              </a:rPr>
              <a:t>Phylogeny </a:t>
            </a:r>
            <a:r>
              <a:rPr sz="2400" i="1" u="heavy" dirty="0">
                <a:solidFill>
                  <a:srgbClr val="0070C0"/>
                </a:solidFill>
                <a:uFill>
                  <a:solidFill>
                    <a:srgbClr val="6B9F24"/>
                  </a:solidFill>
                </a:uFill>
                <a:latin typeface="Arial"/>
                <a:cs typeface="Arial"/>
                <a:hlinkClick r:id="rId2"/>
              </a:rPr>
              <a:t>Group </a:t>
            </a:r>
            <a:r>
              <a:rPr sz="2400" i="1" u="heavy" spc="-5" dirty="0">
                <a:solidFill>
                  <a:srgbClr val="0070C0"/>
                </a:solidFill>
                <a:uFill>
                  <a:solidFill>
                    <a:srgbClr val="6B9F24"/>
                  </a:solidFill>
                </a:uFill>
                <a:latin typeface="Arial"/>
                <a:cs typeface="Arial"/>
                <a:hlinkClick r:id="rId2"/>
              </a:rPr>
              <a:t>classification </a:t>
            </a:r>
            <a:r>
              <a:rPr sz="2400" i="1" u="heavy" dirty="0">
                <a:solidFill>
                  <a:srgbClr val="0070C0"/>
                </a:solidFill>
                <a:uFill>
                  <a:solidFill>
                    <a:srgbClr val="6B9F24"/>
                  </a:solidFill>
                </a:uFill>
                <a:latin typeface="Arial"/>
                <a:cs typeface="Arial"/>
                <a:hlinkClick r:id="rId2"/>
              </a:rPr>
              <a:t>for </a:t>
            </a:r>
            <a:r>
              <a:rPr sz="2400" i="1" u="heavy" spc="-5" dirty="0">
                <a:solidFill>
                  <a:srgbClr val="0070C0"/>
                </a:solidFill>
                <a:uFill>
                  <a:solidFill>
                    <a:srgbClr val="6B9F24"/>
                  </a:solidFill>
                </a:uFill>
                <a:latin typeface="Arial"/>
                <a:cs typeface="Arial"/>
                <a:hlinkClick r:id="rId2"/>
              </a:rPr>
              <a:t>the orders and </a:t>
            </a:r>
            <a:r>
              <a:rPr sz="2400" i="1" u="heavy" spc="-10" dirty="0">
                <a:solidFill>
                  <a:srgbClr val="0070C0"/>
                </a:solidFill>
                <a:uFill>
                  <a:solidFill>
                    <a:srgbClr val="6B9F24"/>
                  </a:solidFill>
                </a:uFill>
                <a:latin typeface="Arial"/>
                <a:cs typeface="Arial"/>
                <a:hlinkClick r:id="rId2"/>
              </a:rPr>
              <a:t>families </a:t>
            </a:r>
            <a:r>
              <a:rPr sz="2400" i="1" u="heavy" dirty="0">
                <a:solidFill>
                  <a:srgbClr val="0070C0"/>
                </a:solidFill>
                <a:uFill>
                  <a:solidFill>
                    <a:srgbClr val="6B9F24"/>
                  </a:solidFill>
                </a:uFill>
                <a:latin typeface="Arial"/>
                <a:cs typeface="Arial"/>
                <a:hlinkClick r:id="rId2"/>
              </a:rPr>
              <a:t>of</a:t>
            </a:r>
            <a:r>
              <a:rPr sz="2400" i="1" u="heavy" spc="145" dirty="0">
                <a:solidFill>
                  <a:srgbClr val="0070C0"/>
                </a:solidFill>
                <a:uFill>
                  <a:solidFill>
                    <a:srgbClr val="6B9F24"/>
                  </a:solidFill>
                </a:uFill>
                <a:latin typeface="Arial"/>
                <a:cs typeface="Arial"/>
                <a:hlinkClick r:id="rId2"/>
              </a:rPr>
              <a:t> </a:t>
            </a:r>
            <a:r>
              <a:rPr sz="2400" i="1" u="heavy" spc="-5" dirty="0">
                <a:solidFill>
                  <a:srgbClr val="0070C0"/>
                </a:solidFill>
                <a:uFill>
                  <a:solidFill>
                    <a:srgbClr val="6B9F24"/>
                  </a:solidFill>
                </a:uFill>
                <a:latin typeface="Arial"/>
                <a:cs typeface="Arial"/>
                <a:hlinkClick r:id="rId2"/>
              </a:rPr>
              <a:t>flowering</a:t>
            </a:r>
            <a:endParaRPr sz="2400">
              <a:solidFill>
                <a:srgbClr val="0070C0"/>
              </a:solidFill>
              <a:latin typeface="Arial"/>
              <a:cs typeface="Arial"/>
            </a:endParaRPr>
          </a:p>
          <a:p>
            <a:pPr marL="241300" marR="268605">
              <a:lnSpc>
                <a:spcPct val="70000"/>
              </a:lnSpc>
              <a:spcBef>
                <a:spcPts val="430"/>
              </a:spcBef>
            </a:pPr>
            <a:r>
              <a:rPr sz="2400" i="1" u="heavy" spc="-5" dirty="0">
                <a:solidFill>
                  <a:srgbClr val="0070C0"/>
                </a:solidFill>
                <a:uFill>
                  <a:solidFill>
                    <a:srgbClr val="6B9F24"/>
                  </a:solidFill>
                </a:uFill>
                <a:latin typeface="Arial"/>
                <a:cs typeface="Arial"/>
                <a:hlinkClick r:id="rId2"/>
              </a:rPr>
              <a:t>plants: APG </a:t>
            </a:r>
            <a:r>
              <a:rPr sz="2400" i="1" u="heavy" dirty="0">
                <a:solidFill>
                  <a:srgbClr val="0070C0"/>
                </a:solidFill>
                <a:uFill>
                  <a:solidFill>
                    <a:srgbClr val="6B9F24"/>
                  </a:solidFill>
                </a:uFill>
                <a:latin typeface="Arial"/>
                <a:cs typeface="Arial"/>
                <a:hlinkClick r:id="rId2"/>
              </a:rPr>
              <a:t>IV"</a:t>
            </a:r>
            <a:r>
              <a:rPr sz="2400" i="1" dirty="0">
                <a:solidFill>
                  <a:srgbClr val="0070C0"/>
                </a:solidFill>
                <a:latin typeface="Arial"/>
                <a:cs typeface="Arial"/>
                <a:hlinkClick r:id="rId2"/>
              </a:rPr>
              <a:t> (PDF). </a:t>
            </a:r>
            <a:r>
              <a:rPr sz="2400" i="1" spc="-5" dirty="0">
                <a:solidFill>
                  <a:srgbClr val="0070C0"/>
                </a:solidFill>
                <a:latin typeface="Arial"/>
                <a:cs typeface="Arial"/>
                <a:hlinkClick r:id="rId2"/>
              </a:rPr>
              <a:t>Botanical Journal </a:t>
            </a:r>
            <a:r>
              <a:rPr sz="2400" i="1" dirty="0">
                <a:solidFill>
                  <a:srgbClr val="0070C0"/>
                </a:solidFill>
                <a:latin typeface="Arial"/>
                <a:cs typeface="Arial"/>
                <a:hlinkClick r:id="rId2"/>
              </a:rPr>
              <a:t>of the </a:t>
            </a:r>
            <a:r>
              <a:rPr sz="2400" i="1" spc="-5" dirty="0">
                <a:solidFill>
                  <a:srgbClr val="0070C0"/>
                </a:solidFill>
                <a:latin typeface="Arial"/>
                <a:cs typeface="Arial"/>
                <a:hlinkClick r:id="rId2"/>
              </a:rPr>
              <a:t>Linnean Society 181 </a:t>
            </a:r>
            <a:r>
              <a:rPr sz="2400" i="1" dirty="0">
                <a:solidFill>
                  <a:srgbClr val="0070C0"/>
                </a:solidFill>
                <a:latin typeface="Arial"/>
                <a:cs typeface="Arial"/>
              </a:rPr>
              <a:t>(1):  </a:t>
            </a:r>
            <a:r>
              <a:rPr sz="2400" i="1" spc="-25" dirty="0">
                <a:solidFill>
                  <a:srgbClr val="0070C0"/>
                </a:solidFill>
                <a:latin typeface="Arial"/>
                <a:cs typeface="Arial"/>
              </a:rPr>
              <a:t>1–20.</a:t>
            </a:r>
            <a:r>
              <a:rPr sz="2400" i="1" u="heavy" spc="-25" dirty="0">
                <a:solidFill>
                  <a:srgbClr val="0070C0"/>
                </a:solidFill>
                <a:uFill>
                  <a:solidFill>
                    <a:srgbClr val="6B9F24"/>
                  </a:solidFill>
                </a:uFill>
                <a:latin typeface="Arial"/>
                <a:cs typeface="Arial"/>
                <a:hlinkClick r:id="rId3"/>
              </a:rPr>
              <a:t>doi</a:t>
            </a:r>
            <a:r>
              <a:rPr sz="2400" i="1" spc="-25" dirty="0">
                <a:solidFill>
                  <a:srgbClr val="0070C0"/>
                </a:solidFill>
                <a:latin typeface="Arial"/>
                <a:cs typeface="Arial"/>
              </a:rPr>
              <a:t>:</a:t>
            </a:r>
            <a:r>
              <a:rPr sz="2400" i="1" u="heavy" spc="-25" dirty="0">
                <a:solidFill>
                  <a:srgbClr val="0070C0"/>
                </a:solidFill>
                <a:uFill>
                  <a:solidFill>
                    <a:srgbClr val="6B9F24"/>
                  </a:solidFill>
                </a:uFill>
                <a:latin typeface="Arial"/>
                <a:cs typeface="Arial"/>
                <a:hlinkClick r:id="rId4"/>
              </a:rPr>
              <a:t>10.1111/boj.12385</a:t>
            </a:r>
            <a:r>
              <a:rPr sz="2400" i="1" spc="-25" dirty="0">
                <a:solidFill>
                  <a:srgbClr val="0070C0"/>
                </a:solidFill>
                <a:latin typeface="Arial"/>
                <a:cs typeface="Arial"/>
              </a:rPr>
              <a:t>.</a:t>
            </a:r>
            <a:endParaRPr sz="2400">
              <a:solidFill>
                <a:srgbClr val="0070C0"/>
              </a:solidFill>
              <a:latin typeface="Arial"/>
              <a:cs typeface="Arial"/>
            </a:endParaRPr>
          </a:p>
          <a:p>
            <a:pPr>
              <a:lnSpc>
                <a:spcPct val="100000"/>
              </a:lnSpc>
              <a:spcBef>
                <a:spcPts val="25"/>
              </a:spcBef>
            </a:pPr>
            <a:endParaRPr sz="2600">
              <a:solidFill>
                <a:srgbClr val="0070C0"/>
              </a:solidFill>
              <a:latin typeface="Times New Roman"/>
              <a:cs typeface="Times New Roman"/>
            </a:endParaRPr>
          </a:p>
          <a:p>
            <a:pPr marL="241300" indent="-228600">
              <a:lnSpc>
                <a:spcPts val="2140"/>
              </a:lnSpc>
              <a:buFont typeface="Arial"/>
              <a:buChar char="•"/>
              <a:tabLst>
                <a:tab pos="241300" algn="l"/>
                <a:tab pos="241935" algn="l"/>
              </a:tabLst>
            </a:pPr>
            <a:r>
              <a:rPr sz="2100" dirty="0">
                <a:solidFill>
                  <a:srgbClr val="0070C0"/>
                </a:solidFill>
                <a:latin typeface="Arial"/>
                <a:cs typeface="Arial"/>
                <a:hlinkClick r:id="rId5"/>
              </a:rPr>
              <a:t>APG III. </a:t>
            </a:r>
            <a:r>
              <a:rPr sz="2100" spc="-5" dirty="0">
                <a:solidFill>
                  <a:srgbClr val="0070C0"/>
                </a:solidFill>
                <a:latin typeface="Arial"/>
                <a:cs typeface="Arial"/>
                <a:hlinkClick r:id="rId5"/>
              </a:rPr>
              <a:t>2009. </a:t>
            </a:r>
            <a:r>
              <a:rPr sz="2100" u="heavy" spc="-5" dirty="0">
                <a:solidFill>
                  <a:srgbClr val="0070C0"/>
                </a:solidFill>
                <a:uFill>
                  <a:solidFill>
                    <a:srgbClr val="6B9F24"/>
                  </a:solidFill>
                </a:uFill>
                <a:latin typeface="Arial"/>
                <a:cs typeface="Arial"/>
                <a:hlinkClick r:id="rId5"/>
              </a:rPr>
              <a:t>"An </a:t>
            </a:r>
            <a:r>
              <a:rPr sz="2100" u="heavy" dirty="0">
                <a:solidFill>
                  <a:srgbClr val="0070C0"/>
                </a:solidFill>
                <a:uFill>
                  <a:solidFill>
                    <a:srgbClr val="6B9F24"/>
                  </a:solidFill>
                </a:uFill>
                <a:latin typeface="Arial"/>
                <a:cs typeface="Arial"/>
                <a:hlinkClick r:id="rId5"/>
              </a:rPr>
              <a:t>update of the Angiosperm </a:t>
            </a:r>
            <a:r>
              <a:rPr sz="2100" u="heavy" spc="-5" dirty="0">
                <a:solidFill>
                  <a:srgbClr val="0070C0"/>
                </a:solidFill>
                <a:uFill>
                  <a:solidFill>
                    <a:srgbClr val="6B9F24"/>
                  </a:solidFill>
                </a:uFill>
                <a:latin typeface="Arial"/>
                <a:cs typeface="Arial"/>
                <a:hlinkClick r:id="rId5"/>
              </a:rPr>
              <a:t>Phylogeny </a:t>
            </a:r>
            <a:r>
              <a:rPr sz="2100" u="heavy" dirty="0">
                <a:solidFill>
                  <a:srgbClr val="0070C0"/>
                </a:solidFill>
                <a:uFill>
                  <a:solidFill>
                    <a:srgbClr val="6B9F24"/>
                  </a:solidFill>
                </a:uFill>
                <a:latin typeface="Arial"/>
                <a:cs typeface="Arial"/>
                <a:hlinkClick r:id="rId5"/>
              </a:rPr>
              <a:t>Group</a:t>
            </a:r>
            <a:r>
              <a:rPr sz="2100" u="heavy" spc="10" dirty="0">
                <a:solidFill>
                  <a:srgbClr val="0070C0"/>
                </a:solidFill>
                <a:uFill>
                  <a:solidFill>
                    <a:srgbClr val="6B9F24"/>
                  </a:solidFill>
                </a:uFill>
                <a:latin typeface="Arial"/>
                <a:cs typeface="Arial"/>
                <a:hlinkClick r:id="rId5"/>
              </a:rPr>
              <a:t> </a:t>
            </a:r>
            <a:r>
              <a:rPr sz="2100" u="heavy" spc="-5" dirty="0">
                <a:solidFill>
                  <a:srgbClr val="0070C0"/>
                </a:solidFill>
                <a:uFill>
                  <a:solidFill>
                    <a:srgbClr val="6B9F24"/>
                  </a:solidFill>
                </a:uFill>
                <a:latin typeface="Arial"/>
                <a:cs typeface="Arial"/>
                <a:hlinkClick r:id="rId5"/>
              </a:rPr>
              <a:t>classification</a:t>
            </a:r>
            <a:endParaRPr sz="2100">
              <a:solidFill>
                <a:srgbClr val="0070C0"/>
              </a:solidFill>
              <a:latin typeface="Arial"/>
              <a:cs typeface="Arial"/>
            </a:endParaRPr>
          </a:p>
          <a:p>
            <a:pPr marL="241300" marR="336550">
              <a:lnSpc>
                <a:spcPct val="70000"/>
              </a:lnSpc>
              <a:spcBef>
                <a:spcPts val="380"/>
              </a:spcBef>
            </a:pPr>
            <a:r>
              <a:rPr sz="2100" u="heavy" dirty="0">
                <a:solidFill>
                  <a:srgbClr val="0070C0"/>
                </a:solidFill>
                <a:uFill>
                  <a:solidFill>
                    <a:srgbClr val="6B9F24"/>
                  </a:solidFill>
                </a:uFill>
                <a:latin typeface="Arial"/>
                <a:cs typeface="Arial"/>
                <a:hlinkClick r:id="rId5"/>
              </a:rPr>
              <a:t>for the </a:t>
            </a:r>
            <a:r>
              <a:rPr sz="2100" u="heavy" spc="-5" dirty="0">
                <a:solidFill>
                  <a:srgbClr val="0070C0"/>
                </a:solidFill>
                <a:uFill>
                  <a:solidFill>
                    <a:srgbClr val="6B9F24"/>
                  </a:solidFill>
                </a:uFill>
                <a:latin typeface="Arial"/>
                <a:cs typeface="Arial"/>
                <a:hlinkClick r:id="rId5"/>
              </a:rPr>
              <a:t>orders </a:t>
            </a:r>
            <a:r>
              <a:rPr sz="2100" u="heavy" dirty="0">
                <a:solidFill>
                  <a:srgbClr val="0070C0"/>
                </a:solidFill>
                <a:uFill>
                  <a:solidFill>
                    <a:srgbClr val="6B9F24"/>
                  </a:solidFill>
                </a:uFill>
                <a:latin typeface="Arial"/>
                <a:cs typeface="Arial"/>
                <a:hlinkClick r:id="rId5"/>
              </a:rPr>
              <a:t>and families of flowering plants: APG </a:t>
            </a:r>
            <a:r>
              <a:rPr sz="2100" u="heavy" spc="5" dirty="0">
                <a:solidFill>
                  <a:srgbClr val="0070C0"/>
                </a:solidFill>
                <a:uFill>
                  <a:solidFill>
                    <a:srgbClr val="6B9F24"/>
                  </a:solidFill>
                </a:uFill>
                <a:latin typeface="Arial"/>
                <a:cs typeface="Arial"/>
                <a:hlinkClick r:id="rId5"/>
              </a:rPr>
              <a:t>III"</a:t>
            </a:r>
            <a:r>
              <a:rPr sz="2100" spc="5" dirty="0">
                <a:solidFill>
                  <a:srgbClr val="0070C0"/>
                </a:solidFill>
                <a:latin typeface="Arial"/>
                <a:cs typeface="Arial"/>
                <a:hlinkClick r:id="rId5"/>
              </a:rPr>
              <a:t>, </a:t>
            </a:r>
            <a:r>
              <a:rPr sz="2100" i="1" spc="-5" dirty="0">
                <a:solidFill>
                  <a:srgbClr val="0070C0"/>
                </a:solidFill>
                <a:latin typeface="Arial"/>
                <a:cs typeface="Arial"/>
                <a:hlinkClick r:id="rId5"/>
              </a:rPr>
              <a:t>Botanical </a:t>
            </a:r>
            <a:r>
              <a:rPr sz="2100" i="1" dirty="0">
                <a:solidFill>
                  <a:srgbClr val="0070C0"/>
                </a:solidFill>
                <a:latin typeface="Arial"/>
                <a:cs typeface="Arial"/>
                <a:hlinkClick r:id="rId5"/>
              </a:rPr>
              <a:t>Journal</a:t>
            </a:r>
            <a:r>
              <a:rPr sz="2100" i="1" spc="-80" dirty="0">
                <a:solidFill>
                  <a:srgbClr val="0070C0"/>
                </a:solidFill>
                <a:latin typeface="Arial"/>
                <a:cs typeface="Arial"/>
                <a:hlinkClick r:id="rId5"/>
              </a:rPr>
              <a:t> </a:t>
            </a:r>
            <a:r>
              <a:rPr sz="2100" i="1" dirty="0">
                <a:solidFill>
                  <a:srgbClr val="0070C0"/>
                </a:solidFill>
                <a:latin typeface="Arial"/>
                <a:cs typeface="Arial"/>
                <a:hlinkClick r:id="rId5"/>
              </a:rPr>
              <a:t>of </a:t>
            </a:r>
            <a:r>
              <a:rPr sz="2100" i="1" dirty="0">
                <a:solidFill>
                  <a:srgbClr val="0070C0"/>
                </a:solidFill>
                <a:latin typeface="Arial"/>
                <a:cs typeface="Arial"/>
              </a:rPr>
              <a:t> the </a:t>
            </a:r>
            <a:r>
              <a:rPr sz="2100" i="1" spc="-5" dirty="0">
                <a:solidFill>
                  <a:srgbClr val="0070C0"/>
                </a:solidFill>
                <a:latin typeface="Arial"/>
                <a:cs typeface="Arial"/>
              </a:rPr>
              <a:t>Linnean </a:t>
            </a:r>
            <a:r>
              <a:rPr sz="2100" i="1" dirty="0">
                <a:solidFill>
                  <a:srgbClr val="0070C0"/>
                </a:solidFill>
                <a:latin typeface="Arial"/>
                <a:cs typeface="Arial"/>
              </a:rPr>
              <a:t>Society </a:t>
            </a:r>
            <a:r>
              <a:rPr sz="2100" spc="-5" dirty="0">
                <a:solidFill>
                  <a:srgbClr val="0070C0"/>
                </a:solidFill>
                <a:latin typeface="Arial"/>
                <a:cs typeface="Arial"/>
              </a:rPr>
              <a:t>161 (2):</a:t>
            </a:r>
            <a:r>
              <a:rPr sz="2100" spc="20" dirty="0">
                <a:solidFill>
                  <a:srgbClr val="0070C0"/>
                </a:solidFill>
                <a:latin typeface="Arial"/>
                <a:cs typeface="Arial"/>
              </a:rPr>
              <a:t> </a:t>
            </a:r>
            <a:r>
              <a:rPr sz="2100" spc="-10" dirty="0">
                <a:solidFill>
                  <a:srgbClr val="0070C0"/>
                </a:solidFill>
                <a:latin typeface="Arial"/>
                <a:cs typeface="Arial"/>
              </a:rPr>
              <a:t>105–121.</a:t>
            </a:r>
            <a:endParaRPr sz="2100">
              <a:solidFill>
                <a:srgbClr val="0070C0"/>
              </a:solidFill>
              <a:latin typeface="Arial"/>
              <a:cs typeface="Arial"/>
            </a:endParaRPr>
          </a:p>
          <a:p>
            <a:pPr>
              <a:lnSpc>
                <a:spcPct val="100000"/>
              </a:lnSpc>
              <a:spcBef>
                <a:spcPts val="20"/>
              </a:spcBef>
            </a:pPr>
            <a:endParaRPr sz="2600">
              <a:solidFill>
                <a:srgbClr val="0070C0"/>
              </a:solidFill>
              <a:latin typeface="Times New Roman"/>
              <a:cs typeface="Times New Roman"/>
            </a:endParaRPr>
          </a:p>
          <a:p>
            <a:pPr marL="241300" indent="-228600">
              <a:lnSpc>
                <a:spcPts val="2140"/>
              </a:lnSpc>
              <a:spcBef>
                <a:spcPts val="5"/>
              </a:spcBef>
              <a:buFont typeface="Arial"/>
              <a:buChar char="•"/>
              <a:tabLst>
                <a:tab pos="241300" algn="l"/>
                <a:tab pos="241935" algn="l"/>
              </a:tabLst>
            </a:pPr>
            <a:r>
              <a:rPr sz="2100" dirty="0">
                <a:solidFill>
                  <a:srgbClr val="0070C0"/>
                </a:solidFill>
                <a:latin typeface="Arial"/>
                <a:cs typeface="Arial"/>
              </a:rPr>
              <a:t>APG II. </a:t>
            </a:r>
            <a:r>
              <a:rPr sz="2100" spc="-5" dirty="0">
                <a:solidFill>
                  <a:srgbClr val="0070C0"/>
                </a:solidFill>
                <a:latin typeface="Arial"/>
                <a:cs typeface="Arial"/>
              </a:rPr>
              <a:t>2003. </a:t>
            </a:r>
            <a:r>
              <a:rPr sz="2100" dirty="0">
                <a:solidFill>
                  <a:srgbClr val="0070C0"/>
                </a:solidFill>
                <a:latin typeface="Arial"/>
                <a:cs typeface="Arial"/>
              </a:rPr>
              <a:t>An update of the Angiosperm </a:t>
            </a:r>
            <a:r>
              <a:rPr sz="2100" spc="-5" dirty="0">
                <a:solidFill>
                  <a:srgbClr val="0070C0"/>
                </a:solidFill>
                <a:latin typeface="Arial"/>
                <a:cs typeface="Arial"/>
              </a:rPr>
              <a:t>Phylogeny </a:t>
            </a:r>
            <a:r>
              <a:rPr sz="2100" dirty="0">
                <a:solidFill>
                  <a:srgbClr val="0070C0"/>
                </a:solidFill>
                <a:latin typeface="Arial"/>
                <a:cs typeface="Arial"/>
              </a:rPr>
              <a:t>Group </a:t>
            </a:r>
            <a:r>
              <a:rPr sz="2100" spc="-5" dirty="0">
                <a:solidFill>
                  <a:srgbClr val="0070C0"/>
                </a:solidFill>
                <a:latin typeface="Arial"/>
                <a:cs typeface="Arial"/>
              </a:rPr>
              <a:t>classification</a:t>
            </a:r>
            <a:r>
              <a:rPr sz="2100" spc="-100" dirty="0">
                <a:solidFill>
                  <a:srgbClr val="0070C0"/>
                </a:solidFill>
                <a:latin typeface="Arial"/>
                <a:cs typeface="Arial"/>
              </a:rPr>
              <a:t> </a:t>
            </a:r>
            <a:r>
              <a:rPr sz="2100" dirty="0">
                <a:solidFill>
                  <a:srgbClr val="0070C0"/>
                </a:solidFill>
                <a:latin typeface="Arial"/>
                <a:cs typeface="Arial"/>
              </a:rPr>
              <a:t>for</a:t>
            </a:r>
            <a:endParaRPr sz="2100">
              <a:solidFill>
                <a:srgbClr val="0070C0"/>
              </a:solidFill>
              <a:latin typeface="Arial"/>
              <a:cs typeface="Arial"/>
            </a:endParaRPr>
          </a:p>
          <a:p>
            <a:pPr marL="241300" marR="493395">
              <a:lnSpc>
                <a:spcPct val="70000"/>
              </a:lnSpc>
              <a:spcBef>
                <a:spcPts val="375"/>
              </a:spcBef>
            </a:pPr>
            <a:r>
              <a:rPr sz="2100" dirty="0">
                <a:solidFill>
                  <a:srgbClr val="0070C0"/>
                </a:solidFill>
                <a:latin typeface="Arial"/>
                <a:cs typeface="Arial"/>
              </a:rPr>
              <a:t>the orders and families of </a:t>
            </a:r>
            <a:r>
              <a:rPr sz="2100" spc="5" dirty="0">
                <a:solidFill>
                  <a:srgbClr val="0070C0"/>
                </a:solidFill>
                <a:latin typeface="Arial"/>
                <a:cs typeface="Arial"/>
              </a:rPr>
              <a:t>flowering </a:t>
            </a:r>
            <a:r>
              <a:rPr sz="2100" dirty="0">
                <a:solidFill>
                  <a:srgbClr val="0070C0"/>
                </a:solidFill>
                <a:latin typeface="Arial"/>
                <a:cs typeface="Arial"/>
              </a:rPr>
              <a:t>plants: APG II. </a:t>
            </a:r>
            <a:r>
              <a:rPr sz="2100" i="1" spc="-5" dirty="0">
                <a:solidFill>
                  <a:srgbClr val="0070C0"/>
                </a:solidFill>
                <a:latin typeface="Arial"/>
                <a:cs typeface="Arial"/>
              </a:rPr>
              <a:t>Botanical </a:t>
            </a:r>
            <a:r>
              <a:rPr sz="2100" i="1" dirty="0">
                <a:solidFill>
                  <a:srgbClr val="0070C0"/>
                </a:solidFill>
                <a:latin typeface="Arial"/>
                <a:cs typeface="Arial"/>
              </a:rPr>
              <a:t>Journal of</a:t>
            </a:r>
            <a:r>
              <a:rPr sz="2100" i="1" spc="-135" dirty="0">
                <a:solidFill>
                  <a:srgbClr val="0070C0"/>
                </a:solidFill>
                <a:latin typeface="Arial"/>
                <a:cs typeface="Arial"/>
              </a:rPr>
              <a:t> </a:t>
            </a:r>
            <a:r>
              <a:rPr sz="2100" i="1" dirty="0">
                <a:solidFill>
                  <a:srgbClr val="0070C0"/>
                </a:solidFill>
                <a:latin typeface="Arial"/>
                <a:cs typeface="Arial"/>
              </a:rPr>
              <a:t>the  </a:t>
            </a:r>
            <a:r>
              <a:rPr sz="2100" i="1" spc="-5" dirty="0">
                <a:solidFill>
                  <a:srgbClr val="0070C0"/>
                </a:solidFill>
                <a:latin typeface="Arial"/>
                <a:cs typeface="Arial"/>
              </a:rPr>
              <a:t>Linnean </a:t>
            </a:r>
            <a:r>
              <a:rPr sz="2100" i="1" dirty="0">
                <a:solidFill>
                  <a:srgbClr val="0070C0"/>
                </a:solidFill>
                <a:latin typeface="Arial"/>
                <a:cs typeface="Arial"/>
              </a:rPr>
              <a:t>Society </a:t>
            </a:r>
            <a:r>
              <a:rPr sz="2100" spc="-5" dirty="0">
                <a:solidFill>
                  <a:srgbClr val="0070C0"/>
                </a:solidFill>
                <a:latin typeface="Arial"/>
                <a:cs typeface="Arial"/>
              </a:rPr>
              <a:t>141:</a:t>
            </a:r>
            <a:r>
              <a:rPr sz="2100" spc="10" dirty="0">
                <a:solidFill>
                  <a:srgbClr val="0070C0"/>
                </a:solidFill>
                <a:latin typeface="Arial"/>
                <a:cs typeface="Arial"/>
              </a:rPr>
              <a:t> </a:t>
            </a:r>
            <a:r>
              <a:rPr sz="2100" spc="-10" dirty="0">
                <a:solidFill>
                  <a:srgbClr val="0070C0"/>
                </a:solidFill>
                <a:latin typeface="Arial"/>
                <a:cs typeface="Arial"/>
              </a:rPr>
              <a:t>399–436.</a:t>
            </a:r>
            <a:endParaRPr sz="2100">
              <a:solidFill>
                <a:srgbClr val="0070C0"/>
              </a:solidFill>
              <a:latin typeface="Arial"/>
              <a:cs typeface="Arial"/>
            </a:endParaRPr>
          </a:p>
          <a:p>
            <a:pPr>
              <a:lnSpc>
                <a:spcPct val="100000"/>
              </a:lnSpc>
              <a:spcBef>
                <a:spcPts val="15"/>
              </a:spcBef>
            </a:pPr>
            <a:endParaRPr sz="3250">
              <a:solidFill>
                <a:srgbClr val="0070C0"/>
              </a:solidFill>
              <a:latin typeface="Times New Roman"/>
              <a:cs typeface="Times New Roman"/>
            </a:endParaRPr>
          </a:p>
          <a:p>
            <a:pPr marL="241300" marR="5080" indent="-228600">
              <a:lnSpc>
                <a:spcPct val="70100"/>
              </a:lnSpc>
              <a:spcBef>
                <a:spcPts val="5"/>
              </a:spcBef>
              <a:buFont typeface="Arial"/>
              <a:buChar char="•"/>
              <a:tabLst>
                <a:tab pos="241300" algn="l"/>
                <a:tab pos="241935" algn="l"/>
              </a:tabLst>
            </a:pPr>
            <a:r>
              <a:rPr sz="2100" dirty="0">
                <a:solidFill>
                  <a:srgbClr val="0070C0"/>
                </a:solidFill>
                <a:latin typeface="Arial"/>
                <a:cs typeface="Arial"/>
              </a:rPr>
              <a:t>APG. </a:t>
            </a:r>
            <a:r>
              <a:rPr sz="2100" spc="-5" dirty="0">
                <a:solidFill>
                  <a:srgbClr val="0070C0"/>
                </a:solidFill>
                <a:latin typeface="Arial"/>
                <a:cs typeface="Arial"/>
              </a:rPr>
              <a:t>1998. </a:t>
            </a:r>
            <a:r>
              <a:rPr sz="2100" dirty="0">
                <a:solidFill>
                  <a:srgbClr val="0070C0"/>
                </a:solidFill>
                <a:latin typeface="Arial"/>
                <a:cs typeface="Arial"/>
              </a:rPr>
              <a:t>An ordinal </a:t>
            </a:r>
            <a:r>
              <a:rPr sz="2100" spc="-5" dirty="0">
                <a:solidFill>
                  <a:srgbClr val="0070C0"/>
                </a:solidFill>
                <a:latin typeface="Arial"/>
                <a:cs typeface="Arial"/>
              </a:rPr>
              <a:t>classification </a:t>
            </a:r>
            <a:r>
              <a:rPr sz="2100" dirty="0">
                <a:solidFill>
                  <a:srgbClr val="0070C0"/>
                </a:solidFill>
                <a:latin typeface="Arial"/>
                <a:cs typeface="Arial"/>
              </a:rPr>
              <a:t>for the families of </a:t>
            </a:r>
            <a:r>
              <a:rPr sz="2100" spc="5" dirty="0">
                <a:solidFill>
                  <a:srgbClr val="0070C0"/>
                </a:solidFill>
                <a:latin typeface="Arial"/>
                <a:cs typeface="Arial"/>
              </a:rPr>
              <a:t>flowering </a:t>
            </a:r>
            <a:r>
              <a:rPr sz="2100" dirty="0">
                <a:solidFill>
                  <a:srgbClr val="0070C0"/>
                </a:solidFill>
                <a:latin typeface="Arial"/>
                <a:cs typeface="Arial"/>
              </a:rPr>
              <a:t>plants.</a:t>
            </a:r>
            <a:r>
              <a:rPr sz="2100" spc="-100" dirty="0">
                <a:solidFill>
                  <a:srgbClr val="0070C0"/>
                </a:solidFill>
                <a:latin typeface="Arial"/>
                <a:cs typeface="Arial"/>
              </a:rPr>
              <a:t> </a:t>
            </a:r>
            <a:r>
              <a:rPr sz="2100" i="1" dirty="0">
                <a:solidFill>
                  <a:srgbClr val="0070C0"/>
                </a:solidFill>
                <a:latin typeface="Arial"/>
                <a:cs typeface="Arial"/>
              </a:rPr>
              <a:t>Annals  of the </a:t>
            </a:r>
            <a:r>
              <a:rPr sz="2100" i="1" spc="-5" dirty="0">
                <a:solidFill>
                  <a:srgbClr val="0070C0"/>
                </a:solidFill>
                <a:latin typeface="Arial"/>
                <a:cs typeface="Arial"/>
              </a:rPr>
              <a:t>Missouri Botanical </a:t>
            </a:r>
            <a:r>
              <a:rPr sz="2100" i="1" dirty="0">
                <a:solidFill>
                  <a:srgbClr val="0070C0"/>
                </a:solidFill>
                <a:latin typeface="Arial"/>
                <a:cs typeface="Arial"/>
              </a:rPr>
              <a:t>Garden </a:t>
            </a:r>
            <a:r>
              <a:rPr sz="2100" spc="-5" dirty="0">
                <a:solidFill>
                  <a:srgbClr val="0070C0"/>
                </a:solidFill>
                <a:latin typeface="Arial"/>
                <a:cs typeface="Arial"/>
              </a:rPr>
              <a:t>85:</a:t>
            </a:r>
            <a:r>
              <a:rPr sz="2100" spc="55" dirty="0">
                <a:solidFill>
                  <a:srgbClr val="0070C0"/>
                </a:solidFill>
                <a:latin typeface="Arial"/>
                <a:cs typeface="Arial"/>
              </a:rPr>
              <a:t> </a:t>
            </a:r>
            <a:r>
              <a:rPr sz="2100" spc="-10" dirty="0">
                <a:solidFill>
                  <a:srgbClr val="0070C0"/>
                </a:solidFill>
                <a:latin typeface="Arial"/>
                <a:cs typeface="Arial"/>
              </a:rPr>
              <a:t>531–553</a:t>
            </a:r>
            <a:endParaRPr sz="2100">
              <a:solidFill>
                <a:srgbClr val="0070C0"/>
              </a:solidFill>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469201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Application of</a:t>
            </a:r>
            <a:r>
              <a:rPr sz="4400" b="0" spc="-300" dirty="0">
                <a:latin typeface="Arial"/>
                <a:cs typeface="Arial"/>
              </a:rPr>
              <a:t> </a:t>
            </a:r>
            <a:r>
              <a:rPr sz="4400" b="0" dirty="0">
                <a:latin typeface="Arial"/>
                <a:cs typeface="Arial"/>
              </a:rPr>
              <a:t>APG</a:t>
            </a:r>
            <a:endParaRPr sz="4400">
              <a:latin typeface="Arial"/>
              <a:cs typeface="Arial"/>
            </a:endParaRPr>
          </a:p>
        </p:txBody>
      </p:sp>
      <p:sp>
        <p:nvSpPr>
          <p:cNvPr id="3" name="object 3"/>
          <p:cNvSpPr txBox="1"/>
          <p:nvPr/>
        </p:nvSpPr>
        <p:spPr>
          <a:xfrm>
            <a:off x="916939" y="1833117"/>
            <a:ext cx="10360660" cy="4232275"/>
          </a:xfrm>
          <a:prstGeom prst="rect">
            <a:avLst/>
          </a:prstGeom>
        </p:spPr>
        <p:txBody>
          <a:bodyPr vert="horz" wrap="square" lIns="0" tIns="36195" rIns="0" bIns="0" rtlCol="0">
            <a:spAutoFit/>
          </a:bodyPr>
          <a:lstStyle/>
          <a:p>
            <a:pPr marL="12700" marR="6350">
              <a:lnSpc>
                <a:spcPts val="2510"/>
              </a:lnSpc>
              <a:spcBef>
                <a:spcPts val="285"/>
              </a:spcBef>
              <a:buFont typeface="Arial"/>
              <a:buChar char="•"/>
              <a:tabLst>
                <a:tab pos="241300" algn="l"/>
                <a:tab pos="241935" algn="l"/>
                <a:tab pos="879475" algn="l"/>
                <a:tab pos="1641475" algn="l"/>
                <a:tab pos="3277235" algn="l"/>
                <a:tab pos="3833495" algn="l"/>
                <a:tab pos="5446395" algn="l"/>
                <a:tab pos="6699250" algn="l"/>
                <a:tab pos="7120890" algn="l"/>
                <a:tab pos="7589520" algn="l"/>
                <a:tab pos="9316085" algn="l"/>
                <a:tab pos="10111740" algn="l"/>
              </a:tabLst>
            </a:pPr>
            <a:r>
              <a:rPr sz="2200" b="1" spc="-5" dirty="0">
                <a:latin typeface="Times New Roman"/>
                <a:cs typeface="Times New Roman"/>
              </a:rPr>
              <a:t>The	APG	</a:t>
            </a:r>
            <a:r>
              <a:rPr sz="2200" b="1" spc="5" dirty="0">
                <a:latin typeface="Times New Roman"/>
                <a:cs typeface="Times New Roman"/>
              </a:rPr>
              <a:t>p</a:t>
            </a:r>
            <a:r>
              <a:rPr sz="2200" b="1" spc="-5" dirty="0">
                <a:latin typeface="Times New Roman"/>
                <a:cs typeface="Times New Roman"/>
              </a:rPr>
              <a:t>ublicatio</a:t>
            </a:r>
            <a:r>
              <a:rPr sz="2200" b="1" dirty="0">
                <a:latin typeface="Times New Roman"/>
                <a:cs typeface="Times New Roman"/>
              </a:rPr>
              <a:t>n</a:t>
            </a:r>
            <a:r>
              <a:rPr sz="2200" b="1" spc="-5" dirty="0">
                <a:latin typeface="Times New Roman"/>
                <a:cs typeface="Times New Roman"/>
              </a:rPr>
              <a:t>s</a:t>
            </a:r>
            <a:r>
              <a:rPr sz="2200" b="1" dirty="0">
                <a:latin typeface="Times New Roman"/>
                <a:cs typeface="Times New Roman"/>
              </a:rPr>
              <a:t>	</a:t>
            </a:r>
            <a:r>
              <a:rPr sz="2200" b="1" spc="-5" dirty="0">
                <a:latin typeface="Times New Roman"/>
                <a:cs typeface="Times New Roman"/>
              </a:rPr>
              <a:t>a</a:t>
            </a:r>
            <a:r>
              <a:rPr sz="2200" b="1" spc="-40" dirty="0">
                <a:latin typeface="Times New Roman"/>
                <a:cs typeface="Times New Roman"/>
              </a:rPr>
              <a:t>r</a:t>
            </a:r>
            <a:r>
              <a:rPr sz="2200" b="1" spc="-5" dirty="0">
                <a:latin typeface="Times New Roman"/>
                <a:cs typeface="Times New Roman"/>
              </a:rPr>
              <a:t>e</a:t>
            </a:r>
            <a:r>
              <a:rPr sz="2200" b="1" dirty="0">
                <a:latin typeface="Times New Roman"/>
                <a:cs typeface="Times New Roman"/>
              </a:rPr>
              <a:t>	</a:t>
            </a:r>
            <a:r>
              <a:rPr sz="2200" b="1" spc="-5" dirty="0">
                <a:latin typeface="Times New Roman"/>
                <a:cs typeface="Times New Roman"/>
              </a:rPr>
              <a:t>inc</a:t>
            </a:r>
            <a:r>
              <a:rPr sz="2200" b="1" spc="-45" dirty="0">
                <a:latin typeface="Times New Roman"/>
                <a:cs typeface="Times New Roman"/>
              </a:rPr>
              <a:t>r</a:t>
            </a:r>
            <a:r>
              <a:rPr sz="2200" b="1" spc="-5" dirty="0">
                <a:latin typeface="Times New Roman"/>
                <a:cs typeface="Times New Roman"/>
              </a:rPr>
              <a:t>easin</a:t>
            </a:r>
            <a:r>
              <a:rPr sz="2200" b="1" dirty="0">
                <a:latin typeface="Times New Roman"/>
                <a:cs typeface="Times New Roman"/>
              </a:rPr>
              <a:t>g</a:t>
            </a:r>
            <a:r>
              <a:rPr sz="2200" b="1" spc="-5" dirty="0">
                <a:latin typeface="Times New Roman"/>
                <a:cs typeface="Times New Roman"/>
              </a:rPr>
              <a:t>ly</a:t>
            </a:r>
            <a:r>
              <a:rPr sz="2200" b="1" dirty="0">
                <a:latin typeface="Times New Roman"/>
                <a:cs typeface="Times New Roman"/>
              </a:rPr>
              <a:t>	</a:t>
            </a:r>
            <a:r>
              <a:rPr sz="2200" b="1" spc="-45" dirty="0">
                <a:latin typeface="Times New Roman"/>
                <a:cs typeface="Times New Roman"/>
              </a:rPr>
              <a:t>r</a:t>
            </a:r>
            <a:r>
              <a:rPr sz="2200" b="1" spc="-5" dirty="0">
                <a:latin typeface="Times New Roman"/>
                <a:cs typeface="Times New Roman"/>
              </a:rPr>
              <a:t>eg</a:t>
            </a:r>
            <a:r>
              <a:rPr sz="2200" b="1" dirty="0">
                <a:latin typeface="Times New Roman"/>
                <a:cs typeface="Times New Roman"/>
              </a:rPr>
              <a:t>a</a:t>
            </a:r>
            <a:r>
              <a:rPr sz="2200" b="1" spc="-5" dirty="0">
                <a:latin typeface="Times New Roman"/>
                <a:cs typeface="Times New Roman"/>
              </a:rPr>
              <a:t>r</a:t>
            </a:r>
            <a:r>
              <a:rPr sz="2200" b="1" spc="-20" dirty="0">
                <a:latin typeface="Times New Roman"/>
                <a:cs typeface="Times New Roman"/>
              </a:rPr>
              <a:t>d</a:t>
            </a:r>
            <a:r>
              <a:rPr sz="2200" b="1" spc="-5" dirty="0">
                <a:latin typeface="Times New Roman"/>
                <a:cs typeface="Times New Roman"/>
              </a:rPr>
              <a:t>ed</a:t>
            </a:r>
            <a:r>
              <a:rPr sz="2200" b="1" dirty="0">
                <a:latin typeface="Times New Roman"/>
                <a:cs typeface="Times New Roman"/>
              </a:rPr>
              <a:t>	a</a:t>
            </a:r>
            <a:r>
              <a:rPr sz="2200" b="1" spc="-5" dirty="0">
                <a:latin typeface="Times New Roman"/>
                <a:cs typeface="Times New Roman"/>
              </a:rPr>
              <a:t>s</a:t>
            </a:r>
            <a:r>
              <a:rPr sz="2200" b="1" dirty="0">
                <a:latin typeface="Times New Roman"/>
                <a:cs typeface="Times New Roman"/>
              </a:rPr>
              <a:t>	a</a:t>
            </a:r>
            <a:r>
              <a:rPr sz="2200" b="1" spc="-5" dirty="0">
                <a:latin typeface="Times New Roman"/>
                <a:cs typeface="Times New Roman"/>
              </a:rPr>
              <a:t>n</a:t>
            </a:r>
            <a:r>
              <a:rPr sz="2200" b="1" dirty="0">
                <a:latin typeface="Times New Roman"/>
                <a:cs typeface="Times New Roman"/>
              </a:rPr>
              <a:t>	</a:t>
            </a:r>
            <a:r>
              <a:rPr sz="2200" b="1" spc="-5" dirty="0">
                <a:latin typeface="Times New Roman"/>
                <a:cs typeface="Times New Roman"/>
              </a:rPr>
              <a:t>authoritative</a:t>
            </a:r>
            <a:r>
              <a:rPr sz="2200" b="1" dirty="0">
                <a:latin typeface="Times New Roman"/>
                <a:cs typeface="Times New Roman"/>
              </a:rPr>
              <a:t>	</a:t>
            </a:r>
            <a:r>
              <a:rPr sz="2200" b="1" spc="-5" dirty="0">
                <a:latin typeface="Times New Roman"/>
                <a:cs typeface="Times New Roman"/>
              </a:rPr>
              <a:t>p</a:t>
            </a:r>
            <a:r>
              <a:rPr sz="2200" b="1" dirty="0">
                <a:latin typeface="Times New Roman"/>
                <a:cs typeface="Times New Roman"/>
              </a:rPr>
              <a:t>o</a:t>
            </a:r>
            <a:r>
              <a:rPr sz="2200" b="1" spc="-5" dirty="0">
                <a:latin typeface="Times New Roman"/>
                <a:cs typeface="Times New Roman"/>
              </a:rPr>
              <a:t>int</a:t>
            </a:r>
            <a:r>
              <a:rPr sz="2200" b="1" dirty="0">
                <a:latin typeface="Times New Roman"/>
                <a:cs typeface="Times New Roman"/>
              </a:rPr>
              <a:t>	of  </a:t>
            </a:r>
            <a:r>
              <a:rPr sz="2200" b="1" spc="-15" dirty="0">
                <a:latin typeface="Times New Roman"/>
                <a:cs typeface="Times New Roman"/>
              </a:rPr>
              <a:t>reference.</a:t>
            </a:r>
            <a:endParaRPr sz="2200">
              <a:latin typeface="Times New Roman"/>
              <a:cs typeface="Times New Roman"/>
            </a:endParaRPr>
          </a:p>
          <a:p>
            <a:pPr marL="12700">
              <a:lnSpc>
                <a:spcPts val="2580"/>
              </a:lnSpc>
              <a:spcBef>
                <a:spcPts val="800"/>
              </a:spcBef>
              <a:buFont typeface="Arial"/>
              <a:buChar char="•"/>
              <a:tabLst>
                <a:tab pos="241300" algn="l"/>
                <a:tab pos="241935" algn="l"/>
              </a:tabLst>
            </a:pPr>
            <a:r>
              <a:rPr sz="2200" b="1" spc="-5" dirty="0">
                <a:latin typeface="Times New Roman"/>
                <a:cs typeface="Times New Roman"/>
              </a:rPr>
              <a:t>A significant number of major herbaria, including </a:t>
            </a:r>
            <a:r>
              <a:rPr sz="2200" b="1" spc="-40" dirty="0">
                <a:latin typeface="Times New Roman"/>
                <a:cs typeface="Times New Roman"/>
              </a:rPr>
              <a:t>Kew, </a:t>
            </a:r>
            <a:r>
              <a:rPr sz="2200" b="1" spc="-5" dirty="0">
                <a:latin typeface="Times New Roman"/>
                <a:cs typeface="Times New Roman"/>
              </a:rPr>
              <a:t>Edinburgh </a:t>
            </a:r>
            <a:r>
              <a:rPr sz="2200" b="1" spc="-15" dirty="0">
                <a:latin typeface="Times New Roman"/>
                <a:cs typeface="Times New Roman"/>
              </a:rPr>
              <a:t>are </a:t>
            </a:r>
            <a:r>
              <a:rPr sz="2200" b="1" spc="-5" dirty="0">
                <a:latin typeface="Times New Roman"/>
                <a:cs typeface="Times New Roman"/>
              </a:rPr>
              <a:t>changing</a:t>
            </a:r>
            <a:r>
              <a:rPr sz="2200" b="1" spc="385" dirty="0">
                <a:latin typeface="Times New Roman"/>
                <a:cs typeface="Times New Roman"/>
              </a:rPr>
              <a:t> </a:t>
            </a:r>
            <a:r>
              <a:rPr sz="2200" b="1" spc="-5" dirty="0">
                <a:latin typeface="Times New Roman"/>
                <a:cs typeface="Times New Roman"/>
              </a:rPr>
              <a:t>the</a:t>
            </a:r>
            <a:endParaRPr sz="2200">
              <a:latin typeface="Times New Roman"/>
              <a:cs typeface="Times New Roman"/>
            </a:endParaRPr>
          </a:p>
          <a:p>
            <a:pPr marL="12700">
              <a:lnSpc>
                <a:spcPts val="2580"/>
              </a:lnSpc>
            </a:pPr>
            <a:r>
              <a:rPr sz="2200" b="1" spc="-5" dirty="0">
                <a:latin typeface="Times New Roman"/>
                <a:cs typeface="Times New Roman"/>
              </a:rPr>
              <a:t>order </a:t>
            </a:r>
            <a:r>
              <a:rPr sz="2200" b="1" dirty="0">
                <a:latin typeface="Times New Roman"/>
                <a:cs typeface="Times New Roman"/>
              </a:rPr>
              <a:t>of </a:t>
            </a:r>
            <a:r>
              <a:rPr sz="2200" b="1" spc="-5" dirty="0">
                <a:latin typeface="Times New Roman"/>
                <a:cs typeface="Times New Roman"/>
              </a:rPr>
              <a:t>their collections in accordance with</a:t>
            </a:r>
            <a:r>
              <a:rPr sz="2200" b="1" spc="-125" dirty="0">
                <a:latin typeface="Times New Roman"/>
                <a:cs typeface="Times New Roman"/>
              </a:rPr>
              <a:t> </a:t>
            </a:r>
            <a:r>
              <a:rPr sz="2200" b="1" spc="-5" dirty="0">
                <a:latin typeface="Times New Roman"/>
                <a:cs typeface="Times New Roman"/>
              </a:rPr>
              <a:t>APG.</a:t>
            </a:r>
            <a:endParaRPr sz="2200">
              <a:latin typeface="Times New Roman"/>
              <a:cs typeface="Times New Roman"/>
            </a:endParaRPr>
          </a:p>
          <a:p>
            <a:pPr marL="12700" marR="8255">
              <a:lnSpc>
                <a:spcPts val="2510"/>
              </a:lnSpc>
              <a:spcBef>
                <a:spcPts val="1060"/>
              </a:spcBef>
              <a:buFont typeface="Arial"/>
              <a:buChar char="•"/>
              <a:tabLst>
                <a:tab pos="241300" algn="l"/>
                <a:tab pos="241935" algn="l"/>
              </a:tabLst>
            </a:pPr>
            <a:r>
              <a:rPr sz="2200" b="1" spc="-5" dirty="0">
                <a:latin typeface="Times New Roman"/>
                <a:cs typeface="Times New Roman"/>
              </a:rPr>
              <a:t>The influential </a:t>
            </a:r>
            <a:r>
              <a:rPr sz="2200" b="1" spc="-30" dirty="0">
                <a:latin typeface="Times New Roman"/>
                <a:cs typeface="Times New Roman"/>
              </a:rPr>
              <a:t>World </a:t>
            </a:r>
            <a:r>
              <a:rPr sz="2200" b="1" spc="-5" dirty="0">
                <a:latin typeface="Times New Roman"/>
                <a:cs typeface="Times New Roman"/>
              </a:rPr>
              <a:t>Checklist </a:t>
            </a:r>
            <a:r>
              <a:rPr sz="2200" b="1" dirty="0">
                <a:latin typeface="Times New Roman"/>
                <a:cs typeface="Times New Roman"/>
              </a:rPr>
              <a:t>of </a:t>
            </a:r>
            <a:r>
              <a:rPr sz="2200" b="1" spc="-5" dirty="0">
                <a:latin typeface="Times New Roman"/>
                <a:cs typeface="Times New Roman"/>
              </a:rPr>
              <a:t>Selected Plant Families </a:t>
            </a:r>
            <a:r>
              <a:rPr sz="2200" b="1" dirty="0">
                <a:latin typeface="Times New Roman"/>
                <a:cs typeface="Times New Roman"/>
              </a:rPr>
              <a:t>(also </a:t>
            </a:r>
            <a:r>
              <a:rPr sz="2200" b="1" spc="-15" dirty="0">
                <a:latin typeface="Times New Roman"/>
                <a:cs typeface="Times New Roman"/>
              </a:rPr>
              <a:t>from </a:t>
            </a:r>
            <a:r>
              <a:rPr sz="2200" b="1" spc="-5" dirty="0">
                <a:latin typeface="Times New Roman"/>
                <a:cs typeface="Times New Roman"/>
              </a:rPr>
              <a:t>Kew) is being  updated to the APG </a:t>
            </a:r>
            <a:r>
              <a:rPr sz="2200" b="1" spc="-10" dirty="0">
                <a:latin typeface="Times New Roman"/>
                <a:cs typeface="Times New Roman"/>
              </a:rPr>
              <a:t>III</a:t>
            </a:r>
            <a:r>
              <a:rPr sz="2200" b="1" spc="-65" dirty="0">
                <a:latin typeface="Times New Roman"/>
                <a:cs typeface="Times New Roman"/>
              </a:rPr>
              <a:t> </a:t>
            </a:r>
            <a:r>
              <a:rPr sz="2200" b="1" spc="-5" dirty="0">
                <a:latin typeface="Times New Roman"/>
                <a:cs typeface="Times New Roman"/>
              </a:rPr>
              <a:t>system.</a:t>
            </a:r>
            <a:endParaRPr sz="2200">
              <a:latin typeface="Times New Roman"/>
              <a:cs typeface="Times New Roman"/>
            </a:endParaRPr>
          </a:p>
          <a:p>
            <a:pPr marL="12700">
              <a:lnSpc>
                <a:spcPts val="2575"/>
              </a:lnSpc>
              <a:spcBef>
                <a:spcPts val="800"/>
              </a:spcBef>
              <a:buFont typeface="Arial"/>
              <a:buChar char="•"/>
              <a:tabLst>
                <a:tab pos="241300" algn="l"/>
                <a:tab pos="241935" algn="l"/>
              </a:tabLst>
            </a:pPr>
            <a:r>
              <a:rPr sz="2200" b="1" spc="-5" dirty="0">
                <a:latin typeface="Times New Roman"/>
                <a:cs typeface="Times New Roman"/>
              </a:rPr>
              <a:t>In</a:t>
            </a:r>
            <a:r>
              <a:rPr sz="2200" b="1" spc="245" dirty="0">
                <a:latin typeface="Times New Roman"/>
                <a:cs typeface="Times New Roman"/>
              </a:rPr>
              <a:t> </a:t>
            </a:r>
            <a:r>
              <a:rPr sz="2200" b="1" spc="-5" dirty="0">
                <a:latin typeface="Times New Roman"/>
                <a:cs typeface="Times New Roman"/>
              </a:rPr>
              <a:t>the</a:t>
            </a:r>
            <a:r>
              <a:rPr sz="2200" b="1" spc="240" dirty="0">
                <a:latin typeface="Times New Roman"/>
                <a:cs typeface="Times New Roman"/>
              </a:rPr>
              <a:t> </a:t>
            </a:r>
            <a:r>
              <a:rPr sz="2200" b="1" dirty="0">
                <a:latin typeface="Times New Roman"/>
                <a:cs typeface="Times New Roman"/>
              </a:rPr>
              <a:t>USA,</a:t>
            </a:r>
            <a:r>
              <a:rPr sz="2200" b="1" spc="254" dirty="0">
                <a:latin typeface="Times New Roman"/>
                <a:cs typeface="Times New Roman"/>
              </a:rPr>
              <a:t> </a:t>
            </a:r>
            <a:r>
              <a:rPr sz="2200" b="1" spc="-5" dirty="0">
                <a:latin typeface="Times New Roman"/>
                <a:cs typeface="Times New Roman"/>
              </a:rPr>
              <a:t>a</a:t>
            </a:r>
            <a:r>
              <a:rPr sz="2200" b="1" spc="250" dirty="0">
                <a:latin typeface="Times New Roman"/>
                <a:cs typeface="Times New Roman"/>
              </a:rPr>
              <a:t> </a:t>
            </a:r>
            <a:r>
              <a:rPr sz="2200" b="1" spc="-10" dirty="0">
                <a:latin typeface="Times New Roman"/>
                <a:cs typeface="Times New Roman"/>
              </a:rPr>
              <a:t>recent</a:t>
            </a:r>
            <a:r>
              <a:rPr sz="2200" b="1" spc="245" dirty="0">
                <a:latin typeface="Times New Roman"/>
                <a:cs typeface="Times New Roman"/>
              </a:rPr>
              <a:t> </a:t>
            </a:r>
            <a:r>
              <a:rPr sz="2200" b="1" dirty="0">
                <a:latin typeface="Times New Roman"/>
                <a:cs typeface="Times New Roman"/>
              </a:rPr>
              <a:t>photographic</a:t>
            </a:r>
            <a:r>
              <a:rPr sz="2200" b="1" spc="254" dirty="0">
                <a:latin typeface="Times New Roman"/>
                <a:cs typeface="Times New Roman"/>
              </a:rPr>
              <a:t> </a:t>
            </a:r>
            <a:r>
              <a:rPr sz="2200" b="1" spc="-5" dirty="0">
                <a:latin typeface="Times New Roman"/>
                <a:cs typeface="Times New Roman"/>
              </a:rPr>
              <a:t>survey</a:t>
            </a:r>
            <a:r>
              <a:rPr sz="2200" b="1" spc="250" dirty="0">
                <a:latin typeface="Times New Roman"/>
                <a:cs typeface="Times New Roman"/>
              </a:rPr>
              <a:t> </a:t>
            </a:r>
            <a:r>
              <a:rPr sz="2200" b="1" spc="-5" dirty="0">
                <a:latin typeface="Times New Roman"/>
                <a:cs typeface="Times New Roman"/>
              </a:rPr>
              <a:t>of</a:t>
            </a:r>
            <a:r>
              <a:rPr sz="2200" b="1" spc="245" dirty="0">
                <a:latin typeface="Times New Roman"/>
                <a:cs typeface="Times New Roman"/>
              </a:rPr>
              <a:t> </a:t>
            </a:r>
            <a:r>
              <a:rPr sz="2200" b="1" spc="-5" dirty="0">
                <a:latin typeface="Times New Roman"/>
                <a:cs typeface="Times New Roman"/>
              </a:rPr>
              <a:t>the</a:t>
            </a:r>
            <a:r>
              <a:rPr sz="2200" b="1" spc="254" dirty="0">
                <a:latin typeface="Times New Roman"/>
                <a:cs typeface="Times New Roman"/>
              </a:rPr>
              <a:t> </a:t>
            </a:r>
            <a:r>
              <a:rPr sz="2200" b="1" spc="-5" dirty="0">
                <a:latin typeface="Times New Roman"/>
                <a:cs typeface="Times New Roman"/>
              </a:rPr>
              <a:t>plants</a:t>
            </a:r>
            <a:r>
              <a:rPr sz="2200" b="1" spc="245" dirty="0">
                <a:latin typeface="Times New Roman"/>
                <a:cs typeface="Times New Roman"/>
              </a:rPr>
              <a:t> </a:t>
            </a:r>
            <a:r>
              <a:rPr sz="2200" b="1" spc="-5" dirty="0">
                <a:latin typeface="Times New Roman"/>
                <a:cs typeface="Times New Roman"/>
              </a:rPr>
              <a:t>of</a:t>
            </a:r>
            <a:r>
              <a:rPr sz="2200" b="1" spc="245" dirty="0">
                <a:latin typeface="Times New Roman"/>
                <a:cs typeface="Times New Roman"/>
              </a:rPr>
              <a:t> </a:t>
            </a:r>
            <a:r>
              <a:rPr sz="2200" b="1" dirty="0">
                <a:latin typeface="Times New Roman"/>
                <a:cs typeface="Times New Roman"/>
              </a:rPr>
              <a:t>the</a:t>
            </a:r>
            <a:r>
              <a:rPr sz="2200" b="1" spc="245" dirty="0">
                <a:latin typeface="Times New Roman"/>
                <a:cs typeface="Times New Roman"/>
              </a:rPr>
              <a:t> </a:t>
            </a:r>
            <a:r>
              <a:rPr sz="2200" b="1" spc="-5" dirty="0">
                <a:latin typeface="Times New Roman"/>
                <a:cs typeface="Times New Roman"/>
              </a:rPr>
              <a:t>USA</a:t>
            </a:r>
            <a:r>
              <a:rPr sz="2200" b="1" spc="120" dirty="0">
                <a:latin typeface="Times New Roman"/>
                <a:cs typeface="Times New Roman"/>
              </a:rPr>
              <a:t> </a:t>
            </a:r>
            <a:r>
              <a:rPr sz="2200" b="1" spc="-5" dirty="0">
                <a:latin typeface="Times New Roman"/>
                <a:cs typeface="Times New Roman"/>
              </a:rPr>
              <a:t>and</a:t>
            </a:r>
            <a:r>
              <a:rPr sz="2200" b="1" spc="265" dirty="0">
                <a:latin typeface="Times New Roman"/>
                <a:cs typeface="Times New Roman"/>
              </a:rPr>
              <a:t> </a:t>
            </a:r>
            <a:r>
              <a:rPr sz="2200" b="1" spc="-5" dirty="0">
                <a:latin typeface="Times New Roman"/>
                <a:cs typeface="Times New Roman"/>
              </a:rPr>
              <a:t>Canada</a:t>
            </a:r>
            <a:r>
              <a:rPr sz="2200" b="1" spc="260" dirty="0">
                <a:latin typeface="Times New Roman"/>
                <a:cs typeface="Times New Roman"/>
              </a:rPr>
              <a:t> </a:t>
            </a:r>
            <a:r>
              <a:rPr sz="2200" b="1" spc="-5" dirty="0">
                <a:latin typeface="Times New Roman"/>
                <a:cs typeface="Times New Roman"/>
              </a:rPr>
              <a:t>is</a:t>
            </a:r>
            <a:endParaRPr sz="2200">
              <a:latin typeface="Times New Roman"/>
              <a:cs typeface="Times New Roman"/>
            </a:endParaRPr>
          </a:p>
          <a:p>
            <a:pPr marL="12700">
              <a:lnSpc>
                <a:spcPts val="2575"/>
              </a:lnSpc>
            </a:pPr>
            <a:r>
              <a:rPr sz="2200" b="1" spc="-5" dirty="0">
                <a:latin typeface="Times New Roman"/>
                <a:cs typeface="Times New Roman"/>
              </a:rPr>
              <a:t>organized according to the APG II</a:t>
            </a:r>
            <a:r>
              <a:rPr sz="2200" b="1" spc="-50" dirty="0">
                <a:latin typeface="Times New Roman"/>
                <a:cs typeface="Times New Roman"/>
              </a:rPr>
              <a:t> </a:t>
            </a:r>
            <a:r>
              <a:rPr sz="2200" b="1" spc="-5" dirty="0">
                <a:latin typeface="Times New Roman"/>
                <a:cs typeface="Times New Roman"/>
              </a:rPr>
              <a:t>system.</a:t>
            </a:r>
            <a:endParaRPr sz="2200">
              <a:latin typeface="Times New Roman"/>
              <a:cs typeface="Times New Roman"/>
            </a:endParaRPr>
          </a:p>
          <a:p>
            <a:pPr marL="12700" marR="6350">
              <a:lnSpc>
                <a:spcPts val="2520"/>
              </a:lnSpc>
              <a:spcBef>
                <a:spcPts val="1045"/>
              </a:spcBef>
              <a:buFont typeface="Arial"/>
              <a:buChar char="•"/>
              <a:tabLst>
                <a:tab pos="241300" algn="l"/>
                <a:tab pos="241935" algn="l"/>
              </a:tabLst>
            </a:pPr>
            <a:r>
              <a:rPr sz="2200" b="1" spc="-5" dirty="0">
                <a:latin typeface="Times New Roman"/>
                <a:cs typeface="Times New Roman"/>
              </a:rPr>
              <a:t>In the UK, </a:t>
            </a:r>
            <a:r>
              <a:rPr sz="2200" b="1" dirty="0">
                <a:latin typeface="Times New Roman"/>
                <a:cs typeface="Times New Roman"/>
              </a:rPr>
              <a:t>the </a:t>
            </a:r>
            <a:r>
              <a:rPr sz="2200" b="1" spc="-5" dirty="0">
                <a:latin typeface="Times New Roman"/>
                <a:cs typeface="Times New Roman"/>
              </a:rPr>
              <a:t>latest </a:t>
            </a:r>
            <a:r>
              <a:rPr sz="2200" b="1" dirty="0">
                <a:latin typeface="Times New Roman"/>
                <a:cs typeface="Times New Roman"/>
              </a:rPr>
              <a:t>edition of </a:t>
            </a:r>
            <a:r>
              <a:rPr sz="2200" b="1" spc="-5" dirty="0">
                <a:latin typeface="Times New Roman"/>
                <a:cs typeface="Times New Roman"/>
              </a:rPr>
              <a:t>the standard </a:t>
            </a:r>
            <a:r>
              <a:rPr sz="2200" b="1" dirty="0">
                <a:latin typeface="Times New Roman"/>
                <a:cs typeface="Times New Roman"/>
              </a:rPr>
              <a:t>flora of </a:t>
            </a:r>
            <a:r>
              <a:rPr sz="2200" b="1" spc="-5" dirty="0">
                <a:latin typeface="Times New Roman"/>
                <a:cs typeface="Times New Roman"/>
              </a:rPr>
              <a:t>the British Isles (by Stace) is  based </a:t>
            </a:r>
            <a:r>
              <a:rPr sz="2200" b="1" dirty="0">
                <a:latin typeface="Times New Roman"/>
                <a:cs typeface="Times New Roman"/>
              </a:rPr>
              <a:t>on </a:t>
            </a:r>
            <a:r>
              <a:rPr sz="2200" b="1" spc="-5" dirty="0">
                <a:latin typeface="Times New Roman"/>
                <a:cs typeface="Times New Roman"/>
              </a:rPr>
              <a:t>the APG </a:t>
            </a:r>
            <a:r>
              <a:rPr sz="2200" b="1" spc="-10" dirty="0">
                <a:latin typeface="Times New Roman"/>
                <a:cs typeface="Times New Roman"/>
              </a:rPr>
              <a:t>III </a:t>
            </a:r>
            <a:r>
              <a:rPr sz="2200" b="1" spc="-5" dirty="0">
                <a:latin typeface="Times New Roman"/>
                <a:cs typeface="Times New Roman"/>
              </a:rPr>
              <a:t>system. The </a:t>
            </a:r>
            <a:r>
              <a:rPr sz="2200" b="1" spc="-10" dirty="0">
                <a:latin typeface="Times New Roman"/>
                <a:cs typeface="Times New Roman"/>
              </a:rPr>
              <a:t>previous </a:t>
            </a:r>
            <a:r>
              <a:rPr sz="2200" b="1" spc="-5" dirty="0">
                <a:latin typeface="Times New Roman"/>
                <a:cs typeface="Times New Roman"/>
              </a:rPr>
              <a:t>edition was based </a:t>
            </a:r>
            <a:r>
              <a:rPr sz="2200" b="1" dirty="0">
                <a:latin typeface="Times New Roman"/>
                <a:cs typeface="Times New Roman"/>
              </a:rPr>
              <a:t>on </a:t>
            </a:r>
            <a:r>
              <a:rPr sz="2200" b="1" spc="-5" dirty="0">
                <a:latin typeface="Times New Roman"/>
                <a:cs typeface="Times New Roman"/>
              </a:rPr>
              <a:t>the </a:t>
            </a:r>
            <a:r>
              <a:rPr sz="2200" b="1" spc="-10" dirty="0">
                <a:latin typeface="Times New Roman"/>
                <a:cs typeface="Times New Roman"/>
              </a:rPr>
              <a:t>Cronquist</a:t>
            </a:r>
            <a:r>
              <a:rPr sz="2200" b="1" spc="55" dirty="0">
                <a:latin typeface="Times New Roman"/>
                <a:cs typeface="Times New Roman"/>
              </a:rPr>
              <a:t> </a:t>
            </a:r>
            <a:r>
              <a:rPr sz="2200" b="1" spc="-5" dirty="0">
                <a:latin typeface="Times New Roman"/>
                <a:cs typeface="Times New Roman"/>
              </a:rPr>
              <a:t>system.</a:t>
            </a:r>
            <a:endParaRPr sz="2200">
              <a:latin typeface="Times New Roman"/>
              <a:cs typeface="Times New Roman"/>
            </a:endParaRPr>
          </a:p>
          <a:p>
            <a:pPr marL="12700">
              <a:lnSpc>
                <a:spcPct val="100000"/>
              </a:lnSpc>
              <a:spcBef>
                <a:spcPts val="1195"/>
              </a:spcBef>
              <a:buChar char="•"/>
              <a:tabLst>
                <a:tab pos="241300" algn="l"/>
                <a:tab pos="241935" algn="l"/>
                <a:tab pos="3069590" algn="l"/>
              </a:tabLst>
            </a:pPr>
            <a:r>
              <a:rPr sz="2200" spc="-5" dirty="0">
                <a:latin typeface="Arial"/>
                <a:cs typeface="Arial"/>
              </a:rPr>
              <a:t>Flora of</a:t>
            </a:r>
            <a:r>
              <a:rPr sz="2200" spc="65" dirty="0">
                <a:latin typeface="Arial"/>
                <a:cs typeface="Arial"/>
              </a:rPr>
              <a:t> </a:t>
            </a:r>
            <a:r>
              <a:rPr sz="2200" spc="-5" dirty="0">
                <a:latin typeface="Arial"/>
                <a:cs typeface="Arial"/>
              </a:rPr>
              <a:t>Nepal</a:t>
            </a:r>
            <a:r>
              <a:rPr sz="2200" spc="35" dirty="0">
                <a:latin typeface="Arial"/>
                <a:cs typeface="Arial"/>
              </a:rPr>
              <a:t> </a:t>
            </a:r>
            <a:r>
              <a:rPr sz="2200" spc="-5" dirty="0">
                <a:latin typeface="Arial"/>
                <a:cs typeface="Arial"/>
              </a:rPr>
              <a:t>project	planning to follow the APG</a:t>
            </a:r>
            <a:r>
              <a:rPr sz="2200" spc="-110" dirty="0">
                <a:latin typeface="Arial"/>
                <a:cs typeface="Arial"/>
              </a:rPr>
              <a:t> </a:t>
            </a:r>
            <a:r>
              <a:rPr sz="2200" spc="-5" dirty="0">
                <a:latin typeface="Arial"/>
                <a:cs typeface="Arial"/>
              </a:rPr>
              <a:t>system,</a:t>
            </a:r>
            <a:endParaRPr sz="220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5746750"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Summary of APG</a:t>
            </a:r>
            <a:r>
              <a:rPr sz="4400" b="0" spc="-305" dirty="0">
                <a:latin typeface="Arial"/>
                <a:cs typeface="Arial"/>
              </a:rPr>
              <a:t> </a:t>
            </a:r>
            <a:r>
              <a:rPr sz="4400" b="0" dirty="0">
                <a:latin typeface="Arial"/>
                <a:cs typeface="Arial"/>
              </a:rPr>
              <a:t>1998</a:t>
            </a:r>
            <a:endParaRPr sz="4400">
              <a:latin typeface="Arial"/>
              <a:cs typeface="Arial"/>
            </a:endParaRPr>
          </a:p>
        </p:txBody>
      </p:sp>
      <p:sp>
        <p:nvSpPr>
          <p:cNvPr id="3" name="object 3"/>
          <p:cNvSpPr txBox="1"/>
          <p:nvPr/>
        </p:nvSpPr>
        <p:spPr>
          <a:xfrm>
            <a:off x="916939" y="1840738"/>
            <a:ext cx="10361295" cy="4004945"/>
          </a:xfrm>
          <a:prstGeom prst="rect">
            <a:avLst/>
          </a:prstGeom>
        </p:spPr>
        <p:txBody>
          <a:bodyPr vert="horz" wrap="square" lIns="0" tIns="10160" rIns="0" bIns="0" rtlCol="0">
            <a:spAutoFit/>
          </a:bodyPr>
          <a:lstStyle/>
          <a:p>
            <a:pPr marL="12700" marR="6350">
              <a:lnSpc>
                <a:spcPts val="3279"/>
              </a:lnSpc>
              <a:spcBef>
                <a:spcPts val="80"/>
              </a:spcBef>
              <a:buFont typeface="Arial"/>
              <a:buChar char="•"/>
              <a:tabLst>
                <a:tab pos="241935" algn="l"/>
                <a:tab pos="1103630" algn="l"/>
                <a:tab pos="2098675" algn="l"/>
                <a:tab pos="3006090" algn="l"/>
                <a:tab pos="3784600" algn="l"/>
                <a:tab pos="5013325" algn="l"/>
                <a:tab pos="5865495" algn="l"/>
                <a:tab pos="7156450" algn="l"/>
                <a:tab pos="7825740" algn="l"/>
                <a:tab pos="9299575" algn="l"/>
                <a:tab pos="9886315" algn="l"/>
              </a:tabLst>
            </a:pPr>
            <a:r>
              <a:rPr sz="2600" b="1" spc="-5" dirty="0">
                <a:latin typeface="Times New Roman"/>
                <a:cs typeface="Times New Roman"/>
              </a:rPr>
              <a:t>Formal, scientific </a:t>
            </a:r>
            <a:r>
              <a:rPr sz="2600" b="1" dirty="0">
                <a:latin typeface="Times New Roman"/>
                <a:cs typeface="Times New Roman"/>
              </a:rPr>
              <a:t>names/ ranks </a:t>
            </a:r>
            <a:r>
              <a:rPr sz="2600" b="1" spc="-15" dirty="0">
                <a:latin typeface="Times New Roman"/>
                <a:cs typeface="Times New Roman"/>
              </a:rPr>
              <a:t>are </a:t>
            </a:r>
            <a:r>
              <a:rPr sz="2600" b="1" dirty="0">
                <a:latin typeface="Times New Roman"/>
                <a:cs typeface="Times New Roman"/>
              </a:rPr>
              <a:t>not used above the </a:t>
            </a:r>
            <a:r>
              <a:rPr sz="2600" b="1" spc="-5" dirty="0">
                <a:latin typeface="Times New Roman"/>
                <a:cs typeface="Times New Roman"/>
              </a:rPr>
              <a:t>level </a:t>
            </a:r>
            <a:r>
              <a:rPr sz="2600" b="1" dirty="0">
                <a:latin typeface="Times New Roman"/>
                <a:cs typeface="Times New Roman"/>
              </a:rPr>
              <a:t>of </a:t>
            </a:r>
            <a:r>
              <a:rPr sz="2600" b="1" spc="-45" dirty="0">
                <a:latin typeface="Times New Roman"/>
                <a:cs typeface="Times New Roman"/>
              </a:rPr>
              <a:t>order,  </a:t>
            </a:r>
            <a:r>
              <a:rPr sz="2600" b="1" dirty="0">
                <a:latin typeface="Times New Roman"/>
                <a:cs typeface="Times New Roman"/>
              </a:rPr>
              <a:t>named	c</a:t>
            </a:r>
            <a:r>
              <a:rPr sz="2600" b="1" spc="-25" dirty="0">
                <a:latin typeface="Times New Roman"/>
                <a:cs typeface="Times New Roman"/>
              </a:rPr>
              <a:t>l</a:t>
            </a:r>
            <a:r>
              <a:rPr sz="2600" b="1" dirty="0">
                <a:latin typeface="Times New Roman"/>
                <a:cs typeface="Times New Roman"/>
              </a:rPr>
              <a:t>ades	being	used	ins</a:t>
            </a:r>
            <a:r>
              <a:rPr sz="2600" b="1" spc="-10" dirty="0">
                <a:latin typeface="Times New Roman"/>
                <a:cs typeface="Times New Roman"/>
              </a:rPr>
              <a:t>t</a:t>
            </a:r>
            <a:r>
              <a:rPr sz="2600" b="1" dirty="0">
                <a:latin typeface="Times New Roman"/>
                <a:cs typeface="Times New Roman"/>
              </a:rPr>
              <a:t>ea</a:t>
            </a:r>
            <a:r>
              <a:rPr sz="2600" b="1" spc="5" dirty="0">
                <a:latin typeface="Times New Roman"/>
                <a:cs typeface="Times New Roman"/>
              </a:rPr>
              <a:t>d</a:t>
            </a:r>
            <a:r>
              <a:rPr sz="2600" b="1" dirty="0">
                <a:latin typeface="Times New Roman"/>
                <a:cs typeface="Times New Roman"/>
              </a:rPr>
              <a:t>.	Th</a:t>
            </a:r>
            <a:r>
              <a:rPr sz="2600" b="1" spc="5" dirty="0">
                <a:latin typeface="Times New Roman"/>
                <a:cs typeface="Times New Roman"/>
              </a:rPr>
              <a:t>u</a:t>
            </a:r>
            <a:r>
              <a:rPr sz="2600" b="1" dirty="0">
                <a:latin typeface="Times New Roman"/>
                <a:cs typeface="Times New Roman"/>
              </a:rPr>
              <a:t>s	eudicots	and	</a:t>
            </a:r>
            <a:r>
              <a:rPr sz="2600" b="1" spc="-15" dirty="0">
                <a:latin typeface="Times New Roman"/>
                <a:cs typeface="Times New Roman"/>
              </a:rPr>
              <a:t>m</a:t>
            </a:r>
            <a:r>
              <a:rPr sz="2600" b="1" dirty="0">
                <a:latin typeface="Times New Roman"/>
                <a:cs typeface="Times New Roman"/>
              </a:rPr>
              <a:t>ono</a:t>
            </a:r>
            <a:r>
              <a:rPr sz="2600" b="1" spc="-15" dirty="0">
                <a:latin typeface="Times New Roman"/>
                <a:cs typeface="Times New Roman"/>
              </a:rPr>
              <a:t>c</a:t>
            </a:r>
            <a:r>
              <a:rPr sz="2600" b="1" dirty="0">
                <a:latin typeface="Times New Roman"/>
                <a:cs typeface="Times New Roman"/>
              </a:rPr>
              <a:t>ots	a</a:t>
            </a:r>
            <a:r>
              <a:rPr sz="2600" b="1" spc="-60" dirty="0">
                <a:latin typeface="Times New Roman"/>
                <a:cs typeface="Times New Roman"/>
              </a:rPr>
              <a:t>r</a:t>
            </a:r>
            <a:r>
              <a:rPr sz="2600" b="1" dirty="0">
                <a:latin typeface="Times New Roman"/>
                <a:cs typeface="Times New Roman"/>
              </a:rPr>
              <a:t>e	</a:t>
            </a:r>
            <a:r>
              <a:rPr sz="2600" b="1" spc="-10" dirty="0">
                <a:latin typeface="Times New Roman"/>
                <a:cs typeface="Times New Roman"/>
              </a:rPr>
              <a:t>n</a:t>
            </a:r>
            <a:r>
              <a:rPr sz="2600" b="1" dirty="0">
                <a:latin typeface="Times New Roman"/>
                <a:cs typeface="Times New Roman"/>
              </a:rPr>
              <a:t>ot</a:t>
            </a:r>
            <a:endParaRPr sz="2600">
              <a:latin typeface="Times New Roman"/>
              <a:cs typeface="Times New Roman"/>
            </a:endParaRPr>
          </a:p>
          <a:p>
            <a:pPr marL="12700">
              <a:lnSpc>
                <a:spcPct val="100000"/>
              </a:lnSpc>
              <a:spcBef>
                <a:spcPts val="15"/>
              </a:spcBef>
              <a:tabLst>
                <a:tab pos="897890" algn="l"/>
                <a:tab pos="1195070" algn="l"/>
                <a:tab pos="2277110" algn="l"/>
                <a:tab pos="3088640" algn="l"/>
                <a:tab pos="4507230" algn="l"/>
                <a:tab pos="5427980" algn="l"/>
                <a:tab pos="5909310" algn="l"/>
                <a:tab pos="6480810" algn="l"/>
                <a:tab pos="7762875" algn="l"/>
                <a:tab pos="8463915" algn="l"/>
                <a:tab pos="8980805" algn="l"/>
                <a:tab pos="9331325" algn="l"/>
                <a:tab pos="9923145" algn="l"/>
              </a:tabLst>
            </a:pPr>
            <a:r>
              <a:rPr sz="2600" b="1" dirty="0">
                <a:latin typeface="Times New Roman"/>
                <a:cs typeface="Times New Roman"/>
              </a:rPr>
              <a:t>gi</a:t>
            </a:r>
            <a:r>
              <a:rPr sz="2600" b="1" spc="5" dirty="0">
                <a:latin typeface="Times New Roman"/>
                <a:cs typeface="Times New Roman"/>
              </a:rPr>
              <a:t>v</a:t>
            </a:r>
            <a:r>
              <a:rPr sz="2600" b="1" dirty="0">
                <a:latin typeface="Times New Roman"/>
                <a:cs typeface="Times New Roman"/>
              </a:rPr>
              <a:t>en	a	</a:t>
            </a:r>
            <a:r>
              <a:rPr sz="2600" b="1" spc="-20" dirty="0">
                <a:latin typeface="Times New Roman"/>
                <a:cs typeface="Times New Roman"/>
              </a:rPr>
              <a:t>f</a:t>
            </a:r>
            <a:r>
              <a:rPr sz="2600" b="1" dirty="0">
                <a:latin typeface="Times New Roman"/>
                <a:cs typeface="Times New Roman"/>
              </a:rPr>
              <a:t>o</a:t>
            </a:r>
            <a:r>
              <a:rPr sz="2600" b="1" spc="-15" dirty="0">
                <a:latin typeface="Times New Roman"/>
                <a:cs typeface="Times New Roman"/>
              </a:rPr>
              <a:t>rm</a:t>
            </a:r>
            <a:r>
              <a:rPr sz="2600" b="1" dirty="0">
                <a:latin typeface="Times New Roman"/>
                <a:cs typeface="Times New Roman"/>
              </a:rPr>
              <a:t>al	rank	</a:t>
            </a:r>
            <a:r>
              <a:rPr sz="2600" b="1" spc="-5" dirty="0">
                <a:latin typeface="Times New Roman"/>
                <a:cs typeface="Times New Roman"/>
              </a:rPr>
              <a:t>(</a:t>
            </a:r>
            <a:r>
              <a:rPr sz="2600" b="1" dirty="0">
                <a:latin typeface="Times New Roman"/>
                <a:cs typeface="Times New Roman"/>
              </a:rPr>
              <a:t>Linne</a:t>
            </a:r>
            <a:r>
              <a:rPr sz="2600" b="1" spc="5" dirty="0">
                <a:latin typeface="Times New Roman"/>
                <a:cs typeface="Times New Roman"/>
              </a:rPr>
              <a:t>a</a:t>
            </a:r>
            <a:r>
              <a:rPr sz="2600" b="1" dirty="0">
                <a:latin typeface="Times New Roman"/>
                <a:cs typeface="Times New Roman"/>
              </a:rPr>
              <a:t>n	rank)	</a:t>
            </a:r>
            <a:r>
              <a:rPr sz="2600" b="1" spc="5" dirty="0">
                <a:latin typeface="Times New Roman"/>
                <a:cs typeface="Times New Roman"/>
              </a:rPr>
              <a:t>o</a:t>
            </a:r>
            <a:r>
              <a:rPr sz="2600" b="1" dirty="0">
                <a:latin typeface="Times New Roman"/>
                <a:cs typeface="Times New Roman"/>
              </a:rPr>
              <a:t>n	the	g</a:t>
            </a:r>
            <a:r>
              <a:rPr sz="2600" b="1" spc="-50" dirty="0">
                <a:latin typeface="Times New Roman"/>
                <a:cs typeface="Times New Roman"/>
              </a:rPr>
              <a:t>r</a:t>
            </a:r>
            <a:r>
              <a:rPr sz="2600" b="1" dirty="0">
                <a:latin typeface="Times New Roman"/>
                <a:cs typeface="Times New Roman"/>
              </a:rPr>
              <a:t>ounds	that	"</a:t>
            </a:r>
            <a:r>
              <a:rPr sz="2600" b="1" spc="-15" dirty="0">
                <a:latin typeface="Times New Roman"/>
                <a:cs typeface="Times New Roman"/>
              </a:rPr>
              <a:t>i</a:t>
            </a:r>
            <a:r>
              <a:rPr sz="2600" b="1" dirty="0">
                <a:latin typeface="Times New Roman"/>
                <a:cs typeface="Times New Roman"/>
              </a:rPr>
              <a:t>t	</a:t>
            </a:r>
            <a:r>
              <a:rPr sz="2600" b="1" spc="-5" dirty="0">
                <a:latin typeface="Times New Roman"/>
                <a:cs typeface="Times New Roman"/>
              </a:rPr>
              <a:t>i</a:t>
            </a:r>
            <a:r>
              <a:rPr sz="2600" b="1" dirty="0">
                <a:latin typeface="Times New Roman"/>
                <a:cs typeface="Times New Roman"/>
              </a:rPr>
              <a:t>s	n</a:t>
            </a:r>
            <a:r>
              <a:rPr sz="2600" b="1" spc="5" dirty="0">
                <a:latin typeface="Times New Roman"/>
                <a:cs typeface="Times New Roman"/>
              </a:rPr>
              <a:t>o</a:t>
            </a:r>
            <a:r>
              <a:rPr sz="2600" b="1" dirty="0">
                <a:latin typeface="Times New Roman"/>
                <a:cs typeface="Times New Roman"/>
              </a:rPr>
              <a:t>t	yet</a:t>
            </a:r>
            <a:endParaRPr sz="2600">
              <a:latin typeface="Times New Roman"/>
              <a:cs typeface="Times New Roman"/>
            </a:endParaRPr>
          </a:p>
          <a:p>
            <a:pPr marL="12700">
              <a:lnSpc>
                <a:spcPct val="100000"/>
              </a:lnSpc>
              <a:spcBef>
                <a:spcPts val="160"/>
              </a:spcBef>
            </a:pPr>
            <a:r>
              <a:rPr sz="2600" b="1" spc="-5" dirty="0">
                <a:latin typeface="Times New Roman"/>
                <a:cs typeface="Times New Roman"/>
              </a:rPr>
              <a:t>clear </a:t>
            </a:r>
            <a:r>
              <a:rPr sz="2600" b="1" dirty="0">
                <a:latin typeface="Times New Roman"/>
                <a:cs typeface="Times New Roman"/>
              </a:rPr>
              <a:t>at </a:t>
            </a:r>
            <a:r>
              <a:rPr sz="2600" b="1" spc="-5" dirty="0">
                <a:latin typeface="Times New Roman"/>
                <a:cs typeface="Times New Roman"/>
              </a:rPr>
              <a:t>which level </a:t>
            </a:r>
            <a:r>
              <a:rPr sz="2600" b="1" dirty="0">
                <a:latin typeface="Times New Roman"/>
                <a:cs typeface="Times New Roman"/>
              </a:rPr>
              <a:t>they should be</a:t>
            </a:r>
            <a:r>
              <a:rPr sz="2600" b="1" spc="-95" dirty="0">
                <a:latin typeface="Times New Roman"/>
                <a:cs typeface="Times New Roman"/>
              </a:rPr>
              <a:t> </a:t>
            </a:r>
            <a:r>
              <a:rPr sz="2600" b="1" spc="-5" dirty="0">
                <a:latin typeface="Times New Roman"/>
                <a:cs typeface="Times New Roman"/>
              </a:rPr>
              <a:t>recognized.</a:t>
            </a:r>
            <a:endParaRPr sz="2600">
              <a:latin typeface="Times New Roman"/>
              <a:cs typeface="Times New Roman"/>
            </a:endParaRPr>
          </a:p>
          <a:p>
            <a:pPr marL="12700" marR="7620" algn="just">
              <a:lnSpc>
                <a:spcPct val="105000"/>
              </a:lnSpc>
              <a:spcBef>
                <a:spcPts val="994"/>
              </a:spcBef>
              <a:buFont typeface="Arial"/>
              <a:buChar char="•"/>
              <a:tabLst>
                <a:tab pos="241935" algn="l"/>
              </a:tabLst>
            </a:pPr>
            <a:r>
              <a:rPr sz="2600" b="1" dirty="0">
                <a:latin typeface="Times New Roman"/>
                <a:cs typeface="Times New Roman"/>
              </a:rPr>
              <a:t>The number of </a:t>
            </a:r>
            <a:r>
              <a:rPr sz="2600" b="1" spc="-5" dirty="0">
                <a:latin typeface="Times New Roman"/>
                <a:cs typeface="Times New Roman"/>
              </a:rPr>
              <a:t>families in </a:t>
            </a:r>
            <a:r>
              <a:rPr sz="2600" b="1" dirty="0">
                <a:latin typeface="Times New Roman"/>
                <a:cs typeface="Times New Roman"/>
              </a:rPr>
              <a:t>APG (1998) </a:t>
            </a:r>
            <a:r>
              <a:rPr sz="2600" b="1" spc="-5" dirty="0">
                <a:latin typeface="Times New Roman"/>
                <a:cs typeface="Times New Roman"/>
              </a:rPr>
              <a:t>was </a:t>
            </a:r>
            <a:r>
              <a:rPr sz="2600" b="1" dirty="0">
                <a:latin typeface="Times New Roman"/>
                <a:cs typeface="Times New Roman"/>
              </a:rPr>
              <a:t>462 and </a:t>
            </a:r>
            <a:r>
              <a:rPr sz="2600" b="1" spc="-10" dirty="0">
                <a:latin typeface="Times New Roman"/>
                <a:cs typeface="Times New Roman"/>
              </a:rPr>
              <a:t>recognized </a:t>
            </a:r>
            <a:r>
              <a:rPr sz="2600" b="1" spc="5" dirty="0">
                <a:latin typeface="Times New Roman"/>
                <a:cs typeface="Times New Roman"/>
              </a:rPr>
              <a:t>40  </a:t>
            </a:r>
            <a:r>
              <a:rPr sz="2600" b="1" dirty="0">
                <a:latin typeface="Times New Roman"/>
                <a:cs typeface="Times New Roman"/>
              </a:rPr>
              <a:t>orders, </a:t>
            </a:r>
            <a:r>
              <a:rPr sz="2600" b="1" spc="-5" dirty="0">
                <a:latin typeface="Times New Roman"/>
                <a:cs typeface="Times New Roman"/>
              </a:rPr>
              <a:t>compared </a:t>
            </a:r>
            <a:r>
              <a:rPr sz="2600" b="1" dirty="0">
                <a:latin typeface="Times New Roman"/>
                <a:cs typeface="Times New Roman"/>
              </a:rPr>
              <a:t>to, for example, </a:t>
            </a:r>
            <a:r>
              <a:rPr sz="2600" b="1" spc="5" dirty="0">
                <a:latin typeface="Times New Roman"/>
                <a:cs typeface="Times New Roman"/>
              </a:rPr>
              <a:t>232 </a:t>
            </a:r>
            <a:r>
              <a:rPr sz="2600" b="1" dirty="0">
                <a:latin typeface="Times New Roman"/>
                <a:cs typeface="Times New Roman"/>
              </a:rPr>
              <a:t>in </a:t>
            </a:r>
            <a:r>
              <a:rPr sz="2600" b="1" spc="-20" dirty="0">
                <a:latin typeface="Times New Roman"/>
                <a:cs typeface="Times New Roman"/>
              </a:rPr>
              <a:t>Takhtajan's </a:t>
            </a:r>
            <a:r>
              <a:rPr sz="2600" b="1" dirty="0">
                <a:latin typeface="Times New Roman"/>
                <a:cs typeface="Times New Roman"/>
              </a:rPr>
              <a:t>1997</a:t>
            </a:r>
            <a:r>
              <a:rPr sz="2600" b="1" spc="-220" dirty="0">
                <a:latin typeface="Times New Roman"/>
                <a:cs typeface="Times New Roman"/>
              </a:rPr>
              <a:t> </a:t>
            </a:r>
            <a:r>
              <a:rPr sz="2600" b="1" spc="-5" dirty="0">
                <a:latin typeface="Times New Roman"/>
                <a:cs typeface="Times New Roman"/>
              </a:rPr>
              <a:t>classification.</a:t>
            </a:r>
            <a:endParaRPr sz="2600">
              <a:latin typeface="Times New Roman"/>
              <a:cs typeface="Times New Roman"/>
            </a:endParaRPr>
          </a:p>
          <a:p>
            <a:pPr marL="12700" marR="5080" algn="just">
              <a:lnSpc>
                <a:spcPct val="105000"/>
              </a:lnSpc>
              <a:spcBef>
                <a:spcPts val="994"/>
              </a:spcBef>
              <a:buFont typeface="Arial"/>
              <a:buChar char="•"/>
              <a:tabLst>
                <a:tab pos="241935" algn="l"/>
              </a:tabLst>
            </a:pPr>
            <a:r>
              <a:rPr sz="2600" b="1" dirty="0">
                <a:latin typeface="Times New Roman"/>
                <a:cs typeface="Times New Roman"/>
              </a:rPr>
              <a:t>A substantial number of taxa whose </a:t>
            </a:r>
            <a:r>
              <a:rPr sz="2600" b="1" spc="-5" dirty="0">
                <a:latin typeface="Times New Roman"/>
                <a:cs typeface="Times New Roman"/>
              </a:rPr>
              <a:t>classification </a:t>
            </a:r>
            <a:r>
              <a:rPr sz="2600" b="1" dirty="0">
                <a:latin typeface="Times New Roman"/>
                <a:cs typeface="Times New Roman"/>
              </a:rPr>
              <a:t>had traditionally  been </a:t>
            </a:r>
            <a:r>
              <a:rPr sz="2600" b="1" spc="-5" dirty="0">
                <a:latin typeface="Times New Roman"/>
                <a:cs typeface="Times New Roman"/>
              </a:rPr>
              <a:t>uncertain </a:t>
            </a:r>
            <a:r>
              <a:rPr sz="2600" b="1" spc="-20" dirty="0">
                <a:latin typeface="Times New Roman"/>
                <a:cs typeface="Times New Roman"/>
              </a:rPr>
              <a:t>are </a:t>
            </a:r>
            <a:r>
              <a:rPr sz="2600" b="1" dirty="0">
                <a:latin typeface="Times New Roman"/>
                <a:cs typeface="Times New Roman"/>
              </a:rPr>
              <a:t>given </a:t>
            </a:r>
            <a:r>
              <a:rPr sz="2600" b="1" spc="-5" dirty="0">
                <a:latin typeface="Times New Roman"/>
                <a:cs typeface="Times New Roman"/>
              </a:rPr>
              <a:t>places, </a:t>
            </a:r>
            <a:r>
              <a:rPr sz="2600" b="1" dirty="0">
                <a:latin typeface="Times New Roman"/>
                <a:cs typeface="Times New Roman"/>
              </a:rPr>
              <a:t>although </a:t>
            </a:r>
            <a:r>
              <a:rPr sz="2600" b="1" spc="-15" dirty="0">
                <a:latin typeface="Times New Roman"/>
                <a:cs typeface="Times New Roman"/>
              </a:rPr>
              <a:t>there </a:t>
            </a:r>
            <a:r>
              <a:rPr sz="2600" b="1" spc="-5" dirty="0">
                <a:latin typeface="Times New Roman"/>
                <a:cs typeface="Times New Roman"/>
              </a:rPr>
              <a:t>still </a:t>
            </a:r>
            <a:r>
              <a:rPr sz="2600" b="1" spc="-10" dirty="0">
                <a:latin typeface="Times New Roman"/>
                <a:cs typeface="Times New Roman"/>
              </a:rPr>
              <a:t>remain </a:t>
            </a:r>
            <a:r>
              <a:rPr sz="2600" b="1" spc="-5" dirty="0">
                <a:latin typeface="Times New Roman"/>
                <a:cs typeface="Times New Roman"/>
              </a:rPr>
              <a:t>25 families </a:t>
            </a:r>
            <a:r>
              <a:rPr sz="2600" b="1" spc="5" dirty="0">
                <a:latin typeface="Times New Roman"/>
                <a:cs typeface="Times New Roman"/>
              </a:rPr>
              <a:t>of  </a:t>
            </a:r>
            <a:r>
              <a:rPr sz="2600" b="1" spc="-5" dirty="0">
                <a:latin typeface="Times New Roman"/>
                <a:cs typeface="Times New Roman"/>
              </a:rPr>
              <a:t>"uncertain</a:t>
            </a:r>
            <a:r>
              <a:rPr sz="2600" b="1" spc="-15" dirty="0">
                <a:latin typeface="Times New Roman"/>
                <a:cs typeface="Times New Roman"/>
              </a:rPr>
              <a:t> </a:t>
            </a:r>
            <a:r>
              <a:rPr sz="2600" b="1" dirty="0">
                <a:latin typeface="Times New Roman"/>
                <a:cs typeface="Times New Roman"/>
              </a:rPr>
              <a:t>position.</a:t>
            </a:r>
            <a:endParaRPr sz="260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38425" cy="697230"/>
          </a:xfrm>
          <a:prstGeom prst="rect">
            <a:avLst/>
          </a:prstGeom>
        </p:spPr>
        <p:txBody>
          <a:bodyPr vert="horz" wrap="square" lIns="0" tIns="13335" rIns="0" bIns="0" rtlCol="0">
            <a:spAutoFit/>
          </a:bodyPr>
          <a:lstStyle/>
          <a:p>
            <a:pPr marL="12700">
              <a:lnSpc>
                <a:spcPct val="100000"/>
              </a:lnSpc>
              <a:spcBef>
                <a:spcPts val="105"/>
              </a:spcBef>
            </a:pPr>
            <a:r>
              <a:rPr sz="4400" dirty="0"/>
              <a:t>APG</a:t>
            </a:r>
            <a:r>
              <a:rPr sz="4400" spc="-70" dirty="0"/>
              <a:t> </a:t>
            </a:r>
            <a:r>
              <a:rPr sz="4400" dirty="0"/>
              <a:t>1998</a:t>
            </a:r>
            <a:endParaRPr sz="4400"/>
          </a:p>
        </p:txBody>
      </p:sp>
      <p:sp>
        <p:nvSpPr>
          <p:cNvPr id="3" name="object 3"/>
          <p:cNvSpPr txBox="1"/>
          <p:nvPr/>
        </p:nvSpPr>
        <p:spPr>
          <a:xfrm>
            <a:off x="916939" y="1827022"/>
            <a:ext cx="10360660" cy="3938904"/>
          </a:xfrm>
          <a:prstGeom prst="rect">
            <a:avLst/>
          </a:prstGeom>
        </p:spPr>
        <p:txBody>
          <a:bodyPr vert="horz" wrap="square" lIns="0" tIns="31750" rIns="0" bIns="0" rtlCol="0">
            <a:spAutoFit/>
          </a:bodyPr>
          <a:lstStyle/>
          <a:p>
            <a:pPr marL="12700" marR="5080" algn="just">
              <a:lnSpc>
                <a:spcPct val="95200"/>
              </a:lnSpc>
              <a:spcBef>
                <a:spcPts val="250"/>
              </a:spcBef>
              <a:buFont typeface="Arial"/>
              <a:buChar char="•"/>
              <a:tabLst>
                <a:tab pos="241935" algn="l"/>
              </a:tabLst>
            </a:pPr>
            <a:r>
              <a:rPr sz="2600" b="1" spc="-5" dirty="0">
                <a:latin typeface="Times New Roman"/>
                <a:cs typeface="Times New Roman"/>
              </a:rPr>
              <a:t>Alternative 'bracketed' </a:t>
            </a:r>
            <a:r>
              <a:rPr sz="2600" b="1" dirty="0">
                <a:latin typeface="Times New Roman"/>
                <a:cs typeface="Times New Roman"/>
              </a:rPr>
              <a:t>classifications </a:t>
            </a:r>
            <a:r>
              <a:rPr sz="2600" b="1" spc="-15" dirty="0">
                <a:latin typeface="Times New Roman"/>
                <a:cs typeface="Times New Roman"/>
              </a:rPr>
              <a:t>are </a:t>
            </a:r>
            <a:r>
              <a:rPr sz="2600" b="1" spc="-5" dirty="0">
                <a:latin typeface="Times New Roman"/>
                <a:cs typeface="Times New Roman"/>
              </a:rPr>
              <a:t>provided </a:t>
            </a:r>
            <a:r>
              <a:rPr sz="2600" b="1" dirty="0">
                <a:latin typeface="Times New Roman"/>
                <a:cs typeface="Times New Roman"/>
              </a:rPr>
              <a:t>for </a:t>
            </a:r>
            <a:r>
              <a:rPr sz="2600" b="1" spc="-5" dirty="0">
                <a:latin typeface="Times New Roman"/>
                <a:cs typeface="Times New Roman"/>
              </a:rPr>
              <a:t>some </a:t>
            </a:r>
            <a:r>
              <a:rPr sz="2600" b="1" spc="-10" dirty="0">
                <a:latin typeface="Times New Roman"/>
                <a:cs typeface="Times New Roman"/>
              </a:rPr>
              <a:t>groups, </a:t>
            </a:r>
            <a:r>
              <a:rPr sz="2600" b="1" spc="-5" dirty="0">
                <a:latin typeface="Times New Roman"/>
                <a:cs typeface="Times New Roman"/>
              </a:rPr>
              <a:t>in  which </a:t>
            </a:r>
            <a:r>
              <a:rPr sz="2600" b="1" dirty="0">
                <a:latin typeface="Times New Roman"/>
                <a:cs typeface="Times New Roman"/>
              </a:rPr>
              <a:t>a number of </a:t>
            </a:r>
            <a:r>
              <a:rPr sz="2600" b="1" spc="-5" dirty="0">
                <a:latin typeface="Times New Roman"/>
                <a:cs typeface="Times New Roman"/>
              </a:rPr>
              <a:t>families </a:t>
            </a:r>
            <a:r>
              <a:rPr sz="2600" b="1" dirty="0">
                <a:latin typeface="Times New Roman"/>
                <a:cs typeface="Times New Roman"/>
              </a:rPr>
              <a:t>can either be </a:t>
            </a:r>
            <a:r>
              <a:rPr sz="2600" b="1" spc="-10" dirty="0">
                <a:latin typeface="Times New Roman"/>
                <a:cs typeface="Times New Roman"/>
              </a:rPr>
              <a:t>regarded </a:t>
            </a:r>
            <a:r>
              <a:rPr sz="2600" b="1" dirty="0">
                <a:latin typeface="Times New Roman"/>
                <a:cs typeface="Times New Roman"/>
              </a:rPr>
              <a:t>as </a:t>
            </a:r>
            <a:r>
              <a:rPr sz="2600" b="1" spc="-5" dirty="0">
                <a:latin typeface="Times New Roman"/>
                <a:cs typeface="Times New Roman"/>
              </a:rPr>
              <a:t>separate </a:t>
            </a:r>
            <a:r>
              <a:rPr sz="2600" b="1" dirty="0">
                <a:latin typeface="Times New Roman"/>
                <a:cs typeface="Times New Roman"/>
              </a:rPr>
              <a:t>or can be  </a:t>
            </a:r>
            <a:r>
              <a:rPr sz="2600" b="1" spc="-5" dirty="0">
                <a:latin typeface="Times New Roman"/>
                <a:cs typeface="Times New Roman"/>
              </a:rPr>
              <a:t>merged into </a:t>
            </a:r>
            <a:r>
              <a:rPr sz="2600" b="1" dirty="0">
                <a:latin typeface="Times New Roman"/>
                <a:cs typeface="Times New Roman"/>
              </a:rPr>
              <a:t>a single larger </a:t>
            </a:r>
            <a:r>
              <a:rPr sz="2600" b="1" spc="-25" dirty="0">
                <a:latin typeface="Times New Roman"/>
                <a:cs typeface="Times New Roman"/>
              </a:rPr>
              <a:t>family. </a:t>
            </a:r>
            <a:r>
              <a:rPr sz="2600" b="1" dirty="0">
                <a:latin typeface="Times New Roman"/>
                <a:cs typeface="Times New Roman"/>
              </a:rPr>
              <a:t>For </a:t>
            </a:r>
            <a:r>
              <a:rPr sz="2600" b="1" spc="-5" dirty="0">
                <a:latin typeface="Times New Roman"/>
                <a:cs typeface="Times New Roman"/>
              </a:rPr>
              <a:t>example, the Fumariaceae can  </a:t>
            </a:r>
            <a:r>
              <a:rPr sz="2600" b="1" dirty="0">
                <a:latin typeface="Times New Roman"/>
                <a:cs typeface="Times New Roman"/>
              </a:rPr>
              <a:t>either be </a:t>
            </a:r>
            <a:r>
              <a:rPr sz="2600" b="1" spc="-10" dirty="0">
                <a:latin typeface="Times New Roman"/>
                <a:cs typeface="Times New Roman"/>
              </a:rPr>
              <a:t>treated </a:t>
            </a:r>
            <a:r>
              <a:rPr sz="2600" b="1" dirty="0">
                <a:latin typeface="Times New Roman"/>
                <a:cs typeface="Times New Roman"/>
              </a:rPr>
              <a:t>as a separate family or as part of</a:t>
            </a:r>
            <a:r>
              <a:rPr sz="2600" b="1" spc="-245" dirty="0">
                <a:latin typeface="Times New Roman"/>
                <a:cs typeface="Times New Roman"/>
              </a:rPr>
              <a:t> </a:t>
            </a:r>
            <a:r>
              <a:rPr sz="2600" b="1" dirty="0">
                <a:latin typeface="Times New Roman"/>
                <a:cs typeface="Times New Roman"/>
              </a:rPr>
              <a:t>Papaveraceae.</a:t>
            </a:r>
            <a:endParaRPr sz="2600">
              <a:latin typeface="Times New Roman"/>
              <a:cs typeface="Times New Roman"/>
            </a:endParaRPr>
          </a:p>
          <a:p>
            <a:pPr marL="12700" marR="5715" algn="just">
              <a:lnSpc>
                <a:spcPct val="95000"/>
              </a:lnSpc>
              <a:spcBef>
                <a:spcPts val="1000"/>
              </a:spcBef>
              <a:buFont typeface="Arial"/>
              <a:buChar char="•"/>
              <a:tabLst>
                <a:tab pos="241935" algn="l"/>
              </a:tabLst>
            </a:pPr>
            <a:r>
              <a:rPr sz="2600" b="1" dirty="0">
                <a:latin typeface="Times New Roman"/>
                <a:cs typeface="Times New Roman"/>
              </a:rPr>
              <a:t>A </a:t>
            </a:r>
            <a:r>
              <a:rPr sz="2600" b="1" spc="-5" dirty="0">
                <a:latin typeface="Times New Roman"/>
                <a:cs typeface="Times New Roman"/>
              </a:rPr>
              <a:t>major outcome of </a:t>
            </a:r>
            <a:r>
              <a:rPr sz="2600" b="1" dirty="0">
                <a:latin typeface="Times New Roman"/>
                <a:cs typeface="Times New Roman"/>
              </a:rPr>
              <a:t>the </a:t>
            </a:r>
            <a:r>
              <a:rPr sz="2600" b="1" spc="-5" dirty="0">
                <a:latin typeface="Times New Roman"/>
                <a:cs typeface="Times New Roman"/>
              </a:rPr>
              <a:t>classification is </a:t>
            </a:r>
            <a:r>
              <a:rPr sz="2600" b="1" dirty="0">
                <a:latin typeface="Times New Roman"/>
                <a:cs typeface="Times New Roman"/>
              </a:rPr>
              <a:t>the disappearance of the  traditional division of the </a:t>
            </a:r>
            <a:r>
              <a:rPr sz="2600" b="1" spc="-5" dirty="0">
                <a:latin typeface="Times New Roman"/>
                <a:cs typeface="Times New Roman"/>
              </a:rPr>
              <a:t>flowering </a:t>
            </a:r>
            <a:r>
              <a:rPr sz="2600" b="1" dirty="0">
                <a:latin typeface="Times New Roman"/>
                <a:cs typeface="Times New Roman"/>
              </a:rPr>
              <a:t>plants into </a:t>
            </a:r>
            <a:r>
              <a:rPr sz="2600" b="1" spc="-10" dirty="0">
                <a:latin typeface="Times New Roman"/>
                <a:cs typeface="Times New Roman"/>
              </a:rPr>
              <a:t>two groups, </a:t>
            </a:r>
            <a:r>
              <a:rPr sz="2600" b="1" spc="-5" dirty="0">
                <a:latin typeface="Times New Roman"/>
                <a:cs typeface="Times New Roman"/>
              </a:rPr>
              <a:t>monocots  </a:t>
            </a:r>
            <a:r>
              <a:rPr sz="2600" b="1" dirty="0">
                <a:latin typeface="Times New Roman"/>
                <a:cs typeface="Times New Roman"/>
              </a:rPr>
              <a:t>and </a:t>
            </a:r>
            <a:r>
              <a:rPr sz="2600" b="1" spc="-5" dirty="0">
                <a:latin typeface="Times New Roman"/>
                <a:cs typeface="Times New Roman"/>
              </a:rPr>
              <a:t>dicots. </a:t>
            </a:r>
            <a:r>
              <a:rPr sz="2600" b="1" dirty="0">
                <a:latin typeface="Times New Roman"/>
                <a:cs typeface="Times New Roman"/>
              </a:rPr>
              <a:t>The </a:t>
            </a:r>
            <a:r>
              <a:rPr sz="2600" b="1" spc="-5" dirty="0">
                <a:latin typeface="Times New Roman"/>
                <a:cs typeface="Times New Roman"/>
              </a:rPr>
              <a:t>monocots </a:t>
            </a:r>
            <a:r>
              <a:rPr sz="2600" b="1" spc="-15" dirty="0">
                <a:latin typeface="Times New Roman"/>
                <a:cs typeface="Times New Roman"/>
              </a:rPr>
              <a:t>are </a:t>
            </a:r>
            <a:r>
              <a:rPr sz="2600" b="1" spc="-10" dirty="0">
                <a:latin typeface="Times New Roman"/>
                <a:cs typeface="Times New Roman"/>
              </a:rPr>
              <a:t>recognized </a:t>
            </a:r>
            <a:r>
              <a:rPr sz="2600" b="1" dirty="0">
                <a:latin typeface="Times New Roman"/>
                <a:cs typeface="Times New Roman"/>
              </a:rPr>
              <a:t>as a clade, but the dicots </a:t>
            </a:r>
            <a:r>
              <a:rPr sz="2600" b="1" spc="-15" dirty="0">
                <a:latin typeface="Times New Roman"/>
                <a:cs typeface="Times New Roman"/>
              </a:rPr>
              <a:t>are  </a:t>
            </a:r>
            <a:r>
              <a:rPr sz="2600" b="1" dirty="0">
                <a:latin typeface="Times New Roman"/>
                <a:cs typeface="Times New Roman"/>
              </a:rPr>
              <a:t>not, </a:t>
            </a:r>
            <a:r>
              <a:rPr sz="2600" b="1" spc="-5" dirty="0">
                <a:latin typeface="Times New Roman"/>
                <a:cs typeface="Times New Roman"/>
              </a:rPr>
              <a:t>with </a:t>
            </a:r>
            <a:r>
              <a:rPr sz="2600" b="1" dirty="0">
                <a:latin typeface="Times New Roman"/>
                <a:cs typeface="Times New Roman"/>
              </a:rPr>
              <a:t>a number of </a:t>
            </a:r>
            <a:r>
              <a:rPr sz="2600" b="1" spc="-5" dirty="0">
                <a:latin typeface="Times New Roman"/>
                <a:cs typeface="Times New Roman"/>
              </a:rPr>
              <a:t>former </a:t>
            </a:r>
            <a:r>
              <a:rPr sz="2600" b="1" dirty="0">
                <a:latin typeface="Times New Roman"/>
                <a:cs typeface="Times New Roman"/>
              </a:rPr>
              <a:t>dicots being </a:t>
            </a:r>
            <a:r>
              <a:rPr sz="2600" b="1" spc="-5" dirty="0">
                <a:latin typeface="Times New Roman"/>
                <a:cs typeface="Times New Roman"/>
              </a:rPr>
              <a:t>placed in </a:t>
            </a:r>
            <a:r>
              <a:rPr sz="2600" b="1" dirty="0">
                <a:latin typeface="Times New Roman"/>
                <a:cs typeface="Times New Roman"/>
              </a:rPr>
              <a:t>separate </a:t>
            </a:r>
            <a:r>
              <a:rPr sz="2600" b="1" spc="-10" dirty="0">
                <a:latin typeface="Times New Roman"/>
                <a:cs typeface="Times New Roman"/>
              </a:rPr>
              <a:t>groups  </a:t>
            </a:r>
            <a:r>
              <a:rPr sz="2600" b="1" dirty="0">
                <a:latin typeface="Times New Roman"/>
                <a:cs typeface="Times New Roman"/>
              </a:rPr>
              <a:t>basal </a:t>
            </a:r>
            <a:r>
              <a:rPr sz="2600" b="1" spc="-10" dirty="0">
                <a:latin typeface="Times New Roman"/>
                <a:cs typeface="Times New Roman"/>
              </a:rPr>
              <a:t>to </a:t>
            </a:r>
            <a:r>
              <a:rPr sz="2600" b="1" spc="-5" dirty="0">
                <a:latin typeface="Times New Roman"/>
                <a:cs typeface="Times New Roman"/>
              </a:rPr>
              <a:t>both monocots </a:t>
            </a:r>
            <a:r>
              <a:rPr sz="2600" b="1" dirty="0">
                <a:latin typeface="Times New Roman"/>
                <a:cs typeface="Times New Roman"/>
              </a:rPr>
              <a:t>and </a:t>
            </a:r>
            <a:r>
              <a:rPr sz="2600" b="1" spc="-5" dirty="0">
                <a:latin typeface="Times New Roman"/>
                <a:cs typeface="Times New Roman"/>
              </a:rPr>
              <a:t>the </a:t>
            </a:r>
            <a:r>
              <a:rPr sz="2600" b="1" spc="-10" dirty="0">
                <a:latin typeface="Times New Roman"/>
                <a:cs typeface="Times New Roman"/>
              </a:rPr>
              <a:t>remaining </a:t>
            </a:r>
            <a:r>
              <a:rPr sz="2600" b="1" spc="-5" dirty="0">
                <a:latin typeface="Times New Roman"/>
                <a:cs typeface="Times New Roman"/>
              </a:rPr>
              <a:t>dicots, </a:t>
            </a:r>
            <a:r>
              <a:rPr sz="2600" b="1" dirty="0">
                <a:latin typeface="Times New Roman"/>
                <a:cs typeface="Times New Roman"/>
              </a:rPr>
              <a:t>the </a:t>
            </a:r>
            <a:r>
              <a:rPr sz="2600" b="1" spc="-5" dirty="0">
                <a:latin typeface="Times New Roman"/>
                <a:cs typeface="Times New Roman"/>
              </a:rPr>
              <a:t>eudicots </a:t>
            </a:r>
            <a:r>
              <a:rPr sz="2600" b="1" dirty="0">
                <a:latin typeface="Times New Roman"/>
                <a:cs typeface="Times New Roman"/>
              </a:rPr>
              <a:t>or </a:t>
            </a:r>
            <a:r>
              <a:rPr sz="2600" b="1" spc="-5" dirty="0">
                <a:latin typeface="Times New Roman"/>
                <a:cs typeface="Times New Roman"/>
              </a:rPr>
              <a:t>'true  </a:t>
            </a:r>
            <a:r>
              <a:rPr sz="2600" b="1" dirty="0">
                <a:latin typeface="Times New Roman"/>
                <a:cs typeface="Times New Roman"/>
              </a:rPr>
              <a:t>dicots'.</a:t>
            </a:r>
            <a:endParaRPr sz="2600">
              <a:latin typeface="Times New Roman"/>
              <a:cs typeface="Times New Roman"/>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304800"/>
            <a:ext cx="7987030" cy="690574"/>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Outline classification: APG</a:t>
            </a:r>
            <a:r>
              <a:rPr sz="4400" b="0" spc="-285" dirty="0">
                <a:latin typeface="Arial"/>
                <a:cs typeface="Arial"/>
              </a:rPr>
              <a:t> </a:t>
            </a:r>
            <a:r>
              <a:rPr sz="4400" b="0" dirty="0">
                <a:latin typeface="Arial"/>
                <a:cs typeface="Arial"/>
              </a:rPr>
              <a:t>1998</a:t>
            </a:r>
            <a:endParaRPr sz="4400">
              <a:latin typeface="Arial"/>
              <a:cs typeface="Arial"/>
            </a:endParaRPr>
          </a:p>
        </p:txBody>
      </p:sp>
      <p:sp>
        <p:nvSpPr>
          <p:cNvPr id="3" name="object 3"/>
          <p:cNvSpPr txBox="1"/>
          <p:nvPr/>
        </p:nvSpPr>
        <p:spPr>
          <a:xfrm>
            <a:off x="457200" y="990600"/>
            <a:ext cx="10439400" cy="7769435"/>
          </a:xfrm>
          <a:prstGeom prst="rect">
            <a:avLst/>
          </a:prstGeom>
        </p:spPr>
        <p:txBody>
          <a:bodyPr vert="horz" wrap="square" lIns="0" tIns="13335" rIns="0" bIns="0" rtlCol="0">
            <a:spAutoFit/>
          </a:bodyPr>
          <a:lstStyle/>
          <a:p>
            <a:r>
              <a:rPr lang="en-US" sz="2800" dirty="0" smtClean="0"/>
              <a:t>         Main </a:t>
            </a:r>
            <a:r>
              <a:rPr lang="en-US" sz="2800" dirty="0" smtClean="0"/>
              <a:t>groups in the system </a:t>
            </a:r>
            <a:r>
              <a:rPr lang="en-US" sz="2800" dirty="0" smtClean="0"/>
              <a:t>all</a:t>
            </a:r>
            <a:r>
              <a:rPr lang="en-US" sz="2800" dirty="0" smtClean="0"/>
              <a:t> </a:t>
            </a:r>
            <a:r>
              <a:rPr lang="en-US" sz="2800" dirty="0" smtClean="0">
                <a:hlinkClick r:id="rId2" tooltip="Taxonomic rank"/>
              </a:rPr>
              <a:t>unranked</a:t>
            </a:r>
            <a:r>
              <a:rPr lang="en-US" sz="2800" dirty="0" smtClean="0"/>
              <a:t> </a:t>
            </a:r>
            <a:r>
              <a:rPr lang="en-US" sz="2800" dirty="0" err="1" smtClean="0">
                <a:hlinkClick r:id="rId3" tooltip="Clade"/>
              </a:rPr>
              <a:t>clades</a:t>
            </a:r>
            <a:r>
              <a:rPr lang="en-US" sz="2800" dirty="0" smtClean="0"/>
              <a:t> </a:t>
            </a:r>
            <a:r>
              <a:rPr lang="en-US" sz="2800" dirty="0" smtClean="0"/>
              <a:t>between </a:t>
            </a:r>
          </a:p>
          <a:p>
            <a:r>
              <a:rPr lang="en-US" sz="2800" dirty="0" smtClean="0"/>
              <a:t>          the </a:t>
            </a:r>
            <a:r>
              <a:rPr lang="en-US" sz="2800" dirty="0" err="1" smtClean="0">
                <a:hlinkClick r:id="rId2" tooltip="Taxonomic rank"/>
              </a:rPr>
              <a:t>ranks</a:t>
            </a:r>
            <a:r>
              <a:rPr lang="en-US" sz="2800" dirty="0" err="1" smtClean="0"/>
              <a:t>of</a:t>
            </a:r>
            <a:r>
              <a:rPr lang="en-US" sz="2800" dirty="0" smtClean="0"/>
              <a:t> </a:t>
            </a:r>
            <a:r>
              <a:rPr lang="en-US" sz="2800" dirty="0" smtClean="0">
                <a:hlinkClick r:id="rId4" tooltip="Class (biology)"/>
              </a:rPr>
              <a:t>class</a:t>
            </a:r>
            <a:r>
              <a:rPr lang="en-US" sz="2800" dirty="0" smtClean="0"/>
              <a:t> and </a:t>
            </a:r>
            <a:r>
              <a:rPr lang="en-US" sz="2800" dirty="0" smtClean="0">
                <a:hlinkClick r:id="rId5" tooltip="Order (biology)"/>
              </a:rPr>
              <a:t>order</a:t>
            </a:r>
            <a:r>
              <a:rPr lang="en-US" sz="2800" dirty="0" smtClean="0"/>
              <a:t>):</a:t>
            </a:r>
          </a:p>
          <a:p>
            <a:r>
              <a:rPr lang="en-US" sz="2800" b="1" smtClean="0"/>
              <a:t>    angiosperms</a:t>
            </a:r>
            <a:r>
              <a:rPr lang="en-US" sz="2800" b="1" dirty="0" smtClean="0"/>
              <a:t> </a:t>
            </a:r>
            <a:r>
              <a:rPr lang="en-US" sz="2800" b="1" dirty="0" smtClean="0"/>
              <a:t>:</a:t>
            </a:r>
          </a:p>
          <a:p>
            <a:r>
              <a:rPr lang="en-US" sz="2800" b="1" dirty="0" smtClean="0">
                <a:hlinkClick r:id="rId6" tooltip="Monocots"/>
              </a:rPr>
              <a:t> </a:t>
            </a:r>
            <a:r>
              <a:rPr lang="en-US" sz="2800" b="1" dirty="0" smtClean="0">
                <a:hlinkClick r:id="rId6" tooltip="Monocots"/>
              </a:rPr>
              <a:t>                            monocots</a:t>
            </a:r>
            <a:endParaRPr lang="en-US" sz="2800" b="1" dirty="0" smtClean="0"/>
          </a:p>
          <a:p>
            <a:r>
              <a:rPr lang="en-US" sz="2800" b="1" dirty="0" smtClean="0"/>
              <a:t>                                   </a:t>
            </a:r>
            <a:r>
              <a:rPr lang="en-US" sz="2800" b="1" dirty="0" err="1" smtClean="0">
                <a:solidFill>
                  <a:srgbClr val="0070C0"/>
                </a:solidFill>
              </a:rPr>
              <a:t>c</a:t>
            </a:r>
            <a:r>
              <a:rPr lang="en-US" sz="2800" b="1" dirty="0" err="1" smtClean="0">
                <a:hlinkClick r:id="rId7" tooltip="Commelinids"/>
              </a:rPr>
              <a:t>ommelinoids</a:t>
            </a:r>
            <a:endParaRPr lang="en-US" sz="2800" b="1" dirty="0" smtClean="0"/>
          </a:p>
          <a:p>
            <a:r>
              <a:rPr lang="en-US" sz="2800" b="1" dirty="0" smtClean="0">
                <a:hlinkClick r:id="rId8" tooltip="Eudicots"/>
              </a:rPr>
              <a:t>                             </a:t>
            </a:r>
            <a:r>
              <a:rPr lang="en-US" sz="2800" b="1" dirty="0" err="1" smtClean="0">
                <a:hlinkClick r:id="rId8" tooltip="Eudicots"/>
              </a:rPr>
              <a:t>eudicots</a:t>
            </a:r>
            <a:endParaRPr lang="en-US" sz="2800" b="1" dirty="0" smtClean="0"/>
          </a:p>
          <a:p>
            <a:r>
              <a:rPr lang="en-US" sz="2800" b="1" dirty="0" smtClean="0"/>
              <a:t>                                 </a:t>
            </a:r>
            <a:r>
              <a:rPr lang="en-US" sz="2800" b="1" dirty="0" smtClean="0">
                <a:solidFill>
                  <a:srgbClr val="0070C0"/>
                </a:solidFill>
              </a:rPr>
              <a:t>c</a:t>
            </a:r>
            <a:r>
              <a:rPr lang="en-US" sz="2800" b="1" dirty="0" smtClean="0">
                <a:hlinkClick r:id="rId9" tooltip="Core eudicots"/>
              </a:rPr>
              <a:t>ore </a:t>
            </a:r>
            <a:r>
              <a:rPr lang="en-US" sz="2800" b="1" dirty="0" err="1" smtClean="0">
                <a:hlinkClick r:id="rId9" tooltip="Core eudicots"/>
              </a:rPr>
              <a:t>e</a:t>
            </a:r>
            <a:r>
              <a:rPr lang="en-US" sz="2800" b="1" dirty="0" err="1" smtClean="0">
                <a:hlinkClick r:id="rId9" tooltip="Core eudicots"/>
              </a:rPr>
              <a:t>udicots</a:t>
            </a:r>
            <a:endParaRPr lang="en-US" sz="2800" b="1" dirty="0" smtClean="0"/>
          </a:p>
          <a:p>
            <a:r>
              <a:rPr lang="en-US" sz="2800" b="1" dirty="0" smtClean="0">
                <a:hlinkClick r:id="rId10" tooltip="Eurosids I"/>
              </a:rPr>
              <a:t>                                           </a:t>
            </a:r>
            <a:r>
              <a:rPr lang="en-US" sz="2800" b="1" dirty="0" err="1" smtClean="0">
                <a:hlinkClick r:id="rId10" tooltip="Eurosids I"/>
              </a:rPr>
              <a:t>R</a:t>
            </a:r>
            <a:r>
              <a:rPr lang="en-US" sz="2800" b="1" dirty="0" err="1" smtClean="0">
                <a:hlinkClick r:id="rId11" tooltip="Rosids"/>
              </a:rPr>
              <a:t>osids</a:t>
            </a:r>
            <a:endParaRPr lang="en-US" sz="2800" b="1" dirty="0" smtClean="0"/>
          </a:p>
          <a:p>
            <a:r>
              <a:rPr lang="en-US" sz="2800" b="1" dirty="0" smtClean="0"/>
              <a:t>                                                </a:t>
            </a:r>
            <a:r>
              <a:rPr lang="en-US" sz="2800" b="1" dirty="0" err="1" smtClean="0">
                <a:solidFill>
                  <a:srgbClr val="0070C0"/>
                </a:solidFill>
              </a:rPr>
              <a:t>eurosidsI</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en-US" sz="2800" b="1" u="sng" dirty="0" err="1" smtClean="0">
                <a:solidFill>
                  <a:srgbClr val="0070C0"/>
                </a:solidFill>
              </a:rPr>
              <a:t>eurosids</a:t>
            </a:r>
            <a:r>
              <a:rPr lang="en-US" sz="2800" b="1" u="sng" dirty="0" smtClean="0">
                <a:solidFill>
                  <a:srgbClr val="0070C0"/>
                </a:solidFill>
              </a:rPr>
              <a:t> II</a:t>
            </a:r>
          </a:p>
          <a:p>
            <a:r>
              <a:rPr lang="en-US" sz="2800" b="1" u="sng" dirty="0" smtClean="0">
                <a:hlinkClick r:id="rId12" tooltip="Asterids"/>
              </a:rPr>
              <a:t> </a:t>
            </a:r>
            <a:r>
              <a:rPr lang="en-US" sz="2800" b="1" u="sng" dirty="0" smtClean="0">
                <a:hlinkClick r:id="rId12" tooltip="Asterids"/>
              </a:rPr>
              <a:t>                                           </a:t>
            </a:r>
            <a:r>
              <a:rPr lang="en-US" sz="2800" b="1" dirty="0" err="1" smtClean="0">
                <a:hlinkClick r:id="rId12" tooltip="Asterids"/>
              </a:rPr>
              <a:t>asterids</a:t>
            </a:r>
            <a:endParaRPr lang="en-US" sz="2800" b="1" dirty="0" smtClean="0"/>
          </a:p>
          <a:p>
            <a:r>
              <a:rPr lang="en-US" sz="2800" b="1" dirty="0" smtClean="0">
                <a:hlinkClick r:id="rId13" tooltip="Euasterids I"/>
              </a:rPr>
              <a:t>                                                 </a:t>
            </a:r>
            <a:r>
              <a:rPr lang="en-US" sz="2800" b="1" dirty="0" err="1" smtClean="0">
                <a:hlinkClick r:id="rId13" tooltip="Euasterids I"/>
              </a:rPr>
              <a:t>euasterids</a:t>
            </a:r>
            <a:r>
              <a:rPr lang="en-US" sz="2800" b="1" dirty="0" smtClean="0">
                <a:hlinkClick r:id="rId13" tooltip="Euasterids I"/>
              </a:rPr>
              <a:t> I</a:t>
            </a:r>
            <a:endParaRPr lang="en-US" sz="2800" b="1" dirty="0" smtClean="0"/>
          </a:p>
          <a:p>
            <a:r>
              <a:rPr lang="en-US" sz="2800" b="1" dirty="0" smtClean="0">
                <a:hlinkClick r:id="rId14" tooltip="Euasterids II"/>
              </a:rPr>
              <a:t>                                                 </a:t>
            </a:r>
            <a:r>
              <a:rPr lang="en-US" sz="2800" b="1" dirty="0" err="1" smtClean="0">
                <a:hlinkClick r:id="rId14" tooltip="Euasterids II"/>
              </a:rPr>
              <a:t>euasterids</a:t>
            </a:r>
            <a:r>
              <a:rPr lang="en-US" sz="2800" b="1" dirty="0" smtClean="0">
                <a:hlinkClick r:id="rId14" tooltip="Euasterids II"/>
              </a:rPr>
              <a:t> II</a:t>
            </a:r>
            <a:endParaRPr lang="en-US" sz="2800" b="1" dirty="0" smtClean="0"/>
          </a:p>
          <a:p>
            <a:endParaRPr lang="en-US" sz="2800" b="1" dirty="0" smtClean="0"/>
          </a:p>
          <a:p>
            <a:endParaRPr lang="en-US" sz="2800" b="1" dirty="0" smtClean="0"/>
          </a:p>
          <a:p>
            <a:endParaRPr lang="en-US" sz="2800" b="1" dirty="0" smtClean="0"/>
          </a:p>
          <a:p>
            <a:endParaRPr lang="en-US" sz="2800" b="1" dirty="0" smtClean="0"/>
          </a:p>
          <a:p>
            <a:r>
              <a:rPr lang="en-US" sz="2800" dirty="0" smtClean="0"/>
              <a:t> </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621347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Summary of APG II</a:t>
            </a:r>
            <a:r>
              <a:rPr sz="4400" b="0" spc="-300" dirty="0">
                <a:latin typeface="Arial"/>
                <a:cs typeface="Arial"/>
              </a:rPr>
              <a:t> </a:t>
            </a:r>
            <a:r>
              <a:rPr sz="4400" b="0" dirty="0">
                <a:latin typeface="Arial"/>
                <a:cs typeface="Arial"/>
              </a:rPr>
              <a:t>2003</a:t>
            </a:r>
            <a:endParaRPr sz="4400">
              <a:latin typeface="Arial"/>
              <a:cs typeface="Arial"/>
            </a:endParaRPr>
          </a:p>
        </p:txBody>
      </p:sp>
      <p:sp>
        <p:nvSpPr>
          <p:cNvPr id="3" name="object 3"/>
          <p:cNvSpPr txBox="1"/>
          <p:nvPr/>
        </p:nvSpPr>
        <p:spPr>
          <a:xfrm>
            <a:off x="916939" y="1840738"/>
            <a:ext cx="10360025" cy="3843020"/>
          </a:xfrm>
          <a:prstGeom prst="rect">
            <a:avLst/>
          </a:prstGeom>
        </p:spPr>
        <p:txBody>
          <a:bodyPr vert="horz" wrap="square" lIns="0" tIns="10160" rIns="0" bIns="0" rtlCol="0">
            <a:spAutoFit/>
          </a:bodyPr>
          <a:lstStyle/>
          <a:p>
            <a:pPr marL="12700" marR="5080">
              <a:lnSpc>
                <a:spcPts val="3279"/>
              </a:lnSpc>
              <a:spcBef>
                <a:spcPts val="80"/>
              </a:spcBef>
              <a:buFont typeface="Arial"/>
              <a:buChar char="•"/>
              <a:tabLst>
                <a:tab pos="241935" algn="l"/>
              </a:tabLst>
            </a:pPr>
            <a:r>
              <a:rPr sz="2600" b="1" dirty="0">
                <a:latin typeface="Times New Roman"/>
                <a:cs typeface="Times New Roman"/>
              </a:rPr>
              <a:t>APG </a:t>
            </a:r>
            <a:r>
              <a:rPr sz="2600" b="1" spc="-5" dirty="0">
                <a:latin typeface="Times New Roman"/>
                <a:cs typeface="Times New Roman"/>
              </a:rPr>
              <a:t>II was </a:t>
            </a:r>
            <a:r>
              <a:rPr sz="2600" b="1" dirty="0">
                <a:latin typeface="Times New Roman"/>
                <a:cs typeface="Times New Roman"/>
              </a:rPr>
              <a:t>a </a:t>
            </a:r>
            <a:r>
              <a:rPr sz="2600" b="1" spc="-10" dirty="0">
                <a:latin typeface="Times New Roman"/>
                <a:cs typeface="Times New Roman"/>
              </a:rPr>
              <a:t>revision </a:t>
            </a:r>
            <a:r>
              <a:rPr sz="2600" b="1" dirty="0">
                <a:latin typeface="Times New Roman"/>
                <a:cs typeface="Times New Roman"/>
              </a:rPr>
              <a:t>of the </a:t>
            </a:r>
            <a:r>
              <a:rPr sz="2600" b="1" spc="-5" dirty="0">
                <a:latin typeface="Times New Roman"/>
                <a:cs typeface="Times New Roman"/>
              </a:rPr>
              <a:t>first </a:t>
            </a:r>
            <a:r>
              <a:rPr sz="2600" b="1" dirty="0">
                <a:latin typeface="Times New Roman"/>
                <a:cs typeface="Times New Roman"/>
              </a:rPr>
              <a:t>APG </a:t>
            </a:r>
            <a:r>
              <a:rPr sz="2600" b="1" spc="-5" dirty="0">
                <a:latin typeface="Times New Roman"/>
                <a:cs typeface="Times New Roman"/>
              </a:rPr>
              <a:t>system, </a:t>
            </a:r>
            <a:r>
              <a:rPr sz="2600" b="1" dirty="0">
                <a:latin typeface="Times New Roman"/>
                <a:cs typeface="Times New Roman"/>
              </a:rPr>
              <a:t>published </a:t>
            </a:r>
            <a:r>
              <a:rPr sz="2600" b="1" spc="-5" dirty="0">
                <a:latin typeface="Times New Roman"/>
                <a:cs typeface="Times New Roman"/>
              </a:rPr>
              <a:t>in </a:t>
            </a:r>
            <a:r>
              <a:rPr sz="2600" b="1" dirty="0">
                <a:latin typeface="Times New Roman"/>
                <a:cs typeface="Times New Roman"/>
              </a:rPr>
              <a:t>1998, </a:t>
            </a:r>
            <a:r>
              <a:rPr sz="2600" b="1" spc="-5" dirty="0">
                <a:latin typeface="Times New Roman"/>
                <a:cs typeface="Times New Roman"/>
              </a:rPr>
              <a:t>APG  II was </a:t>
            </a:r>
            <a:r>
              <a:rPr sz="2600" b="1" dirty="0">
                <a:latin typeface="Times New Roman"/>
                <a:cs typeface="Times New Roman"/>
              </a:rPr>
              <a:t>superseded </a:t>
            </a:r>
            <a:r>
              <a:rPr sz="2600" b="1" spc="5" dirty="0">
                <a:latin typeface="Times New Roman"/>
                <a:cs typeface="Times New Roman"/>
              </a:rPr>
              <a:t>6½ </a:t>
            </a:r>
            <a:r>
              <a:rPr sz="2600" b="1" dirty="0">
                <a:latin typeface="Times New Roman"/>
                <a:cs typeface="Times New Roman"/>
              </a:rPr>
              <a:t>years later by the APG </a:t>
            </a:r>
            <a:r>
              <a:rPr sz="2600" b="1" spc="-5" dirty="0">
                <a:latin typeface="Times New Roman"/>
                <a:cs typeface="Times New Roman"/>
              </a:rPr>
              <a:t>III system </a:t>
            </a:r>
            <a:r>
              <a:rPr sz="2600" b="1" dirty="0">
                <a:latin typeface="Times New Roman"/>
                <a:cs typeface="Times New Roman"/>
              </a:rPr>
              <a:t>(</a:t>
            </a:r>
            <a:r>
              <a:rPr sz="2600" b="1" spc="-275" dirty="0">
                <a:latin typeface="Times New Roman"/>
                <a:cs typeface="Times New Roman"/>
              </a:rPr>
              <a:t> </a:t>
            </a:r>
            <a:r>
              <a:rPr sz="2600" b="1" dirty="0">
                <a:latin typeface="Times New Roman"/>
                <a:cs typeface="Times New Roman"/>
              </a:rPr>
              <a:t>2009).</a:t>
            </a:r>
            <a:endParaRPr sz="2600">
              <a:latin typeface="Times New Roman"/>
              <a:cs typeface="Times New Roman"/>
            </a:endParaRPr>
          </a:p>
          <a:p>
            <a:pPr marL="12700">
              <a:lnSpc>
                <a:spcPct val="100000"/>
              </a:lnSpc>
              <a:spcBef>
                <a:spcPts val="1015"/>
              </a:spcBef>
            </a:pPr>
            <a:r>
              <a:rPr sz="2600" b="1" dirty="0">
                <a:latin typeface="Times New Roman"/>
                <a:cs typeface="Times New Roman"/>
              </a:rPr>
              <a:t>Some of the main changes </a:t>
            </a:r>
            <a:r>
              <a:rPr sz="2600" b="1" spc="-5" dirty="0">
                <a:latin typeface="Times New Roman"/>
                <a:cs typeface="Times New Roman"/>
              </a:rPr>
              <a:t>in </a:t>
            </a:r>
            <a:r>
              <a:rPr sz="2600" b="1" dirty="0">
                <a:latin typeface="Times New Roman"/>
                <a:cs typeface="Times New Roman"/>
              </a:rPr>
              <a:t>APG </a:t>
            </a:r>
            <a:r>
              <a:rPr sz="2600" b="1" spc="-5" dirty="0">
                <a:latin typeface="Times New Roman"/>
                <a:cs typeface="Times New Roman"/>
              </a:rPr>
              <a:t>II</a:t>
            </a:r>
            <a:r>
              <a:rPr sz="2600" b="1" spc="-235" dirty="0">
                <a:latin typeface="Times New Roman"/>
                <a:cs typeface="Times New Roman"/>
              </a:rPr>
              <a:t> </a:t>
            </a:r>
            <a:r>
              <a:rPr sz="2600" b="1" spc="-15" dirty="0">
                <a:latin typeface="Times New Roman"/>
                <a:cs typeface="Times New Roman"/>
              </a:rPr>
              <a:t>are:</a:t>
            </a:r>
            <a:endParaRPr sz="2600">
              <a:latin typeface="Times New Roman"/>
              <a:cs typeface="Times New Roman"/>
            </a:endParaRPr>
          </a:p>
          <a:p>
            <a:pPr marL="12700" marR="6985">
              <a:lnSpc>
                <a:spcPct val="105000"/>
              </a:lnSpc>
              <a:spcBef>
                <a:spcPts val="994"/>
              </a:spcBef>
              <a:buFont typeface="Arial"/>
              <a:buChar char="•"/>
              <a:tabLst>
                <a:tab pos="241935" algn="l"/>
                <a:tab pos="1059815" algn="l"/>
                <a:tab pos="2169160" algn="l"/>
                <a:tab pos="2816860" algn="l"/>
                <a:tab pos="4391660" algn="l"/>
                <a:tab pos="6273800" algn="l"/>
                <a:tab pos="6744970" algn="l"/>
                <a:tab pos="8881745" algn="l"/>
                <a:tab pos="9517380" algn="l"/>
              </a:tabLst>
            </a:pPr>
            <a:r>
              <a:rPr sz="2600" b="1" dirty="0">
                <a:latin typeface="Times New Roman"/>
                <a:cs typeface="Times New Roman"/>
              </a:rPr>
              <a:t>New	ord</a:t>
            </a:r>
            <a:r>
              <a:rPr sz="2600" b="1" spc="-25" dirty="0">
                <a:latin typeface="Times New Roman"/>
                <a:cs typeface="Times New Roman"/>
              </a:rPr>
              <a:t>e</a:t>
            </a:r>
            <a:r>
              <a:rPr sz="2600" b="1" dirty="0">
                <a:latin typeface="Times New Roman"/>
                <a:cs typeface="Times New Roman"/>
              </a:rPr>
              <a:t>rs	a</a:t>
            </a:r>
            <a:r>
              <a:rPr sz="2600" b="1" spc="-50" dirty="0">
                <a:latin typeface="Times New Roman"/>
                <a:cs typeface="Times New Roman"/>
              </a:rPr>
              <a:t>r</a:t>
            </a:r>
            <a:r>
              <a:rPr sz="2600" b="1" dirty="0">
                <a:latin typeface="Times New Roman"/>
                <a:cs typeface="Times New Roman"/>
              </a:rPr>
              <a:t>e	p</a:t>
            </a:r>
            <a:r>
              <a:rPr sz="2600" b="1" spc="-60" dirty="0">
                <a:latin typeface="Times New Roman"/>
                <a:cs typeface="Times New Roman"/>
              </a:rPr>
              <a:t>r</a:t>
            </a:r>
            <a:r>
              <a:rPr sz="2600" b="1" dirty="0">
                <a:latin typeface="Times New Roman"/>
                <a:cs typeface="Times New Roman"/>
              </a:rPr>
              <a:t>oposed,	p</a:t>
            </a:r>
            <a:r>
              <a:rPr sz="2600" b="1" spc="5" dirty="0">
                <a:latin typeface="Times New Roman"/>
                <a:cs typeface="Times New Roman"/>
              </a:rPr>
              <a:t>a</a:t>
            </a:r>
            <a:r>
              <a:rPr sz="2600" b="1" dirty="0">
                <a:latin typeface="Times New Roman"/>
                <a:cs typeface="Times New Roman"/>
              </a:rPr>
              <a:t>rt</a:t>
            </a:r>
            <a:r>
              <a:rPr sz="2600" b="1" spc="-15" dirty="0">
                <a:latin typeface="Times New Roman"/>
                <a:cs typeface="Times New Roman"/>
              </a:rPr>
              <a:t>i</a:t>
            </a:r>
            <a:r>
              <a:rPr sz="2600" b="1" dirty="0">
                <a:latin typeface="Times New Roman"/>
                <a:cs typeface="Times New Roman"/>
              </a:rPr>
              <a:t>cular</a:t>
            </a:r>
            <a:r>
              <a:rPr sz="2600" b="1" spc="-20" dirty="0">
                <a:latin typeface="Times New Roman"/>
                <a:cs typeface="Times New Roman"/>
              </a:rPr>
              <a:t>l</a:t>
            </a:r>
            <a:r>
              <a:rPr sz="2600" b="1" dirty="0">
                <a:latin typeface="Times New Roman"/>
                <a:cs typeface="Times New Roman"/>
              </a:rPr>
              <a:t>y	</a:t>
            </a:r>
            <a:r>
              <a:rPr sz="2600" b="1" spc="-5" dirty="0">
                <a:latin typeface="Times New Roman"/>
                <a:cs typeface="Times New Roman"/>
              </a:rPr>
              <a:t>t</a:t>
            </a:r>
            <a:r>
              <a:rPr sz="2600" b="1" dirty="0">
                <a:latin typeface="Times New Roman"/>
                <a:cs typeface="Times New Roman"/>
              </a:rPr>
              <a:t>o	ac</a:t>
            </a:r>
            <a:r>
              <a:rPr sz="2600" b="1" spc="-20" dirty="0">
                <a:latin typeface="Times New Roman"/>
                <a:cs typeface="Times New Roman"/>
              </a:rPr>
              <a:t>c</a:t>
            </a:r>
            <a:r>
              <a:rPr sz="2600" b="1" dirty="0">
                <a:latin typeface="Times New Roman"/>
                <a:cs typeface="Times New Roman"/>
              </a:rPr>
              <a:t>o</a:t>
            </a:r>
            <a:r>
              <a:rPr sz="2600" b="1" spc="-20" dirty="0">
                <a:latin typeface="Times New Roman"/>
                <a:cs typeface="Times New Roman"/>
              </a:rPr>
              <a:t>m</a:t>
            </a:r>
            <a:r>
              <a:rPr sz="2600" b="1" dirty="0">
                <a:latin typeface="Times New Roman"/>
                <a:cs typeface="Times New Roman"/>
              </a:rPr>
              <a:t>m</a:t>
            </a:r>
            <a:r>
              <a:rPr sz="2600" b="1" spc="5" dirty="0">
                <a:latin typeface="Times New Roman"/>
                <a:cs typeface="Times New Roman"/>
              </a:rPr>
              <a:t>o</a:t>
            </a:r>
            <a:r>
              <a:rPr sz="2600" b="1" spc="-10" dirty="0">
                <a:latin typeface="Times New Roman"/>
                <a:cs typeface="Times New Roman"/>
              </a:rPr>
              <a:t>d</a:t>
            </a:r>
            <a:r>
              <a:rPr sz="2600" b="1" dirty="0">
                <a:latin typeface="Times New Roman"/>
                <a:cs typeface="Times New Roman"/>
              </a:rPr>
              <a:t>ate	the	'basal  </a:t>
            </a:r>
            <a:r>
              <a:rPr sz="2600" b="1" spc="-5" dirty="0">
                <a:latin typeface="Times New Roman"/>
                <a:cs typeface="Times New Roman"/>
              </a:rPr>
              <a:t>clades' left </a:t>
            </a:r>
            <a:r>
              <a:rPr sz="2600" b="1" dirty="0">
                <a:latin typeface="Times New Roman"/>
                <a:cs typeface="Times New Roman"/>
              </a:rPr>
              <a:t>as </a:t>
            </a:r>
            <a:r>
              <a:rPr sz="2600" b="1" spc="-5" dirty="0">
                <a:latin typeface="Times New Roman"/>
                <a:cs typeface="Times New Roman"/>
              </a:rPr>
              <a:t>families in </a:t>
            </a:r>
            <a:r>
              <a:rPr sz="2600" b="1" dirty="0">
                <a:latin typeface="Times New Roman"/>
                <a:cs typeface="Times New Roman"/>
              </a:rPr>
              <a:t>the </a:t>
            </a:r>
            <a:r>
              <a:rPr sz="2600" b="1" spc="-5" dirty="0">
                <a:latin typeface="Times New Roman"/>
                <a:cs typeface="Times New Roman"/>
              </a:rPr>
              <a:t>first</a:t>
            </a:r>
            <a:r>
              <a:rPr sz="2600" b="1" spc="-10" dirty="0">
                <a:latin typeface="Times New Roman"/>
                <a:cs typeface="Times New Roman"/>
              </a:rPr>
              <a:t> </a:t>
            </a:r>
            <a:r>
              <a:rPr sz="2600" b="1" spc="-5" dirty="0">
                <a:latin typeface="Times New Roman"/>
                <a:cs typeface="Times New Roman"/>
              </a:rPr>
              <a:t>system.</a:t>
            </a:r>
            <a:endParaRPr sz="2600">
              <a:latin typeface="Times New Roman"/>
              <a:cs typeface="Times New Roman"/>
            </a:endParaRPr>
          </a:p>
          <a:p>
            <a:pPr marL="12700" marR="7620">
              <a:lnSpc>
                <a:spcPct val="105000"/>
              </a:lnSpc>
              <a:spcBef>
                <a:spcPts val="1010"/>
              </a:spcBef>
              <a:buFont typeface="Arial"/>
              <a:buChar char="•"/>
              <a:tabLst>
                <a:tab pos="241935" algn="l"/>
                <a:tab pos="1199515" algn="l"/>
                <a:tab pos="1608455" algn="l"/>
                <a:tab pos="2179955" algn="l"/>
                <a:tab pos="3774440" algn="l"/>
                <a:tab pos="5193030" algn="l"/>
                <a:tab pos="6424930" algn="l"/>
                <a:tab pos="7009765" algn="l"/>
                <a:tab pos="7729855" algn="l"/>
                <a:tab pos="8872855" algn="l"/>
                <a:tab pos="9902825" algn="l"/>
              </a:tabLst>
            </a:pPr>
            <a:r>
              <a:rPr sz="2600" b="1" spc="-15" dirty="0">
                <a:latin typeface="Times New Roman"/>
                <a:cs typeface="Times New Roman"/>
              </a:rPr>
              <a:t>M</a:t>
            </a:r>
            <a:r>
              <a:rPr sz="2600" b="1" dirty="0">
                <a:latin typeface="Times New Roman"/>
                <a:cs typeface="Times New Roman"/>
              </a:rPr>
              <a:t>a</a:t>
            </a:r>
            <a:r>
              <a:rPr sz="2600" b="1" spc="5" dirty="0">
                <a:latin typeface="Times New Roman"/>
                <a:cs typeface="Times New Roman"/>
              </a:rPr>
              <a:t>n</a:t>
            </a:r>
            <a:r>
              <a:rPr sz="2600" b="1" dirty="0">
                <a:latin typeface="Times New Roman"/>
                <a:cs typeface="Times New Roman"/>
              </a:rPr>
              <a:t>y	</a:t>
            </a:r>
            <a:r>
              <a:rPr sz="2600" b="1" spc="5" dirty="0">
                <a:latin typeface="Times New Roman"/>
                <a:cs typeface="Times New Roman"/>
              </a:rPr>
              <a:t>o</a:t>
            </a:r>
            <a:r>
              <a:rPr sz="2600" b="1" dirty="0">
                <a:latin typeface="Times New Roman"/>
                <a:cs typeface="Times New Roman"/>
              </a:rPr>
              <a:t>f	</a:t>
            </a:r>
            <a:r>
              <a:rPr sz="2600" b="1" spc="-20" dirty="0">
                <a:latin typeface="Times New Roman"/>
                <a:cs typeface="Times New Roman"/>
              </a:rPr>
              <a:t>t</a:t>
            </a:r>
            <a:r>
              <a:rPr sz="2600" b="1" dirty="0">
                <a:latin typeface="Times New Roman"/>
                <a:cs typeface="Times New Roman"/>
              </a:rPr>
              <a:t>he	p</a:t>
            </a:r>
            <a:r>
              <a:rPr sz="2600" b="1" spc="-50" dirty="0">
                <a:latin typeface="Times New Roman"/>
                <a:cs typeface="Times New Roman"/>
              </a:rPr>
              <a:t>r</a:t>
            </a:r>
            <a:r>
              <a:rPr sz="2600" b="1" dirty="0">
                <a:latin typeface="Times New Roman"/>
                <a:cs typeface="Times New Roman"/>
              </a:rPr>
              <a:t>ev</a:t>
            </a:r>
            <a:r>
              <a:rPr sz="2600" b="1" spc="-15" dirty="0">
                <a:latin typeface="Times New Roman"/>
                <a:cs typeface="Times New Roman"/>
              </a:rPr>
              <a:t>i</a:t>
            </a:r>
            <a:r>
              <a:rPr sz="2600" b="1" dirty="0">
                <a:latin typeface="Times New Roman"/>
                <a:cs typeface="Times New Roman"/>
              </a:rPr>
              <a:t>ous</a:t>
            </a:r>
            <a:r>
              <a:rPr sz="2600" b="1" spc="-15" dirty="0">
                <a:latin typeface="Times New Roman"/>
                <a:cs typeface="Times New Roman"/>
              </a:rPr>
              <a:t>l</a:t>
            </a:r>
            <a:r>
              <a:rPr sz="2600" b="1" dirty="0">
                <a:latin typeface="Times New Roman"/>
                <a:cs typeface="Times New Roman"/>
              </a:rPr>
              <a:t>y	u</a:t>
            </a:r>
            <a:r>
              <a:rPr sz="2600" b="1" spc="5" dirty="0">
                <a:latin typeface="Times New Roman"/>
                <a:cs typeface="Times New Roman"/>
              </a:rPr>
              <a:t>n</a:t>
            </a:r>
            <a:r>
              <a:rPr sz="2600" b="1" dirty="0">
                <a:latin typeface="Times New Roman"/>
                <a:cs typeface="Times New Roman"/>
              </a:rPr>
              <a:t>pla</a:t>
            </a:r>
            <a:r>
              <a:rPr sz="2600" b="1" spc="-15" dirty="0">
                <a:latin typeface="Times New Roman"/>
                <a:cs typeface="Times New Roman"/>
              </a:rPr>
              <a:t>c</a:t>
            </a:r>
            <a:r>
              <a:rPr sz="2600" b="1" dirty="0">
                <a:latin typeface="Times New Roman"/>
                <a:cs typeface="Times New Roman"/>
              </a:rPr>
              <a:t>ed	f</a:t>
            </a:r>
            <a:r>
              <a:rPr sz="2600" b="1" spc="-15" dirty="0">
                <a:latin typeface="Times New Roman"/>
                <a:cs typeface="Times New Roman"/>
              </a:rPr>
              <a:t>a</a:t>
            </a:r>
            <a:r>
              <a:rPr sz="2600" b="1" dirty="0">
                <a:latin typeface="Times New Roman"/>
                <a:cs typeface="Times New Roman"/>
              </a:rPr>
              <a:t>mil</a:t>
            </a:r>
            <a:r>
              <a:rPr sz="2600" b="1" spc="-10" dirty="0">
                <a:latin typeface="Times New Roman"/>
                <a:cs typeface="Times New Roman"/>
              </a:rPr>
              <a:t>i</a:t>
            </a:r>
            <a:r>
              <a:rPr sz="2600" b="1" dirty="0">
                <a:latin typeface="Times New Roman"/>
                <a:cs typeface="Times New Roman"/>
              </a:rPr>
              <a:t>es	a</a:t>
            </a:r>
            <a:r>
              <a:rPr sz="2600" b="1" spc="-50" dirty="0">
                <a:latin typeface="Times New Roman"/>
                <a:cs typeface="Times New Roman"/>
              </a:rPr>
              <a:t>r</a:t>
            </a:r>
            <a:r>
              <a:rPr sz="2600" b="1" dirty="0">
                <a:latin typeface="Times New Roman"/>
                <a:cs typeface="Times New Roman"/>
              </a:rPr>
              <a:t>e	n</a:t>
            </a:r>
            <a:r>
              <a:rPr sz="2600" b="1" spc="5" dirty="0">
                <a:latin typeface="Times New Roman"/>
                <a:cs typeface="Times New Roman"/>
              </a:rPr>
              <a:t>o</a:t>
            </a:r>
            <a:r>
              <a:rPr sz="2600" b="1" dirty="0">
                <a:latin typeface="Times New Roman"/>
                <a:cs typeface="Times New Roman"/>
              </a:rPr>
              <a:t>w	located	</a:t>
            </a:r>
            <a:r>
              <a:rPr sz="2600" b="1" spc="-25" dirty="0">
                <a:latin typeface="Times New Roman"/>
                <a:cs typeface="Times New Roman"/>
              </a:rPr>
              <a:t>w</a:t>
            </a:r>
            <a:r>
              <a:rPr sz="2600" b="1" dirty="0">
                <a:latin typeface="Times New Roman"/>
                <a:cs typeface="Times New Roman"/>
              </a:rPr>
              <a:t>ithin	the  </a:t>
            </a:r>
            <a:r>
              <a:rPr sz="2600" b="1" spc="-5" dirty="0">
                <a:latin typeface="Times New Roman"/>
                <a:cs typeface="Times New Roman"/>
              </a:rPr>
              <a:t>system.</a:t>
            </a:r>
            <a:endParaRPr sz="2600">
              <a:latin typeface="Times New Roman"/>
              <a:cs typeface="Times New Roman"/>
            </a:endParaRPr>
          </a:p>
          <a:p>
            <a:pPr marL="12700">
              <a:lnSpc>
                <a:spcPct val="100000"/>
              </a:lnSpc>
              <a:spcBef>
                <a:spcPts val="1150"/>
              </a:spcBef>
              <a:buFont typeface="Arial"/>
              <a:buChar char="•"/>
              <a:tabLst>
                <a:tab pos="241935" algn="l"/>
              </a:tabLst>
            </a:pPr>
            <a:r>
              <a:rPr sz="2600" b="1" dirty="0">
                <a:latin typeface="Times New Roman"/>
                <a:cs typeface="Times New Roman"/>
              </a:rPr>
              <a:t>Several major </a:t>
            </a:r>
            <a:r>
              <a:rPr sz="2600" b="1" spc="-5" dirty="0">
                <a:latin typeface="Times New Roman"/>
                <a:cs typeface="Times New Roman"/>
              </a:rPr>
              <a:t>families </a:t>
            </a:r>
            <a:r>
              <a:rPr sz="2600" b="1" spc="-15" dirty="0">
                <a:latin typeface="Times New Roman"/>
                <a:cs typeface="Times New Roman"/>
              </a:rPr>
              <a:t>are</a:t>
            </a:r>
            <a:r>
              <a:rPr sz="2600" b="1" spc="-110" dirty="0">
                <a:latin typeface="Times New Roman"/>
                <a:cs typeface="Times New Roman"/>
              </a:rPr>
              <a:t> </a:t>
            </a:r>
            <a:r>
              <a:rPr sz="2600" b="1" spc="-10" dirty="0">
                <a:latin typeface="Times New Roman"/>
                <a:cs typeface="Times New Roman"/>
              </a:rPr>
              <a:t>re-structured.</a:t>
            </a:r>
            <a:endParaRPr sz="2600">
              <a:latin typeface="Times New Roman"/>
              <a:cs typeface="Times New Roman"/>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2003</a:t>
            </a:r>
            <a:endParaRPr sz="4400">
              <a:latin typeface="Arial"/>
              <a:cs typeface="Arial"/>
            </a:endParaRPr>
          </a:p>
        </p:txBody>
      </p:sp>
      <p:sp>
        <p:nvSpPr>
          <p:cNvPr id="3" name="object 3"/>
          <p:cNvSpPr txBox="1"/>
          <p:nvPr/>
        </p:nvSpPr>
        <p:spPr>
          <a:xfrm>
            <a:off x="916939" y="1811226"/>
            <a:ext cx="10323195" cy="4057015"/>
          </a:xfrm>
          <a:prstGeom prst="rect">
            <a:avLst/>
          </a:prstGeom>
        </p:spPr>
        <p:txBody>
          <a:bodyPr vert="horz" wrap="square" lIns="0" tIns="12065" rIns="0" bIns="0" rtlCol="0">
            <a:spAutoFit/>
          </a:bodyPr>
          <a:lstStyle/>
          <a:p>
            <a:pPr marL="12700" marR="883919">
              <a:lnSpc>
                <a:spcPct val="114999"/>
              </a:lnSpc>
              <a:spcBef>
                <a:spcPts val="95"/>
              </a:spcBef>
              <a:buFont typeface="Arial"/>
              <a:buChar char="•"/>
              <a:tabLst>
                <a:tab pos="241935" algn="l"/>
              </a:tabLst>
            </a:pPr>
            <a:r>
              <a:rPr sz="2600" b="1" dirty="0">
                <a:latin typeface="Times New Roman"/>
                <a:cs typeface="Times New Roman"/>
              </a:rPr>
              <a:t>The APG II </a:t>
            </a:r>
            <a:r>
              <a:rPr sz="2600" b="1" spc="-5" dirty="0">
                <a:latin typeface="Times New Roman"/>
                <a:cs typeface="Times New Roman"/>
              </a:rPr>
              <a:t>system </a:t>
            </a:r>
            <a:r>
              <a:rPr sz="2600" b="1" spc="-10" dirty="0">
                <a:latin typeface="Times New Roman"/>
                <a:cs typeface="Times New Roman"/>
              </a:rPr>
              <a:t>recognized </a:t>
            </a:r>
            <a:r>
              <a:rPr sz="2600" b="1" dirty="0">
                <a:latin typeface="Times New Roman"/>
                <a:cs typeface="Times New Roman"/>
              </a:rPr>
              <a:t>45 orders, </a:t>
            </a:r>
            <a:r>
              <a:rPr sz="2600" b="1" spc="-5" dirty="0">
                <a:latin typeface="Times New Roman"/>
                <a:cs typeface="Times New Roman"/>
              </a:rPr>
              <a:t>five </a:t>
            </a:r>
            <a:r>
              <a:rPr sz="2600" b="1" spc="-15" dirty="0">
                <a:latin typeface="Times New Roman"/>
                <a:cs typeface="Times New Roman"/>
              </a:rPr>
              <a:t>more </a:t>
            </a:r>
            <a:r>
              <a:rPr sz="2600" b="1" dirty="0">
                <a:latin typeface="Times New Roman"/>
                <a:cs typeface="Times New Roman"/>
              </a:rPr>
              <a:t>than the</a:t>
            </a:r>
            <a:r>
              <a:rPr sz="2600" b="1" spc="-340" dirty="0">
                <a:latin typeface="Times New Roman"/>
                <a:cs typeface="Times New Roman"/>
              </a:rPr>
              <a:t> </a:t>
            </a:r>
            <a:r>
              <a:rPr sz="2600" b="1" dirty="0">
                <a:latin typeface="Times New Roman"/>
                <a:cs typeface="Times New Roman"/>
              </a:rPr>
              <a:t>APG  system.</a:t>
            </a:r>
            <a:endParaRPr sz="2600">
              <a:latin typeface="Times New Roman"/>
              <a:cs typeface="Times New Roman"/>
            </a:endParaRPr>
          </a:p>
          <a:p>
            <a:pPr marL="12700" marR="248285">
              <a:lnSpc>
                <a:spcPct val="114999"/>
              </a:lnSpc>
              <a:spcBef>
                <a:spcPts val="5"/>
              </a:spcBef>
              <a:buFont typeface="Arial"/>
              <a:buChar char="•"/>
              <a:tabLst>
                <a:tab pos="241935" algn="l"/>
              </a:tabLst>
            </a:pPr>
            <a:r>
              <a:rPr sz="2600" b="1" dirty="0">
                <a:latin typeface="Times New Roman"/>
                <a:cs typeface="Times New Roman"/>
              </a:rPr>
              <a:t>The new orders </a:t>
            </a:r>
            <a:r>
              <a:rPr sz="2600" b="1" spc="-20" dirty="0">
                <a:latin typeface="Times New Roman"/>
                <a:cs typeface="Times New Roman"/>
              </a:rPr>
              <a:t>were </a:t>
            </a:r>
            <a:r>
              <a:rPr sz="2600" b="1" i="1" dirty="0">
                <a:latin typeface="Times New Roman"/>
                <a:cs typeface="Times New Roman"/>
              </a:rPr>
              <a:t>Austrobaileyales</a:t>
            </a:r>
            <a:r>
              <a:rPr sz="2600" b="1" dirty="0">
                <a:latin typeface="Times New Roman"/>
                <a:cs typeface="Times New Roman"/>
              </a:rPr>
              <a:t>, </a:t>
            </a:r>
            <a:r>
              <a:rPr sz="2600" b="1" i="1" dirty="0">
                <a:latin typeface="Times New Roman"/>
                <a:cs typeface="Times New Roman"/>
              </a:rPr>
              <a:t>Canellales</a:t>
            </a:r>
            <a:r>
              <a:rPr sz="2600" b="1" dirty="0">
                <a:latin typeface="Times New Roman"/>
                <a:cs typeface="Times New Roman"/>
              </a:rPr>
              <a:t>, </a:t>
            </a:r>
            <a:r>
              <a:rPr sz="2600" b="1" i="1" dirty="0">
                <a:latin typeface="Times New Roman"/>
                <a:cs typeface="Times New Roman"/>
              </a:rPr>
              <a:t>Gunnerales</a:t>
            </a:r>
            <a:r>
              <a:rPr sz="2600" b="1" dirty="0">
                <a:latin typeface="Times New Roman"/>
                <a:cs typeface="Times New Roman"/>
              </a:rPr>
              <a:t>,  </a:t>
            </a:r>
            <a:r>
              <a:rPr sz="2600" b="1" i="1" spc="-5" dirty="0">
                <a:latin typeface="Times New Roman"/>
                <a:cs typeface="Times New Roman"/>
              </a:rPr>
              <a:t>Celastrales</a:t>
            </a:r>
            <a:r>
              <a:rPr sz="2600" b="1" spc="-5" dirty="0">
                <a:latin typeface="Times New Roman"/>
                <a:cs typeface="Times New Roman"/>
              </a:rPr>
              <a:t>, </a:t>
            </a:r>
            <a:r>
              <a:rPr sz="2600" b="1" spc="5" dirty="0">
                <a:latin typeface="Times New Roman"/>
                <a:cs typeface="Times New Roman"/>
              </a:rPr>
              <a:t>and </a:t>
            </a:r>
            <a:r>
              <a:rPr sz="2600" b="1" i="1" dirty="0">
                <a:latin typeface="Times New Roman"/>
                <a:cs typeface="Times New Roman"/>
              </a:rPr>
              <a:t>Crossosomatales</a:t>
            </a:r>
            <a:r>
              <a:rPr sz="2600" b="1" dirty="0">
                <a:latin typeface="Times New Roman"/>
                <a:cs typeface="Times New Roman"/>
              </a:rPr>
              <a:t>, all of </a:t>
            </a:r>
            <a:r>
              <a:rPr sz="2600" b="1" spc="-5" dirty="0">
                <a:latin typeface="Times New Roman"/>
                <a:cs typeface="Times New Roman"/>
              </a:rPr>
              <a:t>which </a:t>
            </a:r>
            <a:r>
              <a:rPr sz="2600" b="1" spc="-20" dirty="0">
                <a:latin typeface="Times New Roman"/>
                <a:cs typeface="Times New Roman"/>
              </a:rPr>
              <a:t>were </a:t>
            </a:r>
            <a:r>
              <a:rPr sz="2600" b="1" spc="-5" dirty="0">
                <a:latin typeface="Times New Roman"/>
                <a:cs typeface="Times New Roman"/>
              </a:rPr>
              <a:t>families </a:t>
            </a:r>
            <a:r>
              <a:rPr sz="2600" b="1" dirty="0">
                <a:latin typeface="Times New Roman"/>
                <a:cs typeface="Times New Roman"/>
              </a:rPr>
              <a:t>unplaced as  to </a:t>
            </a:r>
            <a:r>
              <a:rPr sz="2600" b="1" spc="-40" dirty="0">
                <a:latin typeface="Times New Roman"/>
                <a:cs typeface="Times New Roman"/>
              </a:rPr>
              <a:t>order, </a:t>
            </a:r>
            <a:r>
              <a:rPr sz="2600" b="1" dirty="0">
                <a:latin typeface="Times New Roman"/>
                <a:cs typeface="Times New Roman"/>
              </a:rPr>
              <a:t>although contained in supraordinal </a:t>
            </a:r>
            <a:r>
              <a:rPr sz="2600" b="1" spc="-5" dirty="0">
                <a:latin typeface="Times New Roman"/>
                <a:cs typeface="Times New Roman"/>
              </a:rPr>
              <a:t>clades, </a:t>
            </a:r>
            <a:r>
              <a:rPr sz="2600" b="1" spc="-10" dirty="0">
                <a:latin typeface="Times New Roman"/>
                <a:cs typeface="Times New Roman"/>
              </a:rPr>
              <a:t>in </a:t>
            </a:r>
            <a:r>
              <a:rPr sz="2600" b="1" dirty="0">
                <a:latin typeface="Times New Roman"/>
                <a:cs typeface="Times New Roman"/>
              </a:rPr>
              <a:t>the APG</a:t>
            </a:r>
            <a:r>
              <a:rPr sz="2600" b="1" spc="-135" dirty="0">
                <a:latin typeface="Times New Roman"/>
                <a:cs typeface="Times New Roman"/>
              </a:rPr>
              <a:t> </a:t>
            </a:r>
            <a:r>
              <a:rPr sz="2600" b="1" spc="-5" dirty="0">
                <a:latin typeface="Times New Roman"/>
                <a:cs typeface="Times New Roman"/>
              </a:rPr>
              <a:t>system.</a:t>
            </a:r>
            <a:endParaRPr sz="2600">
              <a:latin typeface="Times New Roman"/>
              <a:cs typeface="Times New Roman"/>
            </a:endParaRPr>
          </a:p>
          <a:p>
            <a:pPr>
              <a:lnSpc>
                <a:spcPct val="100000"/>
              </a:lnSpc>
              <a:spcBef>
                <a:spcPts val="55"/>
              </a:spcBef>
              <a:buFont typeface="Arial"/>
              <a:buChar char="•"/>
            </a:pPr>
            <a:endParaRPr sz="3000">
              <a:latin typeface="Times New Roman"/>
              <a:cs typeface="Times New Roman"/>
            </a:endParaRPr>
          </a:p>
          <a:p>
            <a:pPr marL="12700">
              <a:lnSpc>
                <a:spcPct val="100000"/>
              </a:lnSpc>
              <a:buFont typeface="Arial"/>
              <a:buChar char="•"/>
              <a:tabLst>
                <a:tab pos="241935" algn="l"/>
              </a:tabLst>
            </a:pPr>
            <a:r>
              <a:rPr sz="2600" b="1" dirty="0">
                <a:latin typeface="Times New Roman"/>
                <a:cs typeface="Times New Roman"/>
              </a:rPr>
              <a:t>APG II </a:t>
            </a:r>
            <a:r>
              <a:rPr sz="2600" b="1" spc="-10" dirty="0">
                <a:latin typeface="Times New Roman"/>
                <a:cs typeface="Times New Roman"/>
              </a:rPr>
              <a:t>recognized </a:t>
            </a:r>
            <a:r>
              <a:rPr sz="2600" b="1" dirty="0">
                <a:latin typeface="Times New Roman"/>
                <a:cs typeface="Times New Roman"/>
              </a:rPr>
              <a:t>457 </a:t>
            </a:r>
            <a:r>
              <a:rPr sz="2600" b="1" spc="-5" dirty="0">
                <a:latin typeface="Times New Roman"/>
                <a:cs typeface="Times New Roman"/>
              </a:rPr>
              <a:t>families, five fewer </a:t>
            </a:r>
            <a:r>
              <a:rPr sz="2600" b="1" dirty="0">
                <a:latin typeface="Times New Roman"/>
                <a:cs typeface="Times New Roman"/>
              </a:rPr>
              <a:t>than the APG</a:t>
            </a:r>
            <a:r>
              <a:rPr sz="2600" b="1" spc="-245" dirty="0">
                <a:latin typeface="Times New Roman"/>
                <a:cs typeface="Times New Roman"/>
              </a:rPr>
              <a:t> </a:t>
            </a:r>
            <a:r>
              <a:rPr sz="2600" b="1" spc="-5" dirty="0">
                <a:latin typeface="Times New Roman"/>
                <a:cs typeface="Times New Roman"/>
              </a:rPr>
              <a:t>system.</a:t>
            </a:r>
            <a:endParaRPr sz="2600">
              <a:latin typeface="Times New Roman"/>
              <a:cs typeface="Times New Roman"/>
            </a:endParaRPr>
          </a:p>
          <a:p>
            <a:pPr marL="12700" marR="5080">
              <a:lnSpc>
                <a:spcPct val="114999"/>
              </a:lnSpc>
            </a:pPr>
            <a:r>
              <a:rPr sz="2600" b="1" dirty="0">
                <a:latin typeface="Times New Roman"/>
                <a:cs typeface="Times New Roman"/>
              </a:rPr>
              <a:t>Thirty-nine of the APG II </a:t>
            </a:r>
            <a:r>
              <a:rPr sz="2600" b="1" spc="-5" dirty="0">
                <a:latin typeface="Times New Roman"/>
                <a:cs typeface="Times New Roman"/>
              </a:rPr>
              <a:t>families </a:t>
            </a:r>
            <a:r>
              <a:rPr sz="2600" b="1" spc="-20" dirty="0">
                <a:latin typeface="Times New Roman"/>
                <a:cs typeface="Times New Roman"/>
              </a:rPr>
              <a:t>were </a:t>
            </a:r>
            <a:r>
              <a:rPr sz="2600" b="1" dirty="0">
                <a:latin typeface="Times New Roman"/>
                <a:cs typeface="Times New Roman"/>
              </a:rPr>
              <a:t>not placed in any </a:t>
            </a:r>
            <a:r>
              <a:rPr sz="2600" b="1" spc="-40" dirty="0">
                <a:latin typeface="Times New Roman"/>
                <a:cs typeface="Times New Roman"/>
              </a:rPr>
              <a:t>order, </a:t>
            </a:r>
            <a:r>
              <a:rPr sz="2600" b="1" dirty="0">
                <a:latin typeface="Times New Roman"/>
                <a:cs typeface="Times New Roman"/>
              </a:rPr>
              <a:t>but 36</a:t>
            </a:r>
            <a:r>
              <a:rPr sz="2600" b="1" spc="-175" dirty="0">
                <a:latin typeface="Times New Roman"/>
                <a:cs typeface="Times New Roman"/>
              </a:rPr>
              <a:t> </a:t>
            </a:r>
            <a:r>
              <a:rPr sz="2600" b="1" dirty="0">
                <a:latin typeface="Times New Roman"/>
                <a:cs typeface="Times New Roman"/>
              </a:rPr>
              <a:t>of  the 39 </a:t>
            </a:r>
            <a:r>
              <a:rPr sz="2600" b="1" spc="-20" dirty="0">
                <a:latin typeface="Times New Roman"/>
                <a:cs typeface="Times New Roman"/>
              </a:rPr>
              <a:t>were </a:t>
            </a:r>
            <a:r>
              <a:rPr sz="2600" b="1" dirty="0">
                <a:latin typeface="Times New Roman"/>
                <a:cs typeface="Times New Roman"/>
              </a:rPr>
              <a:t>placed in a supra-ordinal </a:t>
            </a:r>
            <a:r>
              <a:rPr sz="2600" b="1" spc="-5" dirty="0">
                <a:latin typeface="Times New Roman"/>
                <a:cs typeface="Times New Roman"/>
              </a:rPr>
              <a:t>clade within </a:t>
            </a:r>
            <a:r>
              <a:rPr sz="2600" b="1" dirty="0">
                <a:latin typeface="Times New Roman"/>
                <a:cs typeface="Times New Roman"/>
              </a:rPr>
              <a:t>the</a:t>
            </a:r>
            <a:r>
              <a:rPr sz="2600" b="1" spc="-40" dirty="0">
                <a:latin typeface="Times New Roman"/>
                <a:cs typeface="Times New Roman"/>
              </a:rPr>
              <a:t> </a:t>
            </a:r>
            <a:r>
              <a:rPr sz="2600" b="1" dirty="0">
                <a:latin typeface="Times New Roman"/>
                <a:cs typeface="Times New Roman"/>
              </a:rPr>
              <a:t>angiosperms.</a:t>
            </a:r>
            <a:endParaRPr sz="2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94957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Introduction</a:t>
            </a:r>
            <a:endParaRPr sz="4400">
              <a:latin typeface="Arial"/>
              <a:cs typeface="Arial"/>
            </a:endParaRPr>
          </a:p>
        </p:txBody>
      </p:sp>
      <p:sp>
        <p:nvSpPr>
          <p:cNvPr id="3" name="object 3"/>
          <p:cNvSpPr txBox="1"/>
          <p:nvPr/>
        </p:nvSpPr>
        <p:spPr>
          <a:xfrm>
            <a:off x="916939" y="1807210"/>
            <a:ext cx="10289540" cy="3011170"/>
          </a:xfrm>
          <a:prstGeom prst="rect">
            <a:avLst/>
          </a:prstGeom>
        </p:spPr>
        <p:txBody>
          <a:bodyPr vert="horz" wrap="square" lIns="0" tIns="60960" rIns="0" bIns="0" rtlCol="0">
            <a:spAutoFit/>
          </a:bodyPr>
          <a:lstStyle/>
          <a:p>
            <a:pPr marL="241300" marR="359410" indent="-228600">
              <a:lnSpc>
                <a:spcPts val="3020"/>
              </a:lnSpc>
              <a:spcBef>
                <a:spcPts val="480"/>
              </a:spcBef>
              <a:buFont typeface="Arial"/>
              <a:buChar char="•"/>
              <a:tabLst>
                <a:tab pos="241935" algn="l"/>
              </a:tabLst>
            </a:pPr>
            <a:r>
              <a:rPr sz="2800" b="1" spc="-30" dirty="0">
                <a:latin typeface="Arial"/>
                <a:cs typeface="Arial"/>
              </a:rPr>
              <a:t>Taxonomy </a:t>
            </a:r>
            <a:r>
              <a:rPr sz="2800" b="1" spc="-5" dirty="0">
                <a:latin typeface="Arial"/>
                <a:cs typeface="Arial"/>
              </a:rPr>
              <a:t>was mainly aimed at some convenient method  of </a:t>
            </a:r>
            <a:r>
              <a:rPr sz="2800" b="1" dirty="0">
                <a:latin typeface="Arial"/>
                <a:cs typeface="Arial"/>
              </a:rPr>
              <a:t>classification </a:t>
            </a:r>
            <a:r>
              <a:rPr sz="2800" b="1" spc="-5" dirty="0">
                <a:latin typeface="Arial"/>
                <a:cs typeface="Arial"/>
              </a:rPr>
              <a:t>and</a:t>
            </a:r>
            <a:r>
              <a:rPr sz="2800" b="1" spc="10" dirty="0">
                <a:latin typeface="Arial"/>
                <a:cs typeface="Arial"/>
              </a:rPr>
              <a:t> </a:t>
            </a:r>
            <a:r>
              <a:rPr sz="2800" b="1" spc="-5" dirty="0">
                <a:latin typeface="Arial"/>
                <a:cs typeface="Arial"/>
              </a:rPr>
              <a:t>communication.</a:t>
            </a:r>
            <a:endParaRPr sz="2800">
              <a:latin typeface="Arial"/>
              <a:cs typeface="Arial"/>
            </a:endParaRPr>
          </a:p>
          <a:p>
            <a:pPr marL="241300" marR="115570" indent="-228600">
              <a:lnSpc>
                <a:spcPts val="3020"/>
              </a:lnSpc>
              <a:spcBef>
                <a:spcPts val="1005"/>
              </a:spcBef>
              <a:buFont typeface="Arial"/>
              <a:buChar char="•"/>
              <a:tabLst>
                <a:tab pos="241935" algn="l"/>
                <a:tab pos="4373245" algn="l"/>
                <a:tab pos="6371590" algn="l"/>
              </a:tabLst>
            </a:pPr>
            <a:r>
              <a:rPr sz="2800" b="1" spc="-5" dirty="0">
                <a:latin typeface="Arial"/>
                <a:cs typeface="Arial"/>
              </a:rPr>
              <a:t>At the beginning the </a:t>
            </a:r>
            <a:r>
              <a:rPr sz="2800" b="1" dirty="0">
                <a:latin typeface="Arial"/>
                <a:cs typeface="Arial"/>
              </a:rPr>
              <a:t>classification </a:t>
            </a:r>
            <a:r>
              <a:rPr sz="2800" b="1" spc="-5" dirty="0">
                <a:latin typeface="Arial"/>
                <a:cs typeface="Arial"/>
              </a:rPr>
              <a:t>was purely </a:t>
            </a:r>
            <a:r>
              <a:rPr sz="2800" b="1" dirty="0">
                <a:latin typeface="Arial"/>
                <a:cs typeface="Arial"/>
              </a:rPr>
              <a:t>artificial </a:t>
            </a:r>
            <a:r>
              <a:rPr sz="2800" b="1" spc="-5" dirty="0">
                <a:latin typeface="Arial"/>
                <a:cs typeface="Arial"/>
              </a:rPr>
              <a:t>and  involved</a:t>
            </a:r>
            <a:r>
              <a:rPr sz="2800" b="1" spc="40" dirty="0">
                <a:latin typeface="Arial"/>
                <a:cs typeface="Arial"/>
              </a:rPr>
              <a:t> </a:t>
            </a:r>
            <a:r>
              <a:rPr sz="2800" b="1" spc="-5" dirty="0">
                <a:latin typeface="Arial"/>
                <a:cs typeface="Arial"/>
              </a:rPr>
              <a:t>certain</a:t>
            </a:r>
            <a:r>
              <a:rPr sz="2800" b="1" spc="50" dirty="0">
                <a:latin typeface="Arial"/>
                <a:cs typeface="Arial"/>
              </a:rPr>
              <a:t> </a:t>
            </a:r>
            <a:r>
              <a:rPr sz="2800" b="1" spc="-5" dirty="0">
                <a:latin typeface="Arial"/>
                <a:cs typeface="Arial"/>
              </a:rPr>
              <a:t>simple	characters	which can be easily  observable.</a:t>
            </a:r>
            <a:endParaRPr sz="2800">
              <a:latin typeface="Arial"/>
              <a:cs typeface="Arial"/>
            </a:endParaRPr>
          </a:p>
          <a:p>
            <a:pPr marL="241300" marR="5080" indent="-228600">
              <a:lnSpc>
                <a:spcPts val="3030"/>
              </a:lnSpc>
              <a:spcBef>
                <a:spcPts val="1010"/>
              </a:spcBef>
              <a:buFont typeface="Arial"/>
              <a:buChar char="•"/>
              <a:tabLst>
                <a:tab pos="241935" algn="l"/>
              </a:tabLst>
            </a:pPr>
            <a:r>
              <a:rPr sz="2800" b="1" spc="-5" dirty="0">
                <a:latin typeface="Arial"/>
                <a:cs typeface="Arial"/>
              </a:rPr>
              <a:t>By the </a:t>
            </a:r>
            <a:r>
              <a:rPr sz="2800" b="1" dirty="0">
                <a:latin typeface="Arial"/>
                <a:cs typeface="Arial"/>
              </a:rPr>
              <a:t>end </a:t>
            </a:r>
            <a:r>
              <a:rPr sz="2800" b="1" spc="-5" dirty="0">
                <a:latin typeface="Arial"/>
                <a:cs typeface="Arial"/>
              </a:rPr>
              <a:t>of </a:t>
            </a:r>
            <a:r>
              <a:rPr sz="2800" b="1" spc="5" dirty="0">
                <a:latin typeface="Arial"/>
                <a:cs typeface="Arial"/>
              </a:rPr>
              <a:t>19</a:t>
            </a:r>
            <a:r>
              <a:rPr sz="2775" b="1" spc="7" baseline="25525" dirty="0">
                <a:latin typeface="Arial"/>
                <a:cs typeface="Arial"/>
              </a:rPr>
              <a:t>th </a:t>
            </a:r>
            <a:r>
              <a:rPr sz="2800" b="1" spc="-35" dirty="0">
                <a:latin typeface="Arial"/>
                <a:cs typeface="Arial"/>
              </a:rPr>
              <a:t>century, </a:t>
            </a:r>
            <a:r>
              <a:rPr sz="2800" b="1" spc="-5" dirty="0">
                <a:latin typeface="Arial"/>
                <a:cs typeface="Arial"/>
              </a:rPr>
              <a:t>attempts to </a:t>
            </a:r>
            <a:r>
              <a:rPr sz="2800" b="1" dirty="0">
                <a:latin typeface="Arial"/>
                <a:cs typeface="Arial"/>
              </a:rPr>
              <a:t>classify </a:t>
            </a:r>
            <a:r>
              <a:rPr sz="2800" b="1" spc="-5" dirty="0">
                <a:latin typeface="Arial"/>
                <a:cs typeface="Arial"/>
              </a:rPr>
              <a:t>plants  gradually shifted from </a:t>
            </a:r>
            <a:r>
              <a:rPr sz="2800" b="1" dirty="0">
                <a:latin typeface="Arial"/>
                <a:cs typeface="Arial"/>
              </a:rPr>
              <a:t>artificial </a:t>
            </a:r>
            <a:r>
              <a:rPr sz="2800" b="1" spc="-5" dirty="0">
                <a:latin typeface="Arial"/>
                <a:cs typeface="Arial"/>
              </a:rPr>
              <a:t>to natural and</a:t>
            </a:r>
            <a:r>
              <a:rPr sz="2800" b="1" spc="85" dirty="0">
                <a:latin typeface="Arial"/>
                <a:cs typeface="Arial"/>
              </a:rPr>
              <a:t> </a:t>
            </a:r>
            <a:r>
              <a:rPr sz="2800" b="1" spc="-5" dirty="0">
                <a:latin typeface="Arial"/>
                <a:cs typeface="Arial"/>
              </a:rPr>
              <a:t>phylogenetic.</a:t>
            </a:r>
            <a:endParaRPr sz="2800">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2003</a:t>
            </a:r>
            <a:endParaRPr sz="4400">
              <a:latin typeface="Arial"/>
              <a:cs typeface="Arial"/>
            </a:endParaRPr>
          </a:p>
        </p:txBody>
      </p:sp>
      <p:sp>
        <p:nvSpPr>
          <p:cNvPr id="3" name="object 3"/>
          <p:cNvSpPr txBox="1"/>
          <p:nvPr/>
        </p:nvSpPr>
        <p:spPr>
          <a:xfrm>
            <a:off x="916939" y="1808484"/>
            <a:ext cx="9862185" cy="3461385"/>
          </a:xfrm>
          <a:prstGeom prst="rect">
            <a:avLst/>
          </a:prstGeom>
        </p:spPr>
        <p:txBody>
          <a:bodyPr vert="horz" wrap="square" lIns="0" tIns="12065" rIns="0" bIns="0" rtlCol="0">
            <a:spAutoFit/>
          </a:bodyPr>
          <a:lstStyle/>
          <a:p>
            <a:pPr marL="12700" marR="956310">
              <a:lnSpc>
                <a:spcPct val="114999"/>
              </a:lnSpc>
              <a:spcBef>
                <a:spcPts val="95"/>
              </a:spcBef>
              <a:buFont typeface="Arial"/>
              <a:buChar char="•"/>
              <a:tabLst>
                <a:tab pos="241935" algn="l"/>
              </a:tabLst>
            </a:pPr>
            <a:r>
              <a:rPr sz="2800" b="1" dirty="0">
                <a:latin typeface="Times New Roman"/>
                <a:cs typeface="Times New Roman"/>
              </a:rPr>
              <a:t>Fifty-five </a:t>
            </a:r>
            <a:r>
              <a:rPr sz="2800" b="1" spc="-5" dirty="0">
                <a:latin typeface="Times New Roman"/>
                <a:cs typeface="Times New Roman"/>
              </a:rPr>
              <a:t>of the families came </a:t>
            </a:r>
            <a:r>
              <a:rPr sz="2800" b="1" dirty="0">
                <a:latin typeface="Times New Roman"/>
                <a:cs typeface="Times New Roman"/>
              </a:rPr>
              <a:t>to be </a:t>
            </a:r>
            <a:r>
              <a:rPr sz="2800" b="1" spc="-15" dirty="0">
                <a:latin typeface="Times New Roman"/>
                <a:cs typeface="Times New Roman"/>
              </a:rPr>
              <a:t>known </a:t>
            </a:r>
            <a:r>
              <a:rPr sz="2800" b="1" spc="-5" dirty="0">
                <a:latin typeface="Times New Roman"/>
                <a:cs typeface="Times New Roman"/>
              </a:rPr>
              <a:t>as "bracketed  families".</a:t>
            </a:r>
            <a:endParaRPr sz="2800">
              <a:latin typeface="Times New Roman"/>
              <a:cs typeface="Times New Roman"/>
            </a:endParaRPr>
          </a:p>
          <a:p>
            <a:pPr marL="12700" marR="424815">
              <a:lnSpc>
                <a:spcPct val="114999"/>
              </a:lnSpc>
              <a:spcBef>
                <a:spcPts val="5"/>
              </a:spcBef>
              <a:buFont typeface="Arial"/>
              <a:buChar char="•"/>
              <a:tabLst>
                <a:tab pos="241935" algn="l"/>
              </a:tabLst>
            </a:pPr>
            <a:r>
              <a:rPr sz="2800" b="1" spc="-5" dirty="0">
                <a:latin typeface="Times New Roman"/>
                <a:cs typeface="Times New Roman"/>
              </a:rPr>
              <a:t>The use of </a:t>
            </a:r>
            <a:r>
              <a:rPr sz="2800" b="1" dirty="0">
                <a:latin typeface="Times New Roman"/>
                <a:cs typeface="Times New Roman"/>
              </a:rPr>
              <a:t>alternative </a:t>
            </a:r>
            <a:r>
              <a:rPr sz="2800" b="1" spc="-5" dirty="0">
                <a:latin typeface="Times New Roman"/>
                <a:cs typeface="Times New Roman"/>
              </a:rPr>
              <a:t>'bracketed' taxa allowing the choice of  either a large family or a number of smaller</a:t>
            </a:r>
            <a:r>
              <a:rPr sz="2800" b="1" spc="-175" dirty="0">
                <a:latin typeface="Times New Roman"/>
                <a:cs typeface="Times New Roman"/>
              </a:rPr>
              <a:t> </a:t>
            </a:r>
            <a:r>
              <a:rPr sz="2800" b="1" spc="-5" dirty="0">
                <a:latin typeface="Times New Roman"/>
                <a:cs typeface="Times New Roman"/>
              </a:rPr>
              <a:t>ones.</a:t>
            </a:r>
            <a:endParaRPr sz="2800">
              <a:latin typeface="Times New Roman"/>
              <a:cs typeface="Times New Roman"/>
            </a:endParaRPr>
          </a:p>
          <a:p>
            <a:pPr marL="12700" marR="5080">
              <a:lnSpc>
                <a:spcPct val="114999"/>
              </a:lnSpc>
              <a:buFont typeface="Arial"/>
              <a:buChar char="•"/>
              <a:tabLst>
                <a:tab pos="329565" algn="l"/>
                <a:tab pos="330200" algn="l"/>
              </a:tabLst>
            </a:pPr>
            <a:r>
              <a:rPr sz="2800" b="1" spc="-5" dirty="0">
                <a:latin typeface="Times New Roman"/>
                <a:cs typeface="Times New Roman"/>
              </a:rPr>
              <a:t>For example, </a:t>
            </a:r>
            <a:r>
              <a:rPr sz="2800" b="1" dirty="0">
                <a:latin typeface="Times New Roman"/>
                <a:cs typeface="Times New Roman"/>
              </a:rPr>
              <a:t>the large </a:t>
            </a:r>
            <a:r>
              <a:rPr sz="2800" b="1" spc="-5" dirty="0">
                <a:latin typeface="Times New Roman"/>
                <a:cs typeface="Times New Roman"/>
              </a:rPr>
              <a:t>Asparagaceae </a:t>
            </a:r>
            <a:r>
              <a:rPr sz="2800" b="1" dirty="0">
                <a:latin typeface="Times New Roman"/>
                <a:cs typeface="Times New Roman"/>
              </a:rPr>
              <a:t>family </a:t>
            </a:r>
            <a:r>
              <a:rPr sz="2800" b="1" spc="-5" dirty="0">
                <a:latin typeface="Times New Roman"/>
                <a:cs typeface="Times New Roman"/>
              </a:rPr>
              <a:t>includes 7  'bracketed' families </a:t>
            </a:r>
            <a:r>
              <a:rPr sz="2800" b="1" spc="-10" dirty="0">
                <a:latin typeface="Times New Roman"/>
                <a:cs typeface="Times New Roman"/>
              </a:rPr>
              <a:t>which </a:t>
            </a:r>
            <a:r>
              <a:rPr sz="2800" b="1" spc="-5" dirty="0">
                <a:latin typeface="Times New Roman"/>
                <a:cs typeface="Times New Roman"/>
              </a:rPr>
              <a:t>can either be </a:t>
            </a:r>
            <a:r>
              <a:rPr sz="2800" b="1" spc="-10" dirty="0">
                <a:latin typeface="Times New Roman"/>
                <a:cs typeface="Times New Roman"/>
              </a:rPr>
              <a:t>considered </a:t>
            </a:r>
            <a:r>
              <a:rPr sz="2800" b="1" spc="-5" dirty="0">
                <a:latin typeface="Times New Roman"/>
                <a:cs typeface="Times New Roman"/>
              </a:rPr>
              <a:t>as part of the  Asparagaceae or as separate</a:t>
            </a:r>
            <a:r>
              <a:rPr sz="2800" b="1" spc="-40" dirty="0">
                <a:latin typeface="Times New Roman"/>
                <a:cs typeface="Times New Roman"/>
              </a:rPr>
              <a:t> </a:t>
            </a:r>
            <a:r>
              <a:rPr sz="2800" b="1" spc="-5" dirty="0">
                <a:latin typeface="Times New Roman"/>
                <a:cs typeface="Times New Roman"/>
              </a:rPr>
              <a:t>families.</a:t>
            </a:r>
            <a:endParaRPr sz="28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5902960"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Major clades APG</a:t>
            </a:r>
            <a:r>
              <a:rPr sz="4400" b="0" spc="-300" dirty="0">
                <a:latin typeface="Arial"/>
                <a:cs typeface="Arial"/>
              </a:rPr>
              <a:t> </a:t>
            </a:r>
            <a:r>
              <a:rPr sz="4400" b="0" dirty="0">
                <a:latin typeface="Arial"/>
                <a:cs typeface="Arial"/>
              </a:rPr>
              <a:t>2003</a:t>
            </a:r>
            <a:endParaRPr sz="4400">
              <a:latin typeface="Arial"/>
              <a:cs typeface="Arial"/>
            </a:endParaRPr>
          </a:p>
        </p:txBody>
      </p:sp>
      <p:sp>
        <p:nvSpPr>
          <p:cNvPr id="3" name="object 3"/>
          <p:cNvSpPr txBox="1"/>
          <p:nvPr/>
        </p:nvSpPr>
        <p:spPr>
          <a:xfrm>
            <a:off x="2301620" y="1833117"/>
            <a:ext cx="5648325" cy="3864610"/>
          </a:xfrm>
          <a:prstGeom prst="rect">
            <a:avLst/>
          </a:prstGeom>
        </p:spPr>
        <p:txBody>
          <a:bodyPr vert="horz" wrap="square" lIns="0" tIns="12065" rIns="0" bIns="0" rtlCol="0">
            <a:spAutoFit/>
          </a:bodyPr>
          <a:lstStyle/>
          <a:p>
            <a:pPr marL="12700">
              <a:lnSpc>
                <a:spcPts val="2575"/>
              </a:lnSpc>
              <a:spcBef>
                <a:spcPts val="95"/>
              </a:spcBef>
            </a:pPr>
            <a:r>
              <a:rPr sz="2200" b="1" spc="-5" dirty="0">
                <a:latin typeface="Times New Roman"/>
                <a:cs typeface="Times New Roman"/>
              </a:rPr>
              <a:t>angiosperms: (paraphyletic basal</a:t>
            </a:r>
            <a:r>
              <a:rPr sz="2200" b="1" spc="40" dirty="0">
                <a:latin typeface="Times New Roman"/>
                <a:cs typeface="Times New Roman"/>
              </a:rPr>
              <a:t> </a:t>
            </a:r>
            <a:r>
              <a:rPr sz="2200" b="1" spc="-5" dirty="0">
                <a:latin typeface="Times New Roman"/>
                <a:cs typeface="Times New Roman"/>
              </a:rPr>
              <a:t>angiosperms)</a:t>
            </a:r>
            <a:endParaRPr sz="2200">
              <a:latin typeface="Times New Roman"/>
              <a:cs typeface="Times New Roman"/>
            </a:endParaRPr>
          </a:p>
          <a:p>
            <a:pPr marL="12700">
              <a:lnSpc>
                <a:spcPts val="2510"/>
              </a:lnSpc>
            </a:pPr>
            <a:r>
              <a:rPr sz="2200" b="1" spc="-5" dirty="0">
                <a:latin typeface="Times New Roman"/>
                <a:cs typeface="Times New Roman"/>
              </a:rPr>
              <a:t>_</a:t>
            </a:r>
            <a:r>
              <a:rPr sz="2200" b="1" spc="-10" dirty="0">
                <a:latin typeface="Times New Roman"/>
                <a:cs typeface="Times New Roman"/>
              </a:rPr>
              <a:t> </a:t>
            </a:r>
            <a:r>
              <a:rPr sz="2200" b="1" spc="-5" dirty="0">
                <a:latin typeface="Times New Roman"/>
                <a:cs typeface="Times New Roman"/>
              </a:rPr>
              <a:t>magnoliids</a:t>
            </a:r>
            <a:endParaRPr sz="2200">
              <a:latin typeface="Times New Roman"/>
              <a:cs typeface="Times New Roman"/>
            </a:endParaRPr>
          </a:p>
          <a:p>
            <a:pPr marL="12700">
              <a:lnSpc>
                <a:spcPts val="2510"/>
              </a:lnSpc>
            </a:pPr>
            <a:r>
              <a:rPr sz="2200" b="1" spc="-5" dirty="0">
                <a:latin typeface="Times New Roman"/>
                <a:cs typeface="Times New Roman"/>
              </a:rPr>
              <a:t>_</a:t>
            </a:r>
            <a:r>
              <a:rPr sz="2200" b="1" spc="-10" dirty="0">
                <a:latin typeface="Times New Roman"/>
                <a:cs typeface="Times New Roman"/>
              </a:rPr>
              <a:t> </a:t>
            </a:r>
            <a:r>
              <a:rPr sz="2200" b="1" spc="-5" dirty="0">
                <a:latin typeface="Times New Roman"/>
                <a:cs typeface="Times New Roman"/>
              </a:rPr>
              <a:t>monocots</a:t>
            </a:r>
            <a:endParaRPr sz="2200">
              <a:latin typeface="Times New Roman"/>
              <a:cs typeface="Times New Roman"/>
            </a:endParaRPr>
          </a:p>
          <a:p>
            <a:pPr marL="12700">
              <a:lnSpc>
                <a:spcPts val="2510"/>
              </a:lnSpc>
            </a:pPr>
            <a:r>
              <a:rPr sz="2200" b="1" spc="-5" dirty="0">
                <a:latin typeface="Times New Roman"/>
                <a:cs typeface="Times New Roman"/>
              </a:rPr>
              <a:t>o</a:t>
            </a:r>
            <a:r>
              <a:rPr sz="2200" b="1" spc="-10" dirty="0">
                <a:latin typeface="Times New Roman"/>
                <a:cs typeface="Times New Roman"/>
              </a:rPr>
              <a:t> </a:t>
            </a:r>
            <a:r>
              <a:rPr sz="2200" b="1" spc="-5" dirty="0">
                <a:latin typeface="Times New Roman"/>
                <a:cs typeface="Times New Roman"/>
              </a:rPr>
              <a:t>commelinids</a:t>
            </a:r>
            <a:endParaRPr sz="2200">
              <a:latin typeface="Times New Roman"/>
              <a:cs typeface="Times New Roman"/>
            </a:endParaRPr>
          </a:p>
          <a:p>
            <a:pPr marL="12700">
              <a:lnSpc>
                <a:spcPts val="2510"/>
              </a:lnSpc>
            </a:pPr>
            <a:r>
              <a:rPr sz="2200" b="1" spc="-5" dirty="0">
                <a:latin typeface="Times New Roman"/>
                <a:cs typeface="Times New Roman"/>
              </a:rPr>
              <a:t>_</a:t>
            </a:r>
            <a:r>
              <a:rPr sz="2200" b="1" spc="-10" dirty="0">
                <a:latin typeface="Times New Roman"/>
                <a:cs typeface="Times New Roman"/>
              </a:rPr>
              <a:t> </a:t>
            </a:r>
            <a:r>
              <a:rPr sz="2200" b="1" spc="-5" dirty="0">
                <a:latin typeface="Times New Roman"/>
                <a:cs typeface="Times New Roman"/>
              </a:rPr>
              <a:t>eudicots</a:t>
            </a:r>
            <a:endParaRPr sz="2200">
              <a:latin typeface="Times New Roman"/>
              <a:cs typeface="Times New Roman"/>
            </a:endParaRPr>
          </a:p>
          <a:p>
            <a:pPr marL="12700">
              <a:lnSpc>
                <a:spcPts val="2510"/>
              </a:lnSpc>
            </a:pPr>
            <a:r>
              <a:rPr sz="2200" b="1" spc="-5" dirty="0">
                <a:latin typeface="Times New Roman"/>
                <a:cs typeface="Times New Roman"/>
              </a:rPr>
              <a:t>o </a:t>
            </a:r>
            <a:r>
              <a:rPr sz="2200" b="1" spc="-15" dirty="0">
                <a:latin typeface="Times New Roman"/>
                <a:cs typeface="Times New Roman"/>
              </a:rPr>
              <a:t>core</a:t>
            </a:r>
            <a:r>
              <a:rPr sz="2200" b="1" spc="-5" dirty="0">
                <a:latin typeface="Times New Roman"/>
                <a:cs typeface="Times New Roman"/>
              </a:rPr>
              <a:t> eudicots</a:t>
            </a:r>
            <a:endParaRPr sz="2200">
              <a:latin typeface="Times New Roman"/>
              <a:cs typeface="Times New Roman"/>
            </a:endParaRPr>
          </a:p>
          <a:p>
            <a:pPr marL="12700">
              <a:lnSpc>
                <a:spcPts val="2510"/>
              </a:lnSpc>
            </a:pPr>
            <a:r>
              <a:rPr sz="2200" b="1" spc="-5" dirty="0">
                <a:latin typeface="Times New Roman"/>
                <a:cs typeface="Times New Roman"/>
              </a:rPr>
              <a:t>_</a:t>
            </a:r>
            <a:r>
              <a:rPr sz="2200" b="1" spc="-10" dirty="0">
                <a:latin typeface="Times New Roman"/>
                <a:cs typeface="Times New Roman"/>
              </a:rPr>
              <a:t> rosids</a:t>
            </a:r>
            <a:endParaRPr sz="2200">
              <a:latin typeface="Times New Roman"/>
              <a:cs typeface="Times New Roman"/>
            </a:endParaRPr>
          </a:p>
          <a:p>
            <a:pPr marL="12700">
              <a:lnSpc>
                <a:spcPts val="2510"/>
              </a:lnSpc>
            </a:pPr>
            <a:r>
              <a:rPr sz="2200" b="1" spc="-5" dirty="0">
                <a:latin typeface="Times New Roman"/>
                <a:cs typeface="Times New Roman"/>
              </a:rPr>
              <a:t>_ </a:t>
            </a:r>
            <a:r>
              <a:rPr sz="2200" b="1" spc="-10" dirty="0">
                <a:latin typeface="Times New Roman"/>
                <a:cs typeface="Times New Roman"/>
              </a:rPr>
              <a:t>eurosids</a:t>
            </a:r>
            <a:r>
              <a:rPr sz="2200" b="1" spc="-5" dirty="0">
                <a:latin typeface="Times New Roman"/>
                <a:cs typeface="Times New Roman"/>
              </a:rPr>
              <a:t> I</a:t>
            </a:r>
            <a:endParaRPr sz="2200">
              <a:latin typeface="Times New Roman"/>
              <a:cs typeface="Times New Roman"/>
            </a:endParaRPr>
          </a:p>
          <a:p>
            <a:pPr marL="12700">
              <a:lnSpc>
                <a:spcPts val="2510"/>
              </a:lnSpc>
            </a:pPr>
            <a:r>
              <a:rPr sz="2200" b="1" spc="-5" dirty="0">
                <a:latin typeface="Times New Roman"/>
                <a:cs typeface="Times New Roman"/>
              </a:rPr>
              <a:t>_ </a:t>
            </a:r>
            <a:r>
              <a:rPr sz="2200" b="1" spc="-10" dirty="0">
                <a:latin typeface="Times New Roman"/>
                <a:cs typeface="Times New Roman"/>
              </a:rPr>
              <a:t>eurosids</a:t>
            </a:r>
            <a:r>
              <a:rPr sz="2200" b="1" dirty="0">
                <a:latin typeface="Times New Roman"/>
                <a:cs typeface="Times New Roman"/>
              </a:rPr>
              <a:t> </a:t>
            </a:r>
            <a:r>
              <a:rPr sz="2200" b="1" spc="-10" dirty="0">
                <a:latin typeface="Times New Roman"/>
                <a:cs typeface="Times New Roman"/>
              </a:rPr>
              <a:t>II</a:t>
            </a:r>
            <a:endParaRPr sz="2200">
              <a:latin typeface="Times New Roman"/>
              <a:cs typeface="Times New Roman"/>
            </a:endParaRPr>
          </a:p>
          <a:p>
            <a:pPr marL="12700">
              <a:lnSpc>
                <a:spcPts val="2510"/>
              </a:lnSpc>
            </a:pPr>
            <a:r>
              <a:rPr sz="2200" b="1" spc="-5" dirty="0">
                <a:latin typeface="Times New Roman"/>
                <a:cs typeface="Times New Roman"/>
              </a:rPr>
              <a:t>_</a:t>
            </a:r>
            <a:r>
              <a:rPr sz="2200" b="1" spc="-10" dirty="0">
                <a:latin typeface="Times New Roman"/>
                <a:cs typeface="Times New Roman"/>
              </a:rPr>
              <a:t> </a:t>
            </a:r>
            <a:r>
              <a:rPr sz="2200" b="1" spc="-5" dirty="0">
                <a:latin typeface="Times New Roman"/>
                <a:cs typeface="Times New Roman"/>
              </a:rPr>
              <a:t>asterids</a:t>
            </a:r>
            <a:endParaRPr sz="2200">
              <a:latin typeface="Times New Roman"/>
              <a:cs typeface="Times New Roman"/>
            </a:endParaRPr>
          </a:p>
          <a:p>
            <a:pPr marL="12700">
              <a:lnSpc>
                <a:spcPts val="2510"/>
              </a:lnSpc>
            </a:pPr>
            <a:r>
              <a:rPr sz="2200" b="1" spc="-5" dirty="0">
                <a:latin typeface="Times New Roman"/>
                <a:cs typeface="Times New Roman"/>
              </a:rPr>
              <a:t>_ euasterids</a:t>
            </a:r>
            <a:r>
              <a:rPr sz="2200" b="1" spc="10" dirty="0">
                <a:latin typeface="Times New Roman"/>
                <a:cs typeface="Times New Roman"/>
              </a:rPr>
              <a:t> </a:t>
            </a:r>
            <a:r>
              <a:rPr sz="2200" b="1" spc="-5" dirty="0">
                <a:latin typeface="Times New Roman"/>
                <a:cs typeface="Times New Roman"/>
              </a:rPr>
              <a:t>I</a:t>
            </a:r>
            <a:endParaRPr sz="2200">
              <a:latin typeface="Times New Roman"/>
              <a:cs typeface="Times New Roman"/>
            </a:endParaRPr>
          </a:p>
          <a:p>
            <a:pPr marL="12700">
              <a:lnSpc>
                <a:spcPts val="2575"/>
              </a:lnSpc>
            </a:pPr>
            <a:r>
              <a:rPr sz="2200" b="1" spc="-5" dirty="0">
                <a:latin typeface="Times New Roman"/>
                <a:cs typeface="Times New Roman"/>
              </a:rPr>
              <a:t>_ euasterids</a:t>
            </a:r>
            <a:r>
              <a:rPr sz="2200" b="1" spc="10" dirty="0">
                <a:latin typeface="Times New Roman"/>
                <a:cs typeface="Times New Roman"/>
              </a:rPr>
              <a:t> </a:t>
            </a:r>
            <a:r>
              <a:rPr sz="2200" b="1" spc="-10" dirty="0">
                <a:latin typeface="Times New Roman"/>
                <a:cs typeface="Times New Roman"/>
              </a:rPr>
              <a:t>II</a:t>
            </a:r>
            <a:endParaRPr sz="22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3385820" cy="697230"/>
          </a:xfrm>
          <a:prstGeom prst="rect">
            <a:avLst/>
          </a:prstGeom>
        </p:spPr>
        <p:txBody>
          <a:bodyPr vert="horz" wrap="square" lIns="0" tIns="13335" rIns="0" bIns="0" rtlCol="0">
            <a:spAutoFit/>
          </a:bodyPr>
          <a:lstStyle/>
          <a:p>
            <a:pPr marL="12700">
              <a:lnSpc>
                <a:spcPct val="100000"/>
              </a:lnSpc>
              <a:spcBef>
                <a:spcPts val="105"/>
              </a:spcBef>
              <a:tabLst>
                <a:tab pos="1505585" algn="l"/>
              </a:tabLst>
            </a:pPr>
            <a:r>
              <a:rPr sz="4400" b="0" dirty="0">
                <a:latin typeface="Arial"/>
                <a:cs typeface="Arial"/>
              </a:rPr>
              <a:t>APG	III</a:t>
            </a:r>
            <a:r>
              <a:rPr sz="4400" b="0" spc="-75"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916939" y="1767586"/>
            <a:ext cx="10324465" cy="4292600"/>
          </a:xfrm>
          <a:prstGeom prst="rect">
            <a:avLst/>
          </a:prstGeom>
        </p:spPr>
        <p:txBody>
          <a:bodyPr vert="horz" wrap="square" lIns="0" tIns="92075" rIns="0" bIns="0" rtlCol="0">
            <a:spAutoFit/>
          </a:bodyPr>
          <a:lstStyle/>
          <a:p>
            <a:pPr marL="241300" marR="707390" indent="-228600">
              <a:lnSpc>
                <a:spcPct val="80000"/>
              </a:lnSpc>
              <a:spcBef>
                <a:spcPts val="725"/>
              </a:spcBef>
              <a:buFont typeface="Arial"/>
              <a:buChar char="•"/>
              <a:tabLst>
                <a:tab pos="241935" algn="l"/>
              </a:tabLst>
            </a:pPr>
            <a:r>
              <a:rPr sz="2600" b="1" dirty="0">
                <a:latin typeface="Times New Roman"/>
                <a:cs typeface="Times New Roman"/>
              </a:rPr>
              <a:t>The third paper </a:t>
            </a:r>
            <a:r>
              <a:rPr sz="2600" b="1" spc="-15" dirty="0">
                <a:latin typeface="Times New Roman"/>
                <a:cs typeface="Times New Roman"/>
              </a:rPr>
              <a:t>from </a:t>
            </a:r>
            <a:r>
              <a:rPr sz="2600" b="1" dirty="0">
                <a:latin typeface="Times New Roman"/>
                <a:cs typeface="Times New Roman"/>
              </a:rPr>
              <a:t>the APG updates the </a:t>
            </a:r>
            <a:r>
              <a:rPr sz="2600" b="1" spc="-5" dirty="0">
                <a:latin typeface="Times New Roman"/>
                <a:cs typeface="Times New Roman"/>
              </a:rPr>
              <a:t>system described </a:t>
            </a:r>
            <a:r>
              <a:rPr sz="2600" b="1" dirty="0">
                <a:latin typeface="Times New Roman"/>
                <a:cs typeface="Times New Roman"/>
              </a:rPr>
              <a:t>in</a:t>
            </a:r>
            <a:r>
              <a:rPr sz="2600" b="1" spc="-245" dirty="0">
                <a:latin typeface="Times New Roman"/>
                <a:cs typeface="Times New Roman"/>
              </a:rPr>
              <a:t> </a:t>
            </a:r>
            <a:r>
              <a:rPr sz="2600" b="1" dirty="0">
                <a:latin typeface="Times New Roman"/>
                <a:cs typeface="Times New Roman"/>
              </a:rPr>
              <a:t>the  2003</a:t>
            </a:r>
            <a:r>
              <a:rPr sz="2600" b="1" spc="-35" dirty="0">
                <a:latin typeface="Times New Roman"/>
                <a:cs typeface="Times New Roman"/>
              </a:rPr>
              <a:t> </a:t>
            </a:r>
            <a:r>
              <a:rPr sz="2600" b="1" spc="-40" dirty="0">
                <a:latin typeface="Times New Roman"/>
                <a:cs typeface="Times New Roman"/>
              </a:rPr>
              <a:t>paper.</a:t>
            </a:r>
            <a:endParaRPr sz="2600">
              <a:latin typeface="Times New Roman"/>
              <a:cs typeface="Times New Roman"/>
            </a:endParaRPr>
          </a:p>
          <a:p>
            <a:pPr marL="241300" marR="46990" indent="-228600">
              <a:lnSpc>
                <a:spcPct val="80000"/>
              </a:lnSpc>
              <a:spcBef>
                <a:spcPts val="1010"/>
              </a:spcBef>
              <a:buFont typeface="Arial"/>
              <a:buChar char="•"/>
              <a:tabLst>
                <a:tab pos="241935" algn="l"/>
              </a:tabLst>
            </a:pPr>
            <a:r>
              <a:rPr sz="2600" b="1" dirty="0">
                <a:latin typeface="Times New Roman"/>
                <a:cs typeface="Times New Roman"/>
              </a:rPr>
              <a:t>The </a:t>
            </a:r>
            <a:r>
              <a:rPr sz="2600" b="1" spc="-10" dirty="0">
                <a:latin typeface="Times New Roman"/>
                <a:cs typeface="Times New Roman"/>
              </a:rPr>
              <a:t>broad </a:t>
            </a:r>
            <a:r>
              <a:rPr sz="2600" b="1" dirty="0">
                <a:latin typeface="Times New Roman"/>
                <a:cs typeface="Times New Roman"/>
              </a:rPr>
              <a:t>outline of the system </a:t>
            </a:r>
            <a:r>
              <a:rPr sz="2600" b="1" spc="-5" dirty="0">
                <a:latin typeface="Times New Roman"/>
                <a:cs typeface="Times New Roman"/>
              </a:rPr>
              <a:t>remains </a:t>
            </a:r>
            <a:r>
              <a:rPr sz="2600" b="1" dirty="0">
                <a:latin typeface="Times New Roman"/>
                <a:cs typeface="Times New Roman"/>
              </a:rPr>
              <a:t>unchanged, but the number of  </a:t>
            </a:r>
            <a:r>
              <a:rPr sz="2600" b="1" spc="-5" dirty="0">
                <a:latin typeface="Times New Roman"/>
                <a:cs typeface="Times New Roman"/>
              </a:rPr>
              <a:t>previously </a:t>
            </a:r>
            <a:r>
              <a:rPr sz="2600" b="1" dirty="0">
                <a:latin typeface="Times New Roman"/>
                <a:cs typeface="Times New Roman"/>
              </a:rPr>
              <a:t>unplaced </a:t>
            </a:r>
            <a:r>
              <a:rPr sz="2600" b="1" spc="-5" dirty="0">
                <a:latin typeface="Times New Roman"/>
                <a:cs typeface="Times New Roman"/>
              </a:rPr>
              <a:t>families </a:t>
            </a:r>
            <a:r>
              <a:rPr sz="2600" b="1" dirty="0">
                <a:latin typeface="Times New Roman"/>
                <a:cs typeface="Times New Roman"/>
              </a:rPr>
              <a:t>and genera is significantly </a:t>
            </a:r>
            <a:r>
              <a:rPr sz="2600" b="1" spc="-5" dirty="0">
                <a:latin typeface="Times New Roman"/>
                <a:cs typeface="Times New Roman"/>
              </a:rPr>
              <a:t>reduced. </a:t>
            </a:r>
            <a:r>
              <a:rPr sz="2600" b="1" dirty="0">
                <a:latin typeface="Times New Roman"/>
                <a:cs typeface="Times New Roman"/>
              </a:rPr>
              <a:t>This  </a:t>
            </a:r>
            <a:r>
              <a:rPr sz="2600" b="1" spc="-15" dirty="0">
                <a:latin typeface="Times New Roman"/>
                <a:cs typeface="Times New Roman"/>
              </a:rPr>
              <a:t>requires </a:t>
            </a:r>
            <a:r>
              <a:rPr sz="2600" b="1" dirty="0">
                <a:latin typeface="Times New Roman"/>
                <a:cs typeface="Times New Roman"/>
              </a:rPr>
              <a:t>the </a:t>
            </a:r>
            <a:r>
              <a:rPr sz="2600" b="1" spc="-5" dirty="0">
                <a:latin typeface="Times New Roman"/>
                <a:cs typeface="Times New Roman"/>
              </a:rPr>
              <a:t>recognition </a:t>
            </a:r>
            <a:r>
              <a:rPr sz="2600" b="1" dirty="0">
                <a:latin typeface="Times New Roman"/>
                <a:cs typeface="Times New Roman"/>
              </a:rPr>
              <a:t>of both new orders and new families</a:t>
            </a:r>
            <a:r>
              <a:rPr sz="2600" b="1" spc="-105" dirty="0">
                <a:latin typeface="Times New Roman"/>
                <a:cs typeface="Times New Roman"/>
              </a:rPr>
              <a:t> </a:t>
            </a:r>
            <a:r>
              <a:rPr sz="2600" b="1" spc="-5" dirty="0">
                <a:latin typeface="Times New Roman"/>
                <a:cs typeface="Times New Roman"/>
              </a:rPr>
              <a:t>compared  </a:t>
            </a:r>
            <a:r>
              <a:rPr sz="2600" b="1" dirty="0">
                <a:latin typeface="Times New Roman"/>
                <a:cs typeface="Times New Roman"/>
              </a:rPr>
              <a:t>to the </a:t>
            </a:r>
            <a:r>
              <a:rPr sz="2600" b="1" spc="-5" dirty="0">
                <a:latin typeface="Times New Roman"/>
                <a:cs typeface="Times New Roman"/>
              </a:rPr>
              <a:t>previous</a:t>
            </a:r>
            <a:r>
              <a:rPr sz="2600" b="1" spc="-40" dirty="0">
                <a:latin typeface="Times New Roman"/>
                <a:cs typeface="Times New Roman"/>
              </a:rPr>
              <a:t> </a:t>
            </a:r>
            <a:r>
              <a:rPr sz="2600" b="1" spc="-5" dirty="0">
                <a:latin typeface="Times New Roman"/>
                <a:cs typeface="Times New Roman"/>
              </a:rPr>
              <a:t>classification.</a:t>
            </a:r>
            <a:endParaRPr sz="2600">
              <a:latin typeface="Times New Roman"/>
              <a:cs typeface="Times New Roman"/>
            </a:endParaRPr>
          </a:p>
          <a:p>
            <a:pPr marL="241300" marR="5080" indent="-228600">
              <a:lnSpc>
                <a:spcPts val="2500"/>
              </a:lnSpc>
              <a:spcBef>
                <a:spcPts val="969"/>
              </a:spcBef>
              <a:buFont typeface="Arial"/>
              <a:buChar char="•"/>
              <a:tabLst>
                <a:tab pos="241935" algn="l"/>
              </a:tabLst>
            </a:pPr>
            <a:r>
              <a:rPr sz="2600" b="1" dirty="0">
                <a:latin typeface="Times New Roman"/>
                <a:cs typeface="Times New Roman"/>
              </a:rPr>
              <a:t>The APG </a:t>
            </a:r>
            <a:r>
              <a:rPr sz="2600" b="1" spc="-5" dirty="0">
                <a:latin typeface="Times New Roman"/>
                <a:cs typeface="Times New Roman"/>
              </a:rPr>
              <a:t>III </a:t>
            </a:r>
            <a:r>
              <a:rPr sz="2600" b="1" dirty="0">
                <a:latin typeface="Times New Roman"/>
                <a:cs typeface="Times New Roman"/>
              </a:rPr>
              <a:t>system </a:t>
            </a:r>
            <a:r>
              <a:rPr sz="2600" b="1" spc="-10" dirty="0">
                <a:latin typeface="Times New Roman"/>
                <a:cs typeface="Times New Roman"/>
              </a:rPr>
              <a:t>recognized </a:t>
            </a:r>
            <a:r>
              <a:rPr sz="2600" b="1" dirty="0">
                <a:latin typeface="Times New Roman"/>
                <a:cs typeface="Times New Roman"/>
              </a:rPr>
              <a:t>all of the 45 orders of the </a:t>
            </a:r>
            <a:r>
              <a:rPr sz="2600" b="1" spc="-5" dirty="0">
                <a:latin typeface="Times New Roman"/>
                <a:cs typeface="Times New Roman"/>
              </a:rPr>
              <a:t>previous  system, </a:t>
            </a:r>
            <a:r>
              <a:rPr sz="2600" b="1" dirty="0">
                <a:latin typeface="Times New Roman"/>
                <a:cs typeface="Times New Roman"/>
              </a:rPr>
              <a:t>as </a:t>
            </a:r>
            <a:r>
              <a:rPr sz="2600" b="1" spc="-5" dirty="0">
                <a:latin typeface="Times New Roman"/>
                <a:cs typeface="Times New Roman"/>
              </a:rPr>
              <a:t>well </a:t>
            </a:r>
            <a:r>
              <a:rPr sz="2600" b="1" dirty="0">
                <a:latin typeface="Times New Roman"/>
                <a:cs typeface="Times New Roman"/>
              </a:rPr>
              <a:t>as 14 new ones </a:t>
            </a:r>
            <a:r>
              <a:rPr sz="2600" b="1" spc="-5" dirty="0">
                <a:latin typeface="Times New Roman"/>
                <a:cs typeface="Times New Roman"/>
              </a:rPr>
              <a:t>(the </a:t>
            </a:r>
            <a:r>
              <a:rPr sz="2600" b="1" dirty="0">
                <a:latin typeface="Times New Roman"/>
                <a:cs typeface="Times New Roman"/>
              </a:rPr>
              <a:t>number of orders goes up </a:t>
            </a:r>
            <a:r>
              <a:rPr sz="2600" b="1" spc="-15" dirty="0">
                <a:latin typeface="Times New Roman"/>
                <a:cs typeface="Times New Roman"/>
              </a:rPr>
              <a:t>from </a:t>
            </a:r>
            <a:r>
              <a:rPr sz="2600" b="1" dirty="0">
                <a:latin typeface="Times New Roman"/>
                <a:cs typeface="Times New Roman"/>
              </a:rPr>
              <a:t>45</a:t>
            </a:r>
            <a:r>
              <a:rPr sz="2600" b="1" spc="-130" dirty="0">
                <a:latin typeface="Times New Roman"/>
                <a:cs typeface="Times New Roman"/>
              </a:rPr>
              <a:t> </a:t>
            </a:r>
            <a:r>
              <a:rPr sz="2600" b="1" dirty="0">
                <a:latin typeface="Times New Roman"/>
                <a:cs typeface="Times New Roman"/>
              </a:rPr>
              <a:t>to  59).</a:t>
            </a:r>
            <a:endParaRPr sz="2600">
              <a:latin typeface="Times New Roman"/>
              <a:cs typeface="Times New Roman"/>
            </a:endParaRPr>
          </a:p>
          <a:p>
            <a:pPr marL="241300" marR="929005" indent="-228600" algn="just">
              <a:lnSpc>
                <a:spcPct val="80200"/>
              </a:lnSpc>
              <a:spcBef>
                <a:spcPts val="1005"/>
              </a:spcBef>
              <a:buFont typeface="Arial"/>
              <a:buChar char="•"/>
              <a:tabLst>
                <a:tab pos="241935" algn="l"/>
              </a:tabLst>
            </a:pPr>
            <a:r>
              <a:rPr sz="2600" b="1" dirty="0">
                <a:latin typeface="Times New Roman"/>
                <a:cs typeface="Times New Roman"/>
              </a:rPr>
              <a:t>Only 10 </a:t>
            </a:r>
            <a:r>
              <a:rPr sz="2600" b="1" spc="-5" dirty="0">
                <a:latin typeface="Times New Roman"/>
                <a:cs typeface="Times New Roman"/>
              </a:rPr>
              <a:t>families </a:t>
            </a:r>
            <a:r>
              <a:rPr sz="2600" b="1" spc="-15" dirty="0">
                <a:latin typeface="Times New Roman"/>
                <a:cs typeface="Times New Roman"/>
              </a:rPr>
              <a:t>are </a:t>
            </a:r>
            <a:r>
              <a:rPr sz="2600" b="1" dirty="0">
                <a:latin typeface="Times New Roman"/>
                <a:cs typeface="Times New Roman"/>
              </a:rPr>
              <a:t>not placed in an order and only </a:t>
            </a:r>
            <a:r>
              <a:rPr sz="2600" b="1" spc="-5" dirty="0">
                <a:latin typeface="Times New Roman"/>
                <a:cs typeface="Times New Roman"/>
              </a:rPr>
              <a:t>two </a:t>
            </a:r>
            <a:r>
              <a:rPr sz="2600" b="1" dirty="0">
                <a:latin typeface="Times New Roman"/>
                <a:cs typeface="Times New Roman"/>
              </a:rPr>
              <a:t>of </a:t>
            </a:r>
            <a:r>
              <a:rPr sz="2600" b="1" spc="-5" dirty="0">
                <a:latin typeface="Times New Roman"/>
                <a:cs typeface="Times New Roman"/>
              </a:rPr>
              <a:t>these  </a:t>
            </a:r>
            <a:r>
              <a:rPr sz="2600" b="1" dirty="0">
                <a:latin typeface="Times New Roman"/>
                <a:cs typeface="Times New Roman"/>
              </a:rPr>
              <a:t>(Apodanthaceae and </a:t>
            </a:r>
            <a:r>
              <a:rPr sz="2600" b="1" spc="-5" dirty="0">
                <a:latin typeface="Times New Roman"/>
                <a:cs typeface="Times New Roman"/>
              </a:rPr>
              <a:t>Cynomoriaceae) </a:t>
            </a:r>
            <a:r>
              <a:rPr sz="2600" b="1" spc="-15" dirty="0">
                <a:latin typeface="Times New Roman"/>
                <a:cs typeface="Times New Roman"/>
              </a:rPr>
              <a:t>are </a:t>
            </a:r>
            <a:r>
              <a:rPr sz="2600" b="1" spc="-5" dirty="0">
                <a:latin typeface="Times New Roman"/>
                <a:cs typeface="Times New Roman"/>
              </a:rPr>
              <a:t>left </a:t>
            </a:r>
            <a:r>
              <a:rPr sz="2600" b="1" spc="-10" dirty="0">
                <a:latin typeface="Times New Roman"/>
                <a:cs typeface="Times New Roman"/>
              </a:rPr>
              <a:t>entirely </a:t>
            </a:r>
            <a:r>
              <a:rPr sz="2600" b="1" dirty="0">
                <a:latin typeface="Times New Roman"/>
                <a:cs typeface="Times New Roman"/>
              </a:rPr>
              <a:t>outside </a:t>
            </a:r>
            <a:r>
              <a:rPr sz="2600" b="1" spc="-5" dirty="0">
                <a:latin typeface="Times New Roman"/>
                <a:cs typeface="Times New Roman"/>
              </a:rPr>
              <a:t>the  classification.</a:t>
            </a:r>
            <a:endParaRPr sz="26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916939" y="1827022"/>
            <a:ext cx="10365105" cy="4065904"/>
          </a:xfrm>
          <a:prstGeom prst="rect">
            <a:avLst/>
          </a:prstGeom>
        </p:spPr>
        <p:txBody>
          <a:bodyPr vert="horz" wrap="square" lIns="0" tIns="31750" rIns="0" bIns="0" rtlCol="0">
            <a:spAutoFit/>
          </a:bodyPr>
          <a:lstStyle/>
          <a:p>
            <a:pPr marL="12700" marR="11430" algn="just">
              <a:lnSpc>
                <a:spcPct val="95200"/>
              </a:lnSpc>
              <a:spcBef>
                <a:spcPts val="250"/>
              </a:spcBef>
              <a:buFont typeface="Arial"/>
              <a:buChar char="•"/>
              <a:tabLst>
                <a:tab pos="241935" algn="l"/>
              </a:tabLst>
            </a:pPr>
            <a:r>
              <a:rPr sz="2600" b="1" dirty="0">
                <a:latin typeface="Times New Roman"/>
                <a:cs typeface="Times New Roman"/>
              </a:rPr>
              <a:t>The designation of </a:t>
            </a:r>
            <a:r>
              <a:rPr sz="2600" b="1" spc="-5" dirty="0">
                <a:latin typeface="Times New Roman"/>
                <a:cs typeface="Times New Roman"/>
              </a:rPr>
              <a:t>alternative "bracketed </a:t>
            </a:r>
            <a:r>
              <a:rPr sz="2600" b="1" dirty="0">
                <a:latin typeface="Times New Roman"/>
                <a:cs typeface="Times New Roman"/>
              </a:rPr>
              <a:t>families" </a:t>
            </a:r>
            <a:r>
              <a:rPr sz="2600" b="1" spc="-5" dirty="0">
                <a:latin typeface="Times New Roman"/>
                <a:cs typeface="Times New Roman"/>
              </a:rPr>
              <a:t>was </a:t>
            </a:r>
            <a:r>
              <a:rPr sz="2600" b="1" dirty="0">
                <a:latin typeface="Times New Roman"/>
                <a:cs typeface="Times New Roman"/>
              </a:rPr>
              <a:t>abandoned </a:t>
            </a:r>
            <a:r>
              <a:rPr sz="2600" b="1" spc="-5" dirty="0">
                <a:latin typeface="Times New Roman"/>
                <a:cs typeface="Times New Roman"/>
              </a:rPr>
              <a:t>in  </a:t>
            </a:r>
            <a:r>
              <a:rPr sz="2600" b="1" dirty="0">
                <a:latin typeface="Times New Roman"/>
                <a:cs typeface="Times New Roman"/>
              </a:rPr>
              <a:t>APG </a:t>
            </a:r>
            <a:r>
              <a:rPr sz="2600" b="1" spc="-5" dirty="0">
                <a:latin typeface="Times New Roman"/>
                <a:cs typeface="Times New Roman"/>
              </a:rPr>
              <a:t>III, </a:t>
            </a:r>
            <a:r>
              <a:rPr sz="2600" b="1" dirty="0">
                <a:latin typeface="Times New Roman"/>
                <a:cs typeface="Times New Roman"/>
              </a:rPr>
              <a:t>because </a:t>
            </a:r>
            <a:r>
              <a:rPr sz="2600" b="1" spc="-5" dirty="0">
                <a:latin typeface="Times New Roman"/>
                <a:cs typeface="Times New Roman"/>
              </a:rPr>
              <a:t>its </a:t>
            </a:r>
            <a:r>
              <a:rPr sz="2600" b="1" dirty="0">
                <a:latin typeface="Times New Roman"/>
                <a:cs typeface="Times New Roman"/>
              </a:rPr>
              <a:t>inclusion </a:t>
            </a:r>
            <a:r>
              <a:rPr sz="2600" b="1" spc="-5" dirty="0">
                <a:latin typeface="Times New Roman"/>
                <a:cs typeface="Times New Roman"/>
              </a:rPr>
              <a:t>in </a:t>
            </a:r>
            <a:r>
              <a:rPr sz="2600" b="1" dirty="0">
                <a:latin typeface="Times New Roman"/>
                <a:cs typeface="Times New Roman"/>
              </a:rPr>
              <a:t>the </a:t>
            </a:r>
            <a:r>
              <a:rPr sz="2600" b="1" spc="-10" dirty="0">
                <a:latin typeface="Times New Roman"/>
                <a:cs typeface="Times New Roman"/>
              </a:rPr>
              <a:t>previous </a:t>
            </a:r>
            <a:r>
              <a:rPr sz="2600" b="1" spc="-5" dirty="0">
                <a:latin typeface="Times New Roman"/>
                <a:cs typeface="Times New Roman"/>
              </a:rPr>
              <a:t>system </a:t>
            </a:r>
            <a:r>
              <a:rPr sz="2600" b="1" dirty="0">
                <a:latin typeface="Times New Roman"/>
                <a:cs typeface="Times New Roman"/>
              </a:rPr>
              <a:t>had </a:t>
            </a:r>
            <a:r>
              <a:rPr sz="2600" b="1" spc="-5" dirty="0">
                <a:latin typeface="Times New Roman"/>
                <a:cs typeface="Times New Roman"/>
              </a:rPr>
              <a:t>been  </a:t>
            </a:r>
            <a:r>
              <a:rPr sz="2600" b="1" spc="-25" dirty="0">
                <a:latin typeface="Times New Roman"/>
                <a:cs typeface="Times New Roman"/>
              </a:rPr>
              <a:t>unpopular. </a:t>
            </a:r>
            <a:r>
              <a:rPr sz="2600" b="1" dirty="0">
                <a:latin typeface="Times New Roman"/>
                <a:cs typeface="Times New Roman"/>
              </a:rPr>
              <a:t>APG </a:t>
            </a:r>
            <a:r>
              <a:rPr sz="2600" b="1" spc="-5" dirty="0">
                <a:latin typeface="Times New Roman"/>
                <a:cs typeface="Times New Roman"/>
              </a:rPr>
              <a:t>III </a:t>
            </a:r>
            <a:r>
              <a:rPr sz="2600" b="1" spc="-10" dirty="0">
                <a:latin typeface="Times New Roman"/>
                <a:cs typeface="Times New Roman"/>
              </a:rPr>
              <a:t>recognized </a:t>
            </a:r>
            <a:r>
              <a:rPr sz="2600" b="1" dirty="0">
                <a:latin typeface="Times New Roman"/>
                <a:cs typeface="Times New Roman"/>
              </a:rPr>
              <a:t>415 </a:t>
            </a:r>
            <a:r>
              <a:rPr sz="2600" b="1" spc="-5" dirty="0">
                <a:latin typeface="Times New Roman"/>
                <a:cs typeface="Times New Roman"/>
              </a:rPr>
              <a:t>families, </a:t>
            </a:r>
            <a:r>
              <a:rPr sz="2600" b="1" dirty="0">
                <a:latin typeface="Times New Roman"/>
                <a:cs typeface="Times New Roman"/>
              </a:rPr>
              <a:t>42 </a:t>
            </a:r>
            <a:r>
              <a:rPr sz="2600" b="1" spc="-5" dirty="0">
                <a:latin typeface="Times New Roman"/>
                <a:cs typeface="Times New Roman"/>
              </a:rPr>
              <a:t>fewer </a:t>
            </a:r>
            <a:r>
              <a:rPr sz="2600" b="1" dirty="0">
                <a:latin typeface="Times New Roman"/>
                <a:cs typeface="Times New Roman"/>
              </a:rPr>
              <a:t>than in the APG</a:t>
            </a:r>
            <a:r>
              <a:rPr sz="2600" b="1" spc="-315" dirty="0">
                <a:latin typeface="Times New Roman"/>
                <a:cs typeface="Times New Roman"/>
              </a:rPr>
              <a:t> </a:t>
            </a:r>
            <a:r>
              <a:rPr sz="2600" b="1" spc="-5" dirty="0">
                <a:latin typeface="Times New Roman"/>
                <a:cs typeface="Times New Roman"/>
              </a:rPr>
              <a:t>II.</a:t>
            </a:r>
            <a:endParaRPr sz="2600">
              <a:latin typeface="Times New Roman"/>
              <a:cs typeface="Times New Roman"/>
            </a:endParaRPr>
          </a:p>
          <a:p>
            <a:pPr marL="12700" marR="5080" algn="just">
              <a:lnSpc>
                <a:spcPct val="95000"/>
              </a:lnSpc>
              <a:spcBef>
                <a:spcPts val="1000"/>
              </a:spcBef>
              <a:buFont typeface="Arial"/>
              <a:buChar char="•"/>
              <a:tabLst>
                <a:tab pos="241935" algn="l"/>
              </a:tabLst>
            </a:pPr>
            <a:r>
              <a:rPr sz="2600" b="1" spc="-5" dirty="0">
                <a:latin typeface="Times New Roman"/>
                <a:cs typeface="Times New Roman"/>
              </a:rPr>
              <a:t>Forty-four </a:t>
            </a:r>
            <a:r>
              <a:rPr sz="2600" b="1" dirty="0">
                <a:latin typeface="Times New Roman"/>
                <a:cs typeface="Times New Roman"/>
              </a:rPr>
              <a:t>of the 55 </a:t>
            </a:r>
            <a:r>
              <a:rPr sz="2600" b="1" spc="-5" dirty="0">
                <a:latin typeface="Times New Roman"/>
                <a:cs typeface="Times New Roman"/>
              </a:rPr>
              <a:t>"bracketed </a:t>
            </a:r>
            <a:r>
              <a:rPr sz="2600" b="1" dirty="0">
                <a:latin typeface="Times New Roman"/>
                <a:cs typeface="Times New Roman"/>
              </a:rPr>
              <a:t>families" </a:t>
            </a:r>
            <a:r>
              <a:rPr sz="2600" b="1" spc="-20" dirty="0">
                <a:latin typeface="Times New Roman"/>
                <a:cs typeface="Times New Roman"/>
              </a:rPr>
              <a:t>were </a:t>
            </a:r>
            <a:r>
              <a:rPr sz="2600" b="1" dirty="0">
                <a:latin typeface="Times New Roman"/>
                <a:cs typeface="Times New Roman"/>
              </a:rPr>
              <a:t>discontinued, and </a:t>
            </a:r>
            <a:r>
              <a:rPr sz="2600" b="1" spc="5" dirty="0">
                <a:latin typeface="Times New Roman"/>
                <a:cs typeface="Times New Roman"/>
              </a:rPr>
              <a:t>18  </a:t>
            </a:r>
            <a:r>
              <a:rPr sz="2600" b="1" dirty="0">
                <a:latin typeface="Times New Roman"/>
                <a:cs typeface="Times New Roman"/>
              </a:rPr>
              <a:t>other </a:t>
            </a:r>
            <a:r>
              <a:rPr sz="2600" b="1" spc="-5" dirty="0">
                <a:latin typeface="Times New Roman"/>
                <a:cs typeface="Times New Roman"/>
              </a:rPr>
              <a:t>families </a:t>
            </a:r>
            <a:r>
              <a:rPr sz="2600" b="1" spc="-20" dirty="0">
                <a:latin typeface="Times New Roman"/>
                <a:cs typeface="Times New Roman"/>
              </a:rPr>
              <a:t>were </a:t>
            </a:r>
            <a:r>
              <a:rPr sz="2600" b="1" dirty="0">
                <a:latin typeface="Times New Roman"/>
                <a:cs typeface="Times New Roman"/>
              </a:rPr>
              <a:t>discontinued as </a:t>
            </a:r>
            <a:r>
              <a:rPr sz="2600" b="1" spc="-5" dirty="0">
                <a:latin typeface="Times New Roman"/>
                <a:cs typeface="Times New Roman"/>
              </a:rPr>
              <a:t>well. </a:t>
            </a:r>
            <a:r>
              <a:rPr sz="2600" b="1" dirty="0">
                <a:latin typeface="Times New Roman"/>
                <a:cs typeface="Times New Roman"/>
              </a:rPr>
              <a:t>For </a:t>
            </a:r>
            <a:r>
              <a:rPr sz="2600" b="1" spc="-5" dirty="0">
                <a:latin typeface="Times New Roman"/>
                <a:cs typeface="Times New Roman"/>
              </a:rPr>
              <a:t>example, </a:t>
            </a:r>
            <a:r>
              <a:rPr sz="2600" b="1" dirty="0">
                <a:latin typeface="Times New Roman"/>
                <a:cs typeface="Times New Roman"/>
              </a:rPr>
              <a:t>the agave </a:t>
            </a:r>
            <a:r>
              <a:rPr sz="2600" b="1" spc="-5" dirty="0">
                <a:latin typeface="Times New Roman"/>
                <a:cs typeface="Times New Roman"/>
              </a:rPr>
              <a:t>family  (Agavaceae) </a:t>
            </a:r>
            <a:r>
              <a:rPr sz="2600" b="1" dirty="0">
                <a:latin typeface="Times New Roman"/>
                <a:cs typeface="Times New Roman"/>
              </a:rPr>
              <a:t>and </a:t>
            </a:r>
            <a:r>
              <a:rPr sz="2600" b="1" spc="-5" dirty="0">
                <a:latin typeface="Times New Roman"/>
                <a:cs typeface="Times New Roman"/>
              </a:rPr>
              <a:t>the hyacinth family (Hyacinthaceae) </a:t>
            </a:r>
            <a:r>
              <a:rPr sz="2600" b="1" spc="-15" dirty="0">
                <a:latin typeface="Times New Roman"/>
                <a:cs typeface="Times New Roman"/>
              </a:rPr>
              <a:t>are </a:t>
            </a:r>
            <a:r>
              <a:rPr sz="2600" b="1" dirty="0">
                <a:latin typeface="Times New Roman"/>
                <a:cs typeface="Times New Roman"/>
              </a:rPr>
              <a:t>no </a:t>
            </a:r>
            <a:r>
              <a:rPr sz="2600" b="1" spc="-5" dirty="0">
                <a:latin typeface="Times New Roman"/>
                <a:cs typeface="Times New Roman"/>
              </a:rPr>
              <a:t>longer  regarded </a:t>
            </a:r>
            <a:r>
              <a:rPr sz="2600" b="1" dirty="0">
                <a:latin typeface="Times New Roman"/>
                <a:cs typeface="Times New Roman"/>
              </a:rPr>
              <a:t>as distinct </a:t>
            </a:r>
            <a:r>
              <a:rPr sz="2600" b="1" spc="-15" dirty="0">
                <a:latin typeface="Times New Roman"/>
                <a:cs typeface="Times New Roman"/>
              </a:rPr>
              <a:t>from </a:t>
            </a:r>
            <a:r>
              <a:rPr sz="2600" b="1" dirty="0">
                <a:latin typeface="Times New Roman"/>
                <a:cs typeface="Times New Roman"/>
              </a:rPr>
              <a:t>the </a:t>
            </a:r>
            <a:r>
              <a:rPr sz="2600" b="1" spc="-5" dirty="0">
                <a:latin typeface="Times New Roman"/>
                <a:cs typeface="Times New Roman"/>
              </a:rPr>
              <a:t>broader </a:t>
            </a:r>
            <a:r>
              <a:rPr sz="2600" b="1" dirty="0">
                <a:latin typeface="Times New Roman"/>
                <a:cs typeface="Times New Roman"/>
              </a:rPr>
              <a:t>asparagus family</a:t>
            </a:r>
            <a:r>
              <a:rPr sz="2600" b="1" spc="-160" dirty="0">
                <a:latin typeface="Times New Roman"/>
                <a:cs typeface="Times New Roman"/>
              </a:rPr>
              <a:t> </a:t>
            </a:r>
            <a:r>
              <a:rPr sz="2600" b="1" dirty="0">
                <a:latin typeface="Times New Roman"/>
                <a:cs typeface="Times New Roman"/>
              </a:rPr>
              <a:t>(Asparagaceae).</a:t>
            </a:r>
            <a:endParaRPr sz="2600">
              <a:latin typeface="Times New Roman"/>
              <a:cs typeface="Times New Roman"/>
            </a:endParaRPr>
          </a:p>
          <a:p>
            <a:pPr marL="12700" marR="13335" algn="just">
              <a:lnSpc>
                <a:spcPts val="2960"/>
              </a:lnSpc>
              <a:spcBef>
                <a:spcPts val="1075"/>
              </a:spcBef>
              <a:buFont typeface="Arial"/>
              <a:buChar char="•"/>
              <a:tabLst>
                <a:tab pos="241935" algn="l"/>
              </a:tabLst>
            </a:pPr>
            <a:r>
              <a:rPr sz="2600" b="1" dirty="0">
                <a:latin typeface="Times New Roman"/>
                <a:cs typeface="Times New Roman"/>
              </a:rPr>
              <a:t>The </a:t>
            </a:r>
            <a:r>
              <a:rPr sz="2600" b="1" spc="-5" dirty="0">
                <a:latin typeface="Times New Roman"/>
                <a:cs typeface="Times New Roman"/>
              </a:rPr>
              <a:t>classification </a:t>
            </a:r>
            <a:r>
              <a:rPr sz="2600" b="1" dirty="0">
                <a:latin typeface="Times New Roman"/>
                <a:cs typeface="Times New Roman"/>
              </a:rPr>
              <a:t>of the </a:t>
            </a:r>
            <a:r>
              <a:rPr sz="2600" b="1" spc="-5" dirty="0">
                <a:latin typeface="Times New Roman"/>
                <a:cs typeface="Times New Roman"/>
              </a:rPr>
              <a:t>families in </a:t>
            </a:r>
            <a:r>
              <a:rPr sz="2600" b="1" dirty="0">
                <a:latin typeface="Times New Roman"/>
                <a:cs typeface="Times New Roman"/>
              </a:rPr>
              <a:t>APG </a:t>
            </a:r>
            <a:r>
              <a:rPr sz="2600" b="1" spc="-5" dirty="0">
                <a:latin typeface="Times New Roman"/>
                <a:cs typeface="Times New Roman"/>
              </a:rPr>
              <a:t>III which </a:t>
            </a:r>
            <a:r>
              <a:rPr sz="2600" b="1" dirty="0">
                <a:latin typeface="Times New Roman"/>
                <a:cs typeface="Times New Roman"/>
              </a:rPr>
              <a:t>uses </a:t>
            </a:r>
            <a:r>
              <a:rPr sz="2600" b="1" spc="-5" dirty="0">
                <a:latin typeface="Times New Roman"/>
                <a:cs typeface="Times New Roman"/>
              </a:rPr>
              <a:t>formal  </a:t>
            </a:r>
            <a:r>
              <a:rPr sz="2600" b="1" dirty="0">
                <a:latin typeface="Times New Roman"/>
                <a:cs typeface="Times New Roman"/>
              </a:rPr>
              <a:t>taxonomic ranks; </a:t>
            </a:r>
            <a:r>
              <a:rPr sz="2600" b="1" spc="-5" dirty="0">
                <a:latin typeface="Times New Roman"/>
                <a:cs typeface="Times New Roman"/>
              </a:rPr>
              <a:t>previously </a:t>
            </a:r>
            <a:r>
              <a:rPr sz="2600" b="1" dirty="0">
                <a:latin typeface="Times New Roman"/>
                <a:cs typeface="Times New Roman"/>
              </a:rPr>
              <a:t>only </a:t>
            </a:r>
            <a:r>
              <a:rPr sz="2600" b="1" spc="-5" dirty="0">
                <a:latin typeface="Times New Roman"/>
                <a:cs typeface="Times New Roman"/>
              </a:rPr>
              <a:t>informal </a:t>
            </a:r>
            <a:r>
              <a:rPr sz="2600" b="1" dirty="0">
                <a:latin typeface="Times New Roman"/>
                <a:cs typeface="Times New Roman"/>
              </a:rPr>
              <a:t>clade names have been </a:t>
            </a:r>
            <a:r>
              <a:rPr sz="2600" b="1" spc="-5" dirty="0">
                <a:latin typeface="Times New Roman"/>
                <a:cs typeface="Times New Roman"/>
              </a:rPr>
              <a:t>tried  </a:t>
            </a:r>
            <a:r>
              <a:rPr sz="2600" b="1" dirty="0">
                <a:latin typeface="Times New Roman"/>
                <a:cs typeface="Times New Roman"/>
              </a:rPr>
              <a:t>to use </a:t>
            </a:r>
            <a:r>
              <a:rPr sz="2600" b="1" spc="5" dirty="0">
                <a:latin typeface="Times New Roman"/>
                <a:cs typeface="Times New Roman"/>
              </a:rPr>
              <a:t>above </a:t>
            </a:r>
            <a:r>
              <a:rPr sz="2600" b="1" dirty="0">
                <a:latin typeface="Times New Roman"/>
                <a:cs typeface="Times New Roman"/>
              </a:rPr>
              <a:t>the ordinal</a:t>
            </a:r>
            <a:r>
              <a:rPr sz="2600" b="1" spc="-80" dirty="0">
                <a:latin typeface="Times New Roman"/>
                <a:cs typeface="Times New Roman"/>
              </a:rPr>
              <a:t> </a:t>
            </a:r>
            <a:r>
              <a:rPr sz="2600" b="1" spc="-5" dirty="0">
                <a:latin typeface="Times New Roman"/>
                <a:cs typeface="Times New Roman"/>
              </a:rPr>
              <a:t>level.</a:t>
            </a:r>
            <a:endParaRPr sz="26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2583307" y="1828545"/>
            <a:ext cx="3737610" cy="4222750"/>
          </a:xfrm>
          <a:prstGeom prst="rect">
            <a:avLst/>
          </a:prstGeom>
        </p:spPr>
        <p:txBody>
          <a:bodyPr vert="horz" wrap="square" lIns="0" tIns="13335" rIns="0" bIns="0" rtlCol="0">
            <a:spAutoFit/>
          </a:bodyPr>
          <a:lstStyle/>
          <a:p>
            <a:pPr marL="241300" indent="-228600">
              <a:lnSpc>
                <a:spcPts val="3040"/>
              </a:lnSpc>
              <a:spcBef>
                <a:spcPts val="105"/>
              </a:spcBef>
              <a:buFont typeface="Arial"/>
              <a:buChar char="•"/>
              <a:tabLst>
                <a:tab pos="241300" algn="l"/>
              </a:tabLst>
            </a:pPr>
            <a:r>
              <a:rPr sz="2600" b="1" dirty="0">
                <a:latin typeface="Times New Roman"/>
                <a:cs typeface="Times New Roman"/>
              </a:rPr>
              <a:t>Short </a:t>
            </a:r>
            <a:r>
              <a:rPr sz="2600" b="1" spc="-5" dirty="0">
                <a:latin typeface="Times New Roman"/>
                <a:cs typeface="Times New Roman"/>
              </a:rPr>
              <a:t>version </a:t>
            </a:r>
            <a:r>
              <a:rPr sz="2600" b="1" dirty="0">
                <a:latin typeface="Times New Roman"/>
                <a:cs typeface="Times New Roman"/>
              </a:rPr>
              <a:t>of APG</a:t>
            </a:r>
            <a:r>
              <a:rPr sz="2600" b="1" spc="-229" dirty="0">
                <a:latin typeface="Times New Roman"/>
                <a:cs typeface="Times New Roman"/>
              </a:rPr>
              <a:t> </a:t>
            </a:r>
            <a:r>
              <a:rPr sz="2600" b="1" spc="-5" dirty="0">
                <a:latin typeface="Times New Roman"/>
                <a:cs typeface="Times New Roman"/>
              </a:rPr>
              <a:t>III</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 </a:t>
            </a:r>
            <a:r>
              <a:rPr sz="2600" spc="-5" dirty="0">
                <a:latin typeface="Times New Roman"/>
                <a:cs typeface="Times New Roman"/>
              </a:rPr>
              <a:t>clade</a:t>
            </a:r>
            <a:r>
              <a:rPr sz="2600" spc="-20" dirty="0">
                <a:latin typeface="Times New Roman"/>
                <a:cs typeface="Times New Roman"/>
              </a:rPr>
              <a:t> </a:t>
            </a:r>
            <a:r>
              <a:rPr sz="2600" dirty="0">
                <a:latin typeface="Times New Roman"/>
                <a:cs typeface="Times New Roman"/>
              </a:rPr>
              <a:t>angiosperms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spc="-10" dirty="0">
                <a:latin typeface="Times New Roman"/>
                <a:cs typeface="Times New Roman"/>
              </a:rPr>
              <a:t>Amborellales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40" dirty="0">
                <a:latin typeface="Times New Roman"/>
                <a:cs typeface="Times New Roman"/>
              </a:rPr>
              <a:t> </a:t>
            </a:r>
            <a:r>
              <a:rPr sz="2600" i="1" dirty="0">
                <a:latin typeface="Times New Roman"/>
                <a:cs typeface="Times New Roman"/>
              </a:rPr>
              <a:t>Nymphaeales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spc="-10" dirty="0">
                <a:latin typeface="Times New Roman"/>
                <a:cs typeface="Times New Roman"/>
              </a:rPr>
              <a:t>Austrobaileyales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40" dirty="0">
                <a:latin typeface="Times New Roman"/>
                <a:cs typeface="Times New Roman"/>
              </a:rPr>
              <a:t> </a:t>
            </a:r>
            <a:r>
              <a:rPr sz="2600" i="1" dirty="0">
                <a:latin typeface="Times New Roman"/>
                <a:cs typeface="Times New Roman"/>
              </a:rPr>
              <a:t>Chloranthales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_ </a:t>
            </a:r>
            <a:r>
              <a:rPr sz="2600" spc="-5" dirty="0">
                <a:latin typeface="Times New Roman"/>
                <a:cs typeface="Times New Roman"/>
              </a:rPr>
              <a:t>clade</a:t>
            </a:r>
            <a:r>
              <a:rPr sz="2600" spc="-30" dirty="0">
                <a:latin typeface="Times New Roman"/>
                <a:cs typeface="Times New Roman"/>
              </a:rPr>
              <a:t> </a:t>
            </a:r>
            <a:r>
              <a:rPr sz="2600" dirty="0">
                <a:latin typeface="Times New Roman"/>
                <a:cs typeface="Times New Roman"/>
              </a:rPr>
              <a:t>magnoliids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Canellales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Laurales</a:t>
            </a:r>
            <a:endParaRPr sz="2600">
              <a:latin typeface="Times New Roman"/>
              <a:cs typeface="Times New Roman"/>
            </a:endParaRPr>
          </a:p>
          <a:p>
            <a:pPr marL="241300" indent="-228600">
              <a:lnSpc>
                <a:spcPts val="3040"/>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Magnoliales</a:t>
            </a:r>
            <a:endParaRPr sz="2600">
              <a:latin typeface="Times New Roman"/>
              <a:cs typeface="Times New Roman"/>
            </a:endParaRPr>
          </a:p>
          <a:p>
            <a:pPr marL="241300" indent="-228600">
              <a:lnSpc>
                <a:spcPct val="100000"/>
              </a:lnSpc>
              <a:spcBef>
                <a:spcPts val="120"/>
              </a:spcBef>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Piperales</a:t>
            </a:r>
            <a:endParaRPr sz="26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2963036" y="1834642"/>
            <a:ext cx="5330190" cy="4096385"/>
          </a:xfrm>
          <a:prstGeom prst="rect">
            <a:avLst/>
          </a:prstGeom>
        </p:spPr>
        <p:txBody>
          <a:bodyPr vert="horz" wrap="square" lIns="0" tIns="13335" rIns="0" bIns="0" rtlCol="0">
            <a:spAutoFit/>
          </a:bodyPr>
          <a:lstStyle/>
          <a:p>
            <a:pPr marL="241300" indent="-228600">
              <a:lnSpc>
                <a:spcPts val="2340"/>
              </a:lnSpc>
              <a:spcBef>
                <a:spcPts val="105"/>
              </a:spcBef>
              <a:buFont typeface="Arial"/>
              <a:buChar char="•"/>
              <a:tabLst>
                <a:tab pos="240665" algn="l"/>
                <a:tab pos="241300" algn="l"/>
              </a:tabLst>
            </a:pPr>
            <a:r>
              <a:rPr sz="2000" b="1" dirty="0">
                <a:latin typeface="Times New Roman"/>
                <a:cs typeface="Times New Roman"/>
              </a:rPr>
              <a:t>_ clade</a:t>
            </a:r>
            <a:r>
              <a:rPr sz="2000" b="1" spc="-30" dirty="0">
                <a:latin typeface="Times New Roman"/>
                <a:cs typeface="Times New Roman"/>
              </a:rPr>
              <a:t> </a:t>
            </a:r>
            <a:r>
              <a:rPr sz="2000" b="1" dirty="0">
                <a:latin typeface="Times New Roman"/>
                <a:cs typeface="Times New Roman"/>
              </a:rPr>
              <a:t>monocots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Acorales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Alismatales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Asparagales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Dioscoreales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Liliales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Pandanales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spc="-5" dirty="0">
                <a:latin typeface="Times New Roman"/>
                <a:cs typeface="Times New Roman"/>
              </a:rPr>
              <a:t>Petrosaviales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 clade</a:t>
            </a:r>
            <a:r>
              <a:rPr sz="2000" b="1" spc="-30" dirty="0">
                <a:latin typeface="Times New Roman"/>
                <a:cs typeface="Times New Roman"/>
              </a:rPr>
              <a:t> </a:t>
            </a:r>
            <a:r>
              <a:rPr sz="2000" b="1" dirty="0">
                <a:latin typeface="Times New Roman"/>
                <a:cs typeface="Times New Roman"/>
              </a:rPr>
              <a:t>commelinids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family </a:t>
            </a:r>
            <a:r>
              <a:rPr sz="2000" b="1" i="1" dirty="0">
                <a:latin typeface="Times New Roman"/>
                <a:cs typeface="Times New Roman"/>
              </a:rPr>
              <a:t>Dasypogonaceae </a:t>
            </a:r>
            <a:r>
              <a:rPr sz="2000" b="1" dirty="0">
                <a:latin typeface="Times New Roman"/>
                <a:cs typeface="Times New Roman"/>
              </a:rPr>
              <a:t>-- unplaced in an</a:t>
            </a:r>
            <a:r>
              <a:rPr sz="2000" b="1" spc="-165" dirty="0">
                <a:latin typeface="Times New Roman"/>
                <a:cs typeface="Times New Roman"/>
              </a:rPr>
              <a:t> </a:t>
            </a:r>
            <a:r>
              <a:rPr sz="2000" b="1" dirty="0">
                <a:latin typeface="Times New Roman"/>
                <a:cs typeface="Times New Roman"/>
              </a:rPr>
              <a:t>order</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Arecales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Commelinales</a:t>
            </a:r>
            <a:endParaRPr sz="2000">
              <a:latin typeface="Times New Roman"/>
              <a:cs typeface="Times New Roman"/>
            </a:endParaRPr>
          </a:p>
          <a:p>
            <a:pPr marL="241300" indent="-228600">
              <a:lnSpc>
                <a:spcPts val="2280"/>
              </a:lnSpc>
              <a:buFont typeface="Arial"/>
              <a:buChar char="•"/>
              <a:tabLst>
                <a:tab pos="240665" algn="l"/>
                <a:tab pos="241300" algn="l"/>
              </a:tabLst>
            </a:pPr>
            <a:r>
              <a:rPr sz="2000" b="1" dirty="0">
                <a:latin typeface="Times New Roman"/>
                <a:cs typeface="Times New Roman"/>
              </a:rPr>
              <a:t>order</a:t>
            </a:r>
            <a:r>
              <a:rPr sz="2000" b="1" spc="-50" dirty="0">
                <a:latin typeface="Times New Roman"/>
                <a:cs typeface="Times New Roman"/>
              </a:rPr>
              <a:t> </a:t>
            </a:r>
            <a:r>
              <a:rPr sz="2000" b="1" i="1" dirty="0">
                <a:latin typeface="Times New Roman"/>
                <a:cs typeface="Times New Roman"/>
              </a:rPr>
              <a:t>Poales</a:t>
            </a:r>
            <a:endParaRPr sz="2000">
              <a:latin typeface="Times New Roman"/>
              <a:cs typeface="Times New Roman"/>
            </a:endParaRPr>
          </a:p>
          <a:p>
            <a:pPr marL="241300" indent="-228600">
              <a:lnSpc>
                <a:spcPts val="2340"/>
              </a:lnSpc>
              <a:buFont typeface="Arial"/>
              <a:buChar char="•"/>
              <a:tabLst>
                <a:tab pos="240665" algn="l"/>
                <a:tab pos="241300" algn="l"/>
              </a:tabLst>
            </a:pPr>
            <a:r>
              <a:rPr sz="2000" dirty="0">
                <a:latin typeface="Times New Roman"/>
                <a:cs typeface="Times New Roman"/>
              </a:rPr>
              <a:t>order</a:t>
            </a:r>
            <a:r>
              <a:rPr sz="2000" spc="-30" dirty="0">
                <a:latin typeface="Times New Roman"/>
                <a:cs typeface="Times New Roman"/>
              </a:rPr>
              <a:t> </a:t>
            </a:r>
            <a:r>
              <a:rPr sz="2000" i="1" dirty="0">
                <a:latin typeface="Times New Roman"/>
                <a:cs typeface="Times New Roman"/>
              </a:rPr>
              <a:t>Zingiberales</a:t>
            </a:r>
            <a:endParaRPr sz="2000">
              <a:latin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2906648" y="1830070"/>
            <a:ext cx="5530850" cy="4214495"/>
          </a:xfrm>
          <a:prstGeom prst="rect">
            <a:avLst/>
          </a:prstGeom>
        </p:spPr>
        <p:txBody>
          <a:bodyPr vert="horz" wrap="square" lIns="0" tIns="12700" rIns="0" bIns="0" rtlCol="0">
            <a:spAutoFit/>
          </a:bodyPr>
          <a:lstStyle/>
          <a:p>
            <a:pPr marL="241300" indent="-228600">
              <a:lnSpc>
                <a:spcPts val="2810"/>
              </a:lnSpc>
              <a:spcBef>
                <a:spcPts val="100"/>
              </a:spcBef>
              <a:buFont typeface="Arial"/>
              <a:buChar char="•"/>
              <a:tabLst>
                <a:tab pos="241300" algn="l"/>
              </a:tabLst>
            </a:pPr>
            <a:r>
              <a:rPr sz="2400" dirty="0">
                <a:latin typeface="Times New Roman"/>
                <a:cs typeface="Times New Roman"/>
              </a:rPr>
              <a:t>probable sister of</a:t>
            </a:r>
            <a:r>
              <a:rPr sz="2400" spc="-30" dirty="0">
                <a:latin typeface="Times New Roman"/>
                <a:cs typeface="Times New Roman"/>
              </a:rPr>
              <a:t> </a:t>
            </a:r>
            <a:r>
              <a:rPr sz="2400" dirty="0">
                <a:latin typeface="Times New Roman"/>
                <a:cs typeface="Times New Roman"/>
              </a:rPr>
              <a:t>eudicots</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order</a:t>
            </a:r>
            <a:r>
              <a:rPr sz="2400" spc="-10" dirty="0">
                <a:latin typeface="Times New Roman"/>
                <a:cs typeface="Times New Roman"/>
              </a:rPr>
              <a:t> </a:t>
            </a:r>
            <a:r>
              <a:rPr sz="2400" i="1" dirty="0">
                <a:latin typeface="Times New Roman"/>
                <a:cs typeface="Times New Roman"/>
              </a:rPr>
              <a:t>Ceratophyllales</a:t>
            </a:r>
            <a:endParaRPr sz="2400">
              <a:latin typeface="Times New Roman"/>
              <a:cs typeface="Times New Roman"/>
            </a:endParaRPr>
          </a:p>
          <a:p>
            <a:pPr marL="241300" indent="-228600">
              <a:lnSpc>
                <a:spcPts val="2740"/>
              </a:lnSpc>
              <a:buFont typeface="Arial"/>
              <a:buChar char="•"/>
              <a:tabLst>
                <a:tab pos="241300" algn="l"/>
              </a:tabLst>
            </a:pPr>
            <a:r>
              <a:rPr sz="2400" dirty="0">
                <a:latin typeface="Times New Roman"/>
                <a:cs typeface="Times New Roman"/>
              </a:rPr>
              <a:t>_ clade</a:t>
            </a:r>
            <a:r>
              <a:rPr sz="2400" spc="-25" dirty="0">
                <a:latin typeface="Times New Roman"/>
                <a:cs typeface="Times New Roman"/>
              </a:rPr>
              <a:t> </a:t>
            </a:r>
            <a:r>
              <a:rPr sz="2400" dirty="0">
                <a:latin typeface="Times New Roman"/>
                <a:cs typeface="Times New Roman"/>
              </a:rPr>
              <a:t>eudicots</a:t>
            </a:r>
            <a:endParaRPr sz="2400">
              <a:latin typeface="Times New Roman"/>
              <a:cs typeface="Times New Roman"/>
            </a:endParaRPr>
          </a:p>
          <a:p>
            <a:pPr marL="241300" indent="-228600">
              <a:lnSpc>
                <a:spcPts val="2740"/>
              </a:lnSpc>
              <a:buFont typeface="Arial"/>
              <a:buChar char="•"/>
              <a:tabLst>
                <a:tab pos="241300" algn="l"/>
              </a:tabLst>
            </a:pPr>
            <a:r>
              <a:rPr sz="2400" spc="-5" dirty="0">
                <a:latin typeface="Times New Roman"/>
                <a:cs typeface="Times New Roman"/>
              </a:rPr>
              <a:t>family </a:t>
            </a:r>
            <a:r>
              <a:rPr sz="2400" i="1" dirty="0">
                <a:latin typeface="Times New Roman"/>
                <a:cs typeface="Times New Roman"/>
              </a:rPr>
              <a:t>Sabiaceae -- </a:t>
            </a:r>
            <a:r>
              <a:rPr sz="2400" dirty="0">
                <a:latin typeface="Times New Roman"/>
                <a:cs typeface="Times New Roman"/>
              </a:rPr>
              <a:t>unplaced in an</a:t>
            </a:r>
            <a:r>
              <a:rPr sz="2400" spc="-105" dirty="0">
                <a:latin typeface="Times New Roman"/>
                <a:cs typeface="Times New Roman"/>
              </a:rPr>
              <a:t> </a:t>
            </a:r>
            <a:r>
              <a:rPr sz="2400" dirty="0">
                <a:latin typeface="Times New Roman"/>
                <a:cs typeface="Times New Roman"/>
              </a:rPr>
              <a:t>order</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order</a:t>
            </a:r>
            <a:r>
              <a:rPr sz="2400" spc="-10" dirty="0">
                <a:latin typeface="Times New Roman"/>
                <a:cs typeface="Times New Roman"/>
              </a:rPr>
              <a:t> </a:t>
            </a:r>
            <a:r>
              <a:rPr sz="2400" i="1" dirty="0">
                <a:latin typeface="Times New Roman"/>
                <a:cs typeface="Times New Roman"/>
              </a:rPr>
              <a:t>Buxales</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order</a:t>
            </a:r>
            <a:r>
              <a:rPr sz="2400" spc="-10" dirty="0">
                <a:latin typeface="Times New Roman"/>
                <a:cs typeface="Times New Roman"/>
              </a:rPr>
              <a:t> </a:t>
            </a:r>
            <a:r>
              <a:rPr sz="2400" i="1" spc="-10" dirty="0">
                <a:latin typeface="Times New Roman"/>
                <a:cs typeface="Times New Roman"/>
              </a:rPr>
              <a:t>Proteales</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order</a:t>
            </a:r>
            <a:r>
              <a:rPr sz="2400" spc="-10" dirty="0">
                <a:latin typeface="Times New Roman"/>
                <a:cs typeface="Times New Roman"/>
              </a:rPr>
              <a:t> </a:t>
            </a:r>
            <a:r>
              <a:rPr sz="2400" i="1" dirty="0">
                <a:latin typeface="Times New Roman"/>
                <a:cs typeface="Times New Roman"/>
              </a:rPr>
              <a:t>Ranunculales</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order</a:t>
            </a:r>
            <a:r>
              <a:rPr sz="2400" spc="-10" dirty="0">
                <a:latin typeface="Times New Roman"/>
                <a:cs typeface="Times New Roman"/>
              </a:rPr>
              <a:t> </a:t>
            </a:r>
            <a:r>
              <a:rPr sz="2400" i="1" spc="-15" dirty="0">
                <a:latin typeface="Times New Roman"/>
                <a:cs typeface="Times New Roman"/>
              </a:rPr>
              <a:t>Trochodendrales</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 clade core</a:t>
            </a:r>
            <a:r>
              <a:rPr sz="2400" spc="-40" dirty="0">
                <a:latin typeface="Times New Roman"/>
                <a:cs typeface="Times New Roman"/>
              </a:rPr>
              <a:t> </a:t>
            </a:r>
            <a:r>
              <a:rPr sz="2400" dirty="0">
                <a:latin typeface="Times New Roman"/>
                <a:cs typeface="Times New Roman"/>
              </a:rPr>
              <a:t>eudicots</a:t>
            </a:r>
            <a:endParaRPr sz="2400">
              <a:latin typeface="Times New Roman"/>
              <a:cs typeface="Times New Roman"/>
            </a:endParaRPr>
          </a:p>
          <a:p>
            <a:pPr marL="241300" indent="-228600">
              <a:lnSpc>
                <a:spcPts val="2735"/>
              </a:lnSpc>
              <a:buFont typeface="Arial"/>
              <a:buChar char="•"/>
              <a:tabLst>
                <a:tab pos="241300" algn="l"/>
              </a:tabLst>
            </a:pPr>
            <a:r>
              <a:rPr sz="2400" spc="-5" dirty="0">
                <a:latin typeface="Times New Roman"/>
                <a:cs typeface="Times New Roman"/>
              </a:rPr>
              <a:t>family </a:t>
            </a:r>
            <a:r>
              <a:rPr sz="2400" i="1" dirty="0">
                <a:latin typeface="Times New Roman"/>
                <a:cs typeface="Times New Roman"/>
              </a:rPr>
              <a:t>Dilleniaceae </a:t>
            </a:r>
            <a:r>
              <a:rPr sz="2400" dirty="0">
                <a:latin typeface="Times New Roman"/>
                <a:cs typeface="Times New Roman"/>
              </a:rPr>
              <a:t>-- unplaced in an</a:t>
            </a:r>
            <a:r>
              <a:rPr sz="2400" spc="-140" dirty="0">
                <a:latin typeface="Times New Roman"/>
                <a:cs typeface="Times New Roman"/>
              </a:rPr>
              <a:t> </a:t>
            </a:r>
            <a:r>
              <a:rPr sz="2400" dirty="0">
                <a:latin typeface="Times New Roman"/>
                <a:cs typeface="Times New Roman"/>
              </a:rPr>
              <a:t>order</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order</a:t>
            </a:r>
            <a:r>
              <a:rPr sz="2400" spc="-10" dirty="0">
                <a:latin typeface="Times New Roman"/>
                <a:cs typeface="Times New Roman"/>
              </a:rPr>
              <a:t> </a:t>
            </a:r>
            <a:r>
              <a:rPr sz="2400" i="1" spc="-5" dirty="0">
                <a:latin typeface="Times New Roman"/>
                <a:cs typeface="Times New Roman"/>
              </a:rPr>
              <a:t>Gunnerales</a:t>
            </a:r>
            <a:endParaRPr sz="2400">
              <a:latin typeface="Times New Roman"/>
              <a:cs typeface="Times New Roman"/>
            </a:endParaRPr>
          </a:p>
          <a:p>
            <a:pPr marL="241300" indent="-228600">
              <a:lnSpc>
                <a:spcPts val="2810"/>
              </a:lnSpc>
              <a:buFont typeface="Arial"/>
              <a:buChar char="•"/>
              <a:tabLst>
                <a:tab pos="241300" algn="l"/>
              </a:tabLst>
            </a:pPr>
            <a:r>
              <a:rPr sz="2400" dirty="0">
                <a:latin typeface="Times New Roman"/>
                <a:cs typeface="Times New Roman"/>
              </a:rPr>
              <a:t>order</a:t>
            </a:r>
            <a:r>
              <a:rPr sz="2400" spc="-10" dirty="0">
                <a:latin typeface="Times New Roman"/>
                <a:cs typeface="Times New Roman"/>
              </a:rPr>
              <a:t> </a:t>
            </a:r>
            <a:r>
              <a:rPr sz="2400" i="1" dirty="0">
                <a:latin typeface="Times New Roman"/>
                <a:cs typeface="Times New Roman"/>
              </a:rPr>
              <a:t>Saxifragales</a:t>
            </a:r>
            <a:endParaRPr sz="240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2611373" y="1833117"/>
            <a:ext cx="3239770" cy="4183379"/>
          </a:xfrm>
          <a:prstGeom prst="rect">
            <a:avLst/>
          </a:prstGeom>
        </p:spPr>
        <p:txBody>
          <a:bodyPr vert="horz" wrap="square" lIns="0" tIns="12065" rIns="0" bIns="0" rtlCol="0">
            <a:spAutoFit/>
          </a:bodyPr>
          <a:lstStyle/>
          <a:p>
            <a:pPr marL="241300" indent="-228600">
              <a:lnSpc>
                <a:spcPts val="2575"/>
              </a:lnSpc>
              <a:spcBef>
                <a:spcPts val="95"/>
              </a:spcBef>
              <a:buFont typeface="Arial"/>
              <a:buChar char="•"/>
              <a:tabLst>
                <a:tab pos="240665" algn="l"/>
                <a:tab pos="241300" algn="l"/>
              </a:tabLst>
            </a:pPr>
            <a:r>
              <a:rPr sz="2200" spc="-5" dirty="0">
                <a:latin typeface="Times New Roman"/>
                <a:cs typeface="Times New Roman"/>
              </a:rPr>
              <a:t>clade malvids (eurosids</a:t>
            </a:r>
            <a:r>
              <a:rPr sz="2200" dirty="0">
                <a:latin typeface="Times New Roman"/>
                <a:cs typeface="Times New Roman"/>
              </a:rPr>
              <a:t> </a:t>
            </a:r>
            <a:r>
              <a:rPr sz="2200" spc="-5" dirty="0">
                <a:latin typeface="Times New Roman"/>
                <a:cs typeface="Times New Roman"/>
              </a:rPr>
              <a:t>II)</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Brassicales</a:t>
            </a:r>
            <a:endParaRPr sz="2200">
              <a:latin typeface="Times New Roman"/>
              <a:cs typeface="Times New Roman"/>
            </a:endParaRPr>
          </a:p>
          <a:p>
            <a:pPr marL="241300" indent="-228600">
              <a:lnSpc>
                <a:spcPts val="2510"/>
              </a:lnSpc>
              <a:buFont typeface="Arial"/>
              <a:buChar char="•"/>
              <a:tabLst>
                <a:tab pos="240665" algn="l"/>
                <a:tab pos="241300" algn="l"/>
              </a:tabLst>
            </a:pPr>
            <a:r>
              <a:rPr sz="2200" dirty="0">
                <a:latin typeface="Times New Roman"/>
                <a:cs typeface="Times New Roman"/>
              </a:rPr>
              <a:t>order</a:t>
            </a:r>
            <a:r>
              <a:rPr sz="2200" spc="-10" dirty="0">
                <a:latin typeface="Times New Roman"/>
                <a:cs typeface="Times New Roman"/>
              </a:rPr>
              <a:t> </a:t>
            </a:r>
            <a:r>
              <a:rPr sz="2200" i="1" spc="-10" dirty="0">
                <a:latin typeface="Times New Roman"/>
                <a:cs typeface="Times New Roman"/>
              </a:rPr>
              <a:t>Crossosomatales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spc="-55" dirty="0">
                <a:latin typeface="Times New Roman"/>
                <a:cs typeface="Times New Roman"/>
              </a:rPr>
              <a:t> </a:t>
            </a:r>
            <a:r>
              <a:rPr sz="2200" i="1" spc="-5" dirty="0">
                <a:latin typeface="Times New Roman"/>
                <a:cs typeface="Times New Roman"/>
              </a:rPr>
              <a:t>Geraniales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spc="-50" dirty="0">
                <a:latin typeface="Times New Roman"/>
                <a:cs typeface="Times New Roman"/>
              </a:rPr>
              <a:t> </a:t>
            </a:r>
            <a:r>
              <a:rPr sz="2200" i="1" spc="-5" dirty="0">
                <a:latin typeface="Times New Roman"/>
                <a:cs typeface="Times New Roman"/>
              </a:rPr>
              <a:t>Huerteales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Malvales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Myrtales</a:t>
            </a:r>
            <a:endParaRPr sz="2200">
              <a:latin typeface="Times New Roman"/>
              <a:cs typeface="Times New Roman"/>
            </a:endParaRPr>
          </a:p>
          <a:p>
            <a:pPr marL="241300" indent="-228600">
              <a:lnSpc>
                <a:spcPts val="2510"/>
              </a:lnSpc>
              <a:buFont typeface="Arial"/>
              <a:buChar char="•"/>
              <a:tabLst>
                <a:tab pos="240665" algn="l"/>
                <a:tab pos="241300" algn="l"/>
              </a:tabLst>
            </a:pPr>
            <a:r>
              <a:rPr sz="2200" dirty="0">
                <a:latin typeface="Times New Roman"/>
                <a:cs typeface="Times New Roman"/>
              </a:rPr>
              <a:t>order</a:t>
            </a:r>
            <a:r>
              <a:rPr sz="2200" spc="-5" dirty="0">
                <a:latin typeface="Times New Roman"/>
                <a:cs typeface="Times New Roman"/>
              </a:rPr>
              <a:t> </a:t>
            </a:r>
            <a:r>
              <a:rPr sz="2200" i="1" spc="-5" dirty="0">
                <a:latin typeface="Times New Roman"/>
                <a:cs typeface="Times New Roman"/>
              </a:rPr>
              <a:t>Picramniales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Sapindales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(back to core</a:t>
            </a:r>
            <a:r>
              <a:rPr sz="2200" spc="5" dirty="0">
                <a:latin typeface="Times New Roman"/>
                <a:cs typeface="Times New Roman"/>
              </a:rPr>
              <a:t> </a:t>
            </a:r>
            <a:r>
              <a:rPr sz="2200" spc="-5" dirty="0">
                <a:latin typeface="Times New Roman"/>
                <a:cs typeface="Times New Roman"/>
              </a:rPr>
              <a:t>eudicots)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Berberidopsidales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Caryophyllales</a:t>
            </a:r>
            <a:endParaRPr sz="2200">
              <a:latin typeface="Times New Roman"/>
              <a:cs typeface="Times New Roman"/>
            </a:endParaRPr>
          </a:p>
          <a:p>
            <a:pPr marL="241300" indent="-228600">
              <a:lnSpc>
                <a:spcPts val="2575"/>
              </a:lnSpc>
              <a:buFont typeface="Arial"/>
              <a:buChar char="•"/>
              <a:tabLst>
                <a:tab pos="240665" algn="l"/>
                <a:tab pos="241300" algn="l"/>
              </a:tabLst>
            </a:pPr>
            <a:r>
              <a:rPr sz="2200" dirty="0">
                <a:latin typeface="Times New Roman"/>
                <a:cs typeface="Times New Roman"/>
              </a:rPr>
              <a:t>order</a:t>
            </a:r>
            <a:r>
              <a:rPr sz="2200" spc="-10" dirty="0">
                <a:latin typeface="Times New Roman"/>
                <a:cs typeface="Times New Roman"/>
              </a:rPr>
              <a:t> </a:t>
            </a:r>
            <a:r>
              <a:rPr sz="2200" i="1" dirty="0">
                <a:latin typeface="Times New Roman"/>
                <a:cs typeface="Times New Roman"/>
              </a:rPr>
              <a:t>Santalales</a:t>
            </a:r>
            <a:endParaRPr sz="220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2723769" y="1828545"/>
            <a:ext cx="3681095" cy="4187825"/>
          </a:xfrm>
          <a:prstGeom prst="rect">
            <a:avLst/>
          </a:prstGeom>
        </p:spPr>
        <p:txBody>
          <a:bodyPr vert="horz" wrap="square" lIns="0" tIns="13335" rIns="0" bIns="0" rtlCol="0">
            <a:spAutoFit/>
          </a:bodyPr>
          <a:lstStyle/>
          <a:p>
            <a:pPr marL="241300" indent="-228600">
              <a:lnSpc>
                <a:spcPts val="3040"/>
              </a:lnSpc>
              <a:spcBef>
                <a:spcPts val="105"/>
              </a:spcBef>
              <a:buFont typeface="Arial"/>
              <a:buChar char="•"/>
              <a:tabLst>
                <a:tab pos="241300" algn="l"/>
              </a:tabLst>
            </a:pPr>
            <a:r>
              <a:rPr sz="2600" spc="-5" dirty="0">
                <a:latin typeface="Times New Roman"/>
                <a:cs typeface="Times New Roman"/>
              </a:rPr>
              <a:t>clade</a:t>
            </a:r>
            <a:r>
              <a:rPr sz="2600" spc="-20" dirty="0">
                <a:latin typeface="Times New Roman"/>
                <a:cs typeface="Times New Roman"/>
              </a:rPr>
              <a:t> </a:t>
            </a:r>
            <a:r>
              <a:rPr sz="2600" dirty="0">
                <a:latin typeface="Times New Roman"/>
                <a:cs typeface="Times New Roman"/>
              </a:rPr>
              <a:t>rosids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spc="-30" dirty="0">
                <a:latin typeface="Times New Roman"/>
                <a:cs typeface="Times New Roman"/>
              </a:rPr>
              <a:t>Vitales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_ </a:t>
            </a:r>
            <a:r>
              <a:rPr sz="2600" spc="-5" dirty="0">
                <a:latin typeface="Times New Roman"/>
                <a:cs typeface="Times New Roman"/>
              </a:rPr>
              <a:t>clade </a:t>
            </a:r>
            <a:r>
              <a:rPr sz="2600" dirty="0">
                <a:latin typeface="Times New Roman"/>
                <a:cs typeface="Times New Roman"/>
              </a:rPr>
              <a:t>fabids (eurosids</a:t>
            </a:r>
            <a:r>
              <a:rPr sz="2600" spc="-105" dirty="0">
                <a:latin typeface="Times New Roman"/>
                <a:cs typeface="Times New Roman"/>
              </a:rPr>
              <a:t> </a:t>
            </a:r>
            <a:r>
              <a:rPr sz="2600" spc="-5" dirty="0">
                <a:latin typeface="Times New Roman"/>
                <a:cs typeface="Times New Roman"/>
              </a:rPr>
              <a:t>I)</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40" dirty="0">
                <a:latin typeface="Times New Roman"/>
                <a:cs typeface="Times New Roman"/>
              </a:rPr>
              <a:t> </a:t>
            </a:r>
            <a:r>
              <a:rPr sz="2600" i="1" dirty="0">
                <a:latin typeface="Times New Roman"/>
                <a:cs typeface="Times New Roman"/>
              </a:rPr>
              <a:t>Celastrales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Cucurbitales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100" dirty="0">
                <a:latin typeface="Times New Roman"/>
                <a:cs typeface="Times New Roman"/>
              </a:rPr>
              <a:t> </a:t>
            </a:r>
            <a:r>
              <a:rPr sz="2600" i="1" dirty="0">
                <a:latin typeface="Times New Roman"/>
                <a:cs typeface="Times New Roman"/>
              </a:rPr>
              <a:t>Fabales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105" dirty="0">
                <a:latin typeface="Times New Roman"/>
                <a:cs typeface="Times New Roman"/>
              </a:rPr>
              <a:t> </a:t>
            </a:r>
            <a:r>
              <a:rPr sz="2600" i="1" dirty="0">
                <a:latin typeface="Times New Roman"/>
                <a:cs typeface="Times New Roman"/>
              </a:rPr>
              <a:t>Fagales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Malpighiales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Oxalidales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Rosales</a:t>
            </a:r>
            <a:endParaRPr sz="2600">
              <a:latin typeface="Times New Roman"/>
              <a:cs typeface="Times New Roman"/>
            </a:endParaRPr>
          </a:p>
          <a:p>
            <a:pPr marL="241300" indent="-228600">
              <a:lnSpc>
                <a:spcPts val="3040"/>
              </a:lnSpc>
              <a:buFont typeface="Arial"/>
              <a:buChar char="•"/>
              <a:tabLst>
                <a:tab pos="241300" algn="l"/>
              </a:tabLst>
            </a:pPr>
            <a:r>
              <a:rPr sz="2600" dirty="0">
                <a:latin typeface="Times New Roman"/>
                <a:cs typeface="Times New Roman"/>
              </a:rPr>
              <a:t>order</a:t>
            </a:r>
            <a:r>
              <a:rPr sz="2600" spc="-35" dirty="0">
                <a:latin typeface="Times New Roman"/>
                <a:cs typeface="Times New Roman"/>
              </a:rPr>
              <a:t> </a:t>
            </a:r>
            <a:r>
              <a:rPr sz="2600" i="1" dirty="0">
                <a:latin typeface="Times New Roman"/>
                <a:cs typeface="Times New Roman"/>
              </a:rPr>
              <a:t>Zygophyllales</a:t>
            </a:r>
            <a:endParaRPr sz="2600">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2766186" y="1833117"/>
            <a:ext cx="5421630" cy="4233545"/>
          </a:xfrm>
          <a:prstGeom prst="rect">
            <a:avLst/>
          </a:prstGeom>
        </p:spPr>
        <p:txBody>
          <a:bodyPr vert="horz" wrap="square" lIns="0" tIns="12065" rIns="0" bIns="0" rtlCol="0">
            <a:spAutoFit/>
          </a:bodyPr>
          <a:lstStyle/>
          <a:p>
            <a:pPr marL="241300" indent="-228600">
              <a:lnSpc>
                <a:spcPts val="2575"/>
              </a:lnSpc>
              <a:spcBef>
                <a:spcPts val="95"/>
              </a:spcBef>
              <a:buFont typeface="Arial"/>
              <a:buChar char="•"/>
              <a:tabLst>
                <a:tab pos="240665" algn="l"/>
                <a:tab pos="241300" algn="l"/>
              </a:tabLst>
            </a:pPr>
            <a:r>
              <a:rPr sz="2200" spc="-5" dirty="0">
                <a:latin typeface="Times New Roman"/>
                <a:cs typeface="Times New Roman"/>
              </a:rPr>
              <a:t>clade asterids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Cornales</a:t>
            </a:r>
            <a:endParaRPr sz="2200">
              <a:latin typeface="Times New Roman"/>
              <a:cs typeface="Times New Roman"/>
            </a:endParaRPr>
          </a:p>
          <a:p>
            <a:pPr marL="241300" indent="-228600">
              <a:lnSpc>
                <a:spcPts val="2510"/>
              </a:lnSpc>
              <a:buFont typeface="Arial"/>
              <a:buChar char="•"/>
              <a:tabLst>
                <a:tab pos="240665" algn="l"/>
                <a:tab pos="241300" algn="l"/>
              </a:tabLst>
            </a:pPr>
            <a:r>
              <a:rPr sz="2200" dirty="0">
                <a:latin typeface="Times New Roman"/>
                <a:cs typeface="Times New Roman"/>
              </a:rPr>
              <a:t>order</a:t>
            </a:r>
            <a:r>
              <a:rPr sz="2200" spc="-5" dirty="0">
                <a:latin typeface="Times New Roman"/>
                <a:cs typeface="Times New Roman"/>
              </a:rPr>
              <a:t> </a:t>
            </a:r>
            <a:r>
              <a:rPr sz="2200" i="1" spc="-5" dirty="0">
                <a:latin typeface="Times New Roman"/>
                <a:cs typeface="Times New Roman"/>
              </a:rPr>
              <a:t>Ericales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_ clade lamiids (euasterids</a:t>
            </a:r>
            <a:r>
              <a:rPr sz="2200" spc="45" dirty="0">
                <a:latin typeface="Times New Roman"/>
                <a:cs typeface="Times New Roman"/>
              </a:rPr>
              <a:t> </a:t>
            </a:r>
            <a:r>
              <a:rPr sz="2200" spc="-5" dirty="0">
                <a:latin typeface="Times New Roman"/>
                <a:cs typeface="Times New Roman"/>
              </a:rPr>
              <a:t>I)</a:t>
            </a:r>
            <a:endParaRPr sz="2200">
              <a:latin typeface="Times New Roman"/>
              <a:cs typeface="Times New Roman"/>
            </a:endParaRPr>
          </a:p>
          <a:p>
            <a:pPr marL="241300" indent="-228600">
              <a:lnSpc>
                <a:spcPts val="2510"/>
              </a:lnSpc>
              <a:buFont typeface="Arial"/>
              <a:buChar char="•"/>
              <a:tabLst>
                <a:tab pos="240665" algn="l"/>
                <a:tab pos="241300" algn="l"/>
              </a:tabLst>
            </a:pPr>
            <a:r>
              <a:rPr sz="2200" spc="-10" dirty="0">
                <a:latin typeface="Times New Roman"/>
                <a:cs typeface="Times New Roman"/>
              </a:rPr>
              <a:t>family </a:t>
            </a:r>
            <a:r>
              <a:rPr sz="2200" i="1" spc="-5" dirty="0">
                <a:latin typeface="Times New Roman"/>
                <a:cs typeface="Times New Roman"/>
              </a:rPr>
              <a:t>Boraginaceae </a:t>
            </a:r>
            <a:r>
              <a:rPr sz="2200" spc="-5" dirty="0">
                <a:latin typeface="Times New Roman"/>
                <a:cs typeface="Times New Roman"/>
              </a:rPr>
              <a:t>-- unplaced in an</a:t>
            </a:r>
            <a:r>
              <a:rPr sz="2200" spc="85" dirty="0">
                <a:latin typeface="Times New Roman"/>
                <a:cs typeface="Times New Roman"/>
              </a:rPr>
              <a:t> </a:t>
            </a:r>
            <a:r>
              <a:rPr sz="2200" spc="-5" dirty="0">
                <a:latin typeface="Times New Roman"/>
                <a:cs typeface="Times New Roman"/>
              </a:rPr>
              <a:t>order</a:t>
            </a:r>
            <a:endParaRPr sz="2200">
              <a:latin typeface="Times New Roman"/>
              <a:cs typeface="Times New Roman"/>
            </a:endParaRPr>
          </a:p>
          <a:p>
            <a:pPr marL="241300" indent="-228600">
              <a:lnSpc>
                <a:spcPts val="2510"/>
              </a:lnSpc>
              <a:buFont typeface="Arial"/>
              <a:buChar char="•"/>
              <a:tabLst>
                <a:tab pos="240665" algn="l"/>
                <a:tab pos="241300" algn="l"/>
              </a:tabLst>
            </a:pPr>
            <a:r>
              <a:rPr sz="2200" spc="-10" dirty="0">
                <a:latin typeface="Times New Roman"/>
                <a:cs typeface="Times New Roman"/>
              </a:rPr>
              <a:t>family </a:t>
            </a:r>
            <a:r>
              <a:rPr sz="2200" i="1" spc="-25" dirty="0">
                <a:latin typeface="Times New Roman"/>
                <a:cs typeface="Times New Roman"/>
              </a:rPr>
              <a:t>Vahliaceae </a:t>
            </a:r>
            <a:r>
              <a:rPr sz="2200" spc="-5" dirty="0">
                <a:latin typeface="Times New Roman"/>
                <a:cs typeface="Times New Roman"/>
              </a:rPr>
              <a:t>-- unplaced in an</a:t>
            </a:r>
            <a:r>
              <a:rPr sz="2200" spc="75" dirty="0">
                <a:latin typeface="Times New Roman"/>
                <a:cs typeface="Times New Roman"/>
              </a:rPr>
              <a:t> </a:t>
            </a:r>
            <a:r>
              <a:rPr sz="2200" spc="-5" dirty="0">
                <a:latin typeface="Times New Roman"/>
                <a:cs typeface="Times New Roman"/>
              </a:rPr>
              <a:t>order</a:t>
            </a:r>
            <a:endParaRPr sz="2200">
              <a:latin typeface="Times New Roman"/>
              <a:cs typeface="Times New Roman"/>
            </a:endParaRPr>
          </a:p>
          <a:p>
            <a:pPr marL="241300" indent="-228600">
              <a:lnSpc>
                <a:spcPts val="2510"/>
              </a:lnSpc>
              <a:buFont typeface="Arial"/>
              <a:buChar char="•"/>
              <a:tabLst>
                <a:tab pos="240665" algn="l"/>
                <a:tab pos="241300" algn="l"/>
              </a:tabLst>
            </a:pPr>
            <a:r>
              <a:rPr sz="2200" spc="-10" dirty="0">
                <a:latin typeface="Times New Roman"/>
                <a:cs typeface="Times New Roman"/>
              </a:rPr>
              <a:t>family </a:t>
            </a:r>
            <a:r>
              <a:rPr sz="2200" i="1" spc="-5" dirty="0">
                <a:latin typeface="Times New Roman"/>
                <a:cs typeface="Times New Roman"/>
              </a:rPr>
              <a:t>Icacinaceae </a:t>
            </a:r>
            <a:r>
              <a:rPr sz="2200" spc="-5" dirty="0">
                <a:latin typeface="Times New Roman"/>
                <a:cs typeface="Times New Roman"/>
              </a:rPr>
              <a:t>-- unplaced in an</a:t>
            </a:r>
            <a:r>
              <a:rPr sz="2200" spc="90" dirty="0">
                <a:latin typeface="Times New Roman"/>
                <a:cs typeface="Times New Roman"/>
              </a:rPr>
              <a:t> </a:t>
            </a:r>
            <a:r>
              <a:rPr sz="2200" spc="-5" dirty="0">
                <a:latin typeface="Times New Roman"/>
                <a:cs typeface="Times New Roman"/>
              </a:rPr>
              <a:t>order</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family </a:t>
            </a:r>
            <a:r>
              <a:rPr sz="2200" i="1" spc="-5" dirty="0">
                <a:latin typeface="Times New Roman"/>
                <a:cs typeface="Times New Roman"/>
              </a:rPr>
              <a:t>Metteniusaceae </a:t>
            </a:r>
            <a:r>
              <a:rPr sz="2200" spc="-5" dirty="0">
                <a:latin typeface="Times New Roman"/>
                <a:cs typeface="Times New Roman"/>
              </a:rPr>
              <a:t>-- unplaced in an</a:t>
            </a:r>
            <a:r>
              <a:rPr sz="2200" spc="55" dirty="0">
                <a:latin typeface="Times New Roman"/>
                <a:cs typeface="Times New Roman"/>
              </a:rPr>
              <a:t> </a:t>
            </a:r>
            <a:r>
              <a:rPr sz="2200" dirty="0">
                <a:latin typeface="Times New Roman"/>
                <a:cs typeface="Times New Roman"/>
              </a:rPr>
              <a:t>order</a:t>
            </a:r>
            <a:endParaRPr sz="2200">
              <a:latin typeface="Times New Roman"/>
              <a:cs typeface="Times New Roman"/>
            </a:endParaRPr>
          </a:p>
          <a:p>
            <a:pPr marL="241300" indent="-228600">
              <a:lnSpc>
                <a:spcPts val="2510"/>
              </a:lnSpc>
              <a:buFont typeface="Arial"/>
              <a:buChar char="•"/>
              <a:tabLst>
                <a:tab pos="240665" algn="l"/>
                <a:tab pos="241300" algn="l"/>
              </a:tabLst>
            </a:pPr>
            <a:r>
              <a:rPr sz="2200" spc="-10" dirty="0">
                <a:latin typeface="Times New Roman"/>
                <a:cs typeface="Times New Roman"/>
              </a:rPr>
              <a:t>family </a:t>
            </a:r>
            <a:r>
              <a:rPr sz="2200" i="1" spc="-5" dirty="0">
                <a:latin typeface="Times New Roman"/>
                <a:cs typeface="Times New Roman"/>
              </a:rPr>
              <a:t>Oncothecaceae </a:t>
            </a:r>
            <a:r>
              <a:rPr sz="2200" spc="-5" dirty="0">
                <a:latin typeface="Times New Roman"/>
                <a:cs typeface="Times New Roman"/>
              </a:rPr>
              <a:t>-- unplaced in an</a:t>
            </a:r>
            <a:r>
              <a:rPr sz="2200" spc="95" dirty="0">
                <a:latin typeface="Times New Roman"/>
                <a:cs typeface="Times New Roman"/>
              </a:rPr>
              <a:t> </a:t>
            </a:r>
            <a:r>
              <a:rPr sz="2200" spc="-5" dirty="0">
                <a:latin typeface="Times New Roman"/>
                <a:cs typeface="Times New Roman"/>
              </a:rPr>
              <a:t>order</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Garryales</a:t>
            </a:r>
            <a:endParaRPr sz="2200">
              <a:latin typeface="Times New Roman"/>
              <a:cs typeface="Times New Roman"/>
            </a:endParaRPr>
          </a:p>
          <a:p>
            <a:pPr marL="241300" indent="-228600">
              <a:lnSpc>
                <a:spcPts val="2510"/>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Gentianales</a:t>
            </a:r>
            <a:endParaRPr sz="2200">
              <a:latin typeface="Times New Roman"/>
              <a:cs typeface="Times New Roman"/>
            </a:endParaRPr>
          </a:p>
          <a:p>
            <a:pPr marL="241300" indent="-228600">
              <a:lnSpc>
                <a:spcPts val="2575"/>
              </a:lnSpc>
              <a:buFont typeface="Arial"/>
              <a:buChar char="•"/>
              <a:tabLst>
                <a:tab pos="240665" algn="l"/>
                <a:tab pos="241300" algn="l"/>
              </a:tabLst>
            </a:pPr>
            <a:r>
              <a:rPr sz="2200" spc="-5" dirty="0">
                <a:latin typeface="Times New Roman"/>
                <a:cs typeface="Times New Roman"/>
              </a:rPr>
              <a:t>order</a:t>
            </a:r>
            <a:r>
              <a:rPr sz="2200" dirty="0">
                <a:latin typeface="Times New Roman"/>
                <a:cs typeface="Times New Roman"/>
              </a:rPr>
              <a:t> </a:t>
            </a:r>
            <a:r>
              <a:rPr sz="2200" i="1" spc="-5" dirty="0">
                <a:latin typeface="Times New Roman"/>
                <a:cs typeface="Times New Roman"/>
              </a:rPr>
              <a:t>Lamiales</a:t>
            </a:r>
            <a:endParaRPr sz="2200">
              <a:latin typeface="Times New Roman"/>
              <a:cs typeface="Times New Roman"/>
            </a:endParaRPr>
          </a:p>
          <a:p>
            <a:pPr marL="241300" indent="-228600">
              <a:lnSpc>
                <a:spcPct val="100000"/>
              </a:lnSpc>
              <a:spcBef>
                <a:spcPts val="265"/>
              </a:spcBef>
              <a:buFont typeface="Arial"/>
              <a:buChar char="•"/>
              <a:tabLst>
                <a:tab pos="240665" algn="l"/>
                <a:tab pos="241300" algn="l"/>
              </a:tabLst>
            </a:pPr>
            <a:r>
              <a:rPr sz="2200" dirty="0">
                <a:latin typeface="Times New Roman"/>
                <a:cs typeface="Times New Roman"/>
              </a:rPr>
              <a:t>order</a:t>
            </a:r>
            <a:r>
              <a:rPr sz="2200" spc="-5" dirty="0">
                <a:latin typeface="Times New Roman"/>
                <a:cs typeface="Times New Roman"/>
              </a:rPr>
              <a:t> </a:t>
            </a:r>
            <a:r>
              <a:rPr sz="2200" i="1" dirty="0">
                <a:latin typeface="Times New Roman"/>
                <a:cs typeface="Times New Roman"/>
              </a:rPr>
              <a:t>Solanales</a:t>
            </a:r>
            <a:endParaRPr sz="22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94957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Introduction</a:t>
            </a:r>
            <a:endParaRPr sz="4400">
              <a:latin typeface="Arial"/>
              <a:cs typeface="Arial"/>
            </a:endParaRPr>
          </a:p>
        </p:txBody>
      </p:sp>
      <p:sp>
        <p:nvSpPr>
          <p:cNvPr id="3" name="object 3"/>
          <p:cNvSpPr txBox="1"/>
          <p:nvPr/>
        </p:nvSpPr>
        <p:spPr>
          <a:xfrm>
            <a:off x="916939" y="1764538"/>
            <a:ext cx="10193020" cy="4181475"/>
          </a:xfrm>
          <a:prstGeom prst="rect">
            <a:avLst/>
          </a:prstGeom>
        </p:spPr>
        <p:txBody>
          <a:bodyPr vert="horz" wrap="square" lIns="0" tIns="104775" rIns="0" bIns="0" rtlCol="0">
            <a:spAutoFit/>
          </a:bodyPr>
          <a:lstStyle/>
          <a:p>
            <a:pPr marL="241300" marR="394335" indent="-228600">
              <a:lnSpc>
                <a:spcPct val="70000"/>
              </a:lnSpc>
              <a:spcBef>
                <a:spcPts val="825"/>
              </a:spcBef>
              <a:buFont typeface="Arial"/>
              <a:buChar char="•"/>
              <a:tabLst>
                <a:tab pos="241300" algn="l"/>
                <a:tab pos="241935" algn="l"/>
              </a:tabLst>
            </a:pPr>
            <a:r>
              <a:rPr sz="2000" b="1" dirty="0">
                <a:latin typeface="Arial"/>
                <a:cs typeface="Arial"/>
              </a:rPr>
              <a:t>Man has been </a:t>
            </a:r>
            <a:r>
              <a:rPr sz="2000" b="1" spc="-5" dirty="0">
                <a:latin typeface="Arial"/>
                <a:cs typeface="Arial"/>
              </a:rPr>
              <a:t>classifying </a:t>
            </a:r>
            <a:r>
              <a:rPr sz="2000" b="1" dirty="0">
                <a:latin typeface="Arial"/>
                <a:cs typeface="Arial"/>
              </a:rPr>
              <a:t>plants since at least Theophrastus </a:t>
            </a:r>
            <a:r>
              <a:rPr sz="2000" b="1" spc="5" dirty="0">
                <a:latin typeface="Arial"/>
                <a:cs typeface="Arial"/>
              </a:rPr>
              <a:t>(</a:t>
            </a:r>
            <a:r>
              <a:rPr sz="2000" b="1" i="1" spc="5" dirty="0">
                <a:latin typeface="Arial"/>
                <a:cs typeface="Arial"/>
              </a:rPr>
              <a:t>c</a:t>
            </a:r>
            <a:r>
              <a:rPr sz="2000" b="1" spc="5" dirty="0">
                <a:latin typeface="Arial"/>
                <a:cs typeface="Arial"/>
              </a:rPr>
              <a:t>. </a:t>
            </a:r>
            <a:r>
              <a:rPr sz="2000" b="1" dirty="0">
                <a:latin typeface="Arial"/>
                <a:cs typeface="Arial"/>
              </a:rPr>
              <a:t>300bc),</a:t>
            </a:r>
            <a:r>
              <a:rPr sz="2000" b="1" spc="-160" dirty="0">
                <a:latin typeface="Arial"/>
                <a:cs typeface="Arial"/>
              </a:rPr>
              <a:t> </a:t>
            </a:r>
            <a:r>
              <a:rPr sz="2000" b="1" dirty="0">
                <a:latin typeface="Arial"/>
                <a:cs typeface="Arial"/>
              </a:rPr>
              <a:t>current  </a:t>
            </a:r>
            <a:r>
              <a:rPr sz="2000" b="1" spc="-5" dirty="0">
                <a:latin typeface="Arial"/>
                <a:cs typeface="Arial"/>
              </a:rPr>
              <a:t>system </a:t>
            </a:r>
            <a:r>
              <a:rPr sz="2000" b="1" dirty="0">
                <a:latin typeface="Arial"/>
                <a:cs typeface="Arial"/>
              </a:rPr>
              <a:t>developed using plant structure dates back to Linnaeus</a:t>
            </a:r>
            <a:r>
              <a:rPr sz="2000" b="1" spc="-150" dirty="0">
                <a:latin typeface="Arial"/>
                <a:cs typeface="Arial"/>
              </a:rPr>
              <a:t> </a:t>
            </a:r>
            <a:r>
              <a:rPr sz="2000" b="1" dirty="0">
                <a:latin typeface="Arial"/>
                <a:cs typeface="Arial"/>
              </a:rPr>
              <a:t>(1753).</a:t>
            </a:r>
            <a:endParaRPr sz="2000">
              <a:latin typeface="Arial"/>
              <a:cs typeface="Arial"/>
            </a:endParaRPr>
          </a:p>
          <a:p>
            <a:pPr marL="241300" indent="-228600">
              <a:lnSpc>
                <a:spcPct val="100000"/>
              </a:lnSpc>
              <a:spcBef>
                <a:spcPts val="125"/>
              </a:spcBef>
              <a:buFont typeface="Arial"/>
              <a:buChar char="•"/>
              <a:tabLst>
                <a:tab pos="241300" algn="l"/>
                <a:tab pos="241935" algn="l"/>
              </a:tabLst>
            </a:pPr>
            <a:r>
              <a:rPr sz="2000" b="1" dirty="0">
                <a:latin typeface="Arial"/>
                <a:cs typeface="Arial"/>
              </a:rPr>
              <a:t>So, </a:t>
            </a:r>
            <a:r>
              <a:rPr sz="2400" b="1" spc="-5" dirty="0">
                <a:latin typeface="Arial"/>
                <a:cs typeface="Arial"/>
              </a:rPr>
              <a:t>Linnaeus </a:t>
            </a:r>
            <a:r>
              <a:rPr sz="2400" b="1" dirty="0">
                <a:latin typeface="Arial"/>
                <a:cs typeface="Arial"/>
              </a:rPr>
              <a:t>called the father </a:t>
            </a:r>
            <a:r>
              <a:rPr sz="2400" b="1" spc="-5" dirty="0">
                <a:latin typeface="Arial"/>
                <a:cs typeface="Arial"/>
              </a:rPr>
              <a:t>of </a:t>
            </a:r>
            <a:r>
              <a:rPr sz="2400" b="1" dirty="0">
                <a:latin typeface="Arial"/>
                <a:cs typeface="Arial"/>
              </a:rPr>
              <a:t>biological</a:t>
            </a:r>
            <a:r>
              <a:rPr sz="2400" b="1" spc="-90" dirty="0">
                <a:latin typeface="Arial"/>
                <a:cs typeface="Arial"/>
              </a:rPr>
              <a:t> </a:t>
            </a:r>
            <a:r>
              <a:rPr sz="2400" b="1" dirty="0">
                <a:latin typeface="Arial"/>
                <a:cs typeface="Arial"/>
              </a:rPr>
              <a:t>classification.</a:t>
            </a:r>
            <a:endParaRPr sz="2400">
              <a:latin typeface="Arial"/>
              <a:cs typeface="Arial"/>
            </a:endParaRPr>
          </a:p>
          <a:p>
            <a:pPr marL="241300" indent="-228600">
              <a:lnSpc>
                <a:spcPct val="100000"/>
              </a:lnSpc>
              <a:spcBef>
                <a:spcPts val="145"/>
              </a:spcBef>
              <a:buFont typeface="Arial"/>
              <a:buChar char="•"/>
              <a:tabLst>
                <a:tab pos="241935" algn="l"/>
              </a:tabLst>
            </a:pPr>
            <a:r>
              <a:rPr sz="2400" b="1" spc="-5" dirty="0">
                <a:latin typeface="Arial"/>
                <a:cs typeface="Arial"/>
              </a:rPr>
              <a:t>Before Linnaeus, </a:t>
            </a:r>
            <a:r>
              <a:rPr sz="2400" b="1" dirty="0">
                <a:latin typeface="Arial"/>
                <a:cs typeface="Arial"/>
              </a:rPr>
              <a:t>classification </a:t>
            </a:r>
            <a:r>
              <a:rPr sz="2400" b="1" spc="-5" dirty="0">
                <a:latin typeface="Arial"/>
                <a:cs typeface="Arial"/>
              </a:rPr>
              <a:t>systems have mainly </a:t>
            </a:r>
            <a:r>
              <a:rPr sz="2400" b="1" dirty="0">
                <a:latin typeface="Arial"/>
                <a:cs typeface="Arial"/>
              </a:rPr>
              <a:t>based on</a:t>
            </a:r>
            <a:r>
              <a:rPr sz="2400" b="1" spc="30" dirty="0">
                <a:latin typeface="Arial"/>
                <a:cs typeface="Arial"/>
              </a:rPr>
              <a:t> </a:t>
            </a:r>
            <a:r>
              <a:rPr sz="2400" b="1" spc="-5" dirty="0">
                <a:latin typeface="Arial"/>
                <a:cs typeface="Arial"/>
              </a:rPr>
              <a:t>habit.</a:t>
            </a:r>
            <a:endParaRPr sz="2400">
              <a:latin typeface="Arial"/>
              <a:cs typeface="Arial"/>
            </a:endParaRPr>
          </a:p>
          <a:p>
            <a:pPr marL="241300" indent="-228600">
              <a:lnSpc>
                <a:spcPts val="2320"/>
              </a:lnSpc>
              <a:spcBef>
                <a:spcPts val="280"/>
              </a:spcBef>
              <a:buFont typeface="Arial"/>
              <a:buChar char="•"/>
              <a:tabLst>
                <a:tab pos="241300" algn="l"/>
                <a:tab pos="241935" algn="l"/>
                <a:tab pos="2326005" algn="l"/>
                <a:tab pos="6791325" algn="l"/>
              </a:tabLst>
            </a:pPr>
            <a:r>
              <a:rPr sz="2000" b="1" dirty="0">
                <a:latin typeface="Arial"/>
                <a:cs typeface="Arial"/>
              </a:rPr>
              <a:t>Basically</a:t>
            </a:r>
            <a:r>
              <a:rPr sz="2000" b="1" spc="-25" dirty="0">
                <a:latin typeface="Arial"/>
                <a:cs typeface="Arial"/>
              </a:rPr>
              <a:t> </a:t>
            </a:r>
            <a:r>
              <a:rPr sz="2000" b="1" dirty="0">
                <a:latin typeface="Arial"/>
                <a:cs typeface="Arial"/>
              </a:rPr>
              <a:t>-</a:t>
            </a:r>
            <a:r>
              <a:rPr sz="2000" b="1" spc="-10" dirty="0">
                <a:latin typeface="Arial"/>
                <a:cs typeface="Arial"/>
              </a:rPr>
              <a:t> </a:t>
            </a:r>
            <a:r>
              <a:rPr sz="2000" b="1" dirty="0">
                <a:latin typeface="Arial"/>
                <a:cs typeface="Arial"/>
              </a:rPr>
              <a:t>three	</a:t>
            </a:r>
            <a:r>
              <a:rPr sz="2000" b="1" dirty="0">
                <a:solidFill>
                  <a:srgbClr val="FF0000"/>
                </a:solidFill>
                <a:latin typeface="Arial"/>
                <a:cs typeface="Arial"/>
              </a:rPr>
              <a:t>(four) </a:t>
            </a:r>
            <a:r>
              <a:rPr sz="2000" b="1" dirty="0">
                <a:latin typeface="Arial"/>
                <a:cs typeface="Arial"/>
              </a:rPr>
              <a:t>kinds of</a:t>
            </a:r>
            <a:r>
              <a:rPr sz="2000" b="1" spc="-45" dirty="0">
                <a:latin typeface="Arial"/>
                <a:cs typeface="Arial"/>
              </a:rPr>
              <a:t> </a:t>
            </a:r>
            <a:r>
              <a:rPr sz="2000" b="1" dirty="0">
                <a:latin typeface="Arial"/>
                <a:cs typeface="Arial"/>
              </a:rPr>
              <a:t>classification</a:t>
            </a:r>
            <a:r>
              <a:rPr sz="2000" b="1" spc="-40" dirty="0">
                <a:latin typeface="Arial"/>
                <a:cs typeface="Arial"/>
              </a:rPr>
              <a:t> </a:t>
            </a:r>
            <a:r>
              <a:rPr sz="2000" b="1" spc="-5" dirty="0">
                <a:latin typeface="Arial"/>
                <a:cs typeface="Arial"/>
              </a:rPr>
              <a:t>system	</a:t>
            </a:r>
            <a:r>
              <a:rPr sz="2000" b="1" dirty="0">
                <a:latin typeface="Arial"/>
                <a:cs typeface="Arial"/>
              </a:rPr>
              <a:t>recognized:</a:t>
            </a:r>
            <a:endParaRPr sz="2000">
              <a:latin typeface="Arial"/>
              <a:cs typeface="Arial"/>
            </a:endParaRPr>
          </a:p>
          <a:p>
            <a:pPr marL="292735" indent="-280035">
              <a:lnSpc>
                <a:spcPts val="2320"/>
              </a:lnSpc>
              <a:buAutoNum type="arabicPeriod"/>
              <a:tabLst>
                <a:tab pos="293370" algn="l"/>
              </a:tabLst>
            </a:pPr>
            <a:r>
              <a:rPr sz="2000" b="1" dirty="0">
                <a:latin typeface="Arial"/>
                <a:cs typeface="Arial"/>
              </a:rPr>
              <a:t>artificial</a:t>
            </a:r>
            <a:endParaRPr sz="2000">
              <a:latin typeface="Arial"/>
              <a:cs typeface="Arial"/>
            </a:endParaRPr>
          </a:p>
          <a:p>
            <a:pPr marL="292735" indent="-280035">
              <a:lnSpc>
                <a:spcPct val="100000"/>
              </a:lnSpc>
              <a:spcBef>
                <a:spcPts val="880"/>
              </a:spcBef>
              <a:buAutoNum type="arabicPeriod"/>
              <a:tabLst>
                <a:tab pos="293370" algn="l"/>
              </a:tabLst>
            </a:pPr>
            <a:r>
              <a:rPr sz="2000" b="1" dirty="0">
                <a:latin typeface="Arial"/>
                <a:cs typeface="Arial"/>
              </a:rPr>
              <a:t>natural</a:t>
            </a:r>
            <a:endParaRPr sz="2000">
              <a:latin typeface="Arial"/>
              <a:cs typeface="Arial"/>
            </a:endParaRPr>
          </a:p>
          <a:p>
            <a:pPr marL="362585" indent="-280035">
              <a:lnSpc>
                <a:spcPct val="100000"/>
              </a:lnSpc>
              <a:spcBef>
                <a:spcPts val="875"/>
              </a:spcBef>
              <a:buAutoNum type="arabicPeriod"/>
              <a:tabLst>
                <a:tab pos="363220" algn="l"/>
              </a:tabLst>
            </a:pPr>
            <a:r>
              <a:rPr sz="2000" b="1" dirty="0">
                <a:latin typeface="Arial"/>
                <a:cs typeface="Arial"/>
              </a:rPr>
              <a:t>phylogenetic</a:t>
            </a:r>
            <a:endParaRPr sz="2000">
              <a:latin typeface="Arial"/>
              <a:cs typeface="Arial"/>
            </a:endParaRPr>
          </a:p>
          <a:p>
            <a:pPr marL="267335" indent="-254635">
              <a:lnSpc>
                <a:spcPct val="100000"/>
              </a:lnSpc>
              <a:spcBef>
                <a:spcPts val="875"/>
              </a:spcBef>
              <a:buAutoNum type="arabicPeriod"/>
              <a:tabLst>
                <a:tab pos="267970" algn="l"/>
              </a:tabLst>
            </a:pPr>
            <a:r>
              <a:rPr sz="2000" b="1" dirty="0">
                <a:solidFill>
                  <a:srgbClr val="FF0000"/>
                </a:solidFill>
                <a:latin typeface="Times New Roman"/>
                <a:cs typeface="Times New Roman"/>
              </a:rPr>
              <a:t>Phenetic</a:t>
            </a:r>
            <a:endParaRPr sz="2000">
              <a:latin typeface="Times New Roman"/>
              <a:cs typeface="Times New Roman"/>
            </a:endParaRPr>
          </a:p>
          <a:p>
            <a:pPr marL="12700" marR="779145">
              <a:lnSpc>
                <a:spcPct val="95300"/>
              </a:lnSpc>
              <a:spcBef>
                <a:spcPts val="990"/>
              </a:spcBef>
            </a:pPr>
            <a:r>
              <a:rPr sz="2000" b="1" dirty="0">
                <a:solidFill>
                  <a:srgbClr val="FF0000"/>
                </a:solidFill>
                <a:latin typeface="Times New Roman"/>
                <a:cs typeface="Times New Roman"/>
              </a:rPr>
              <a:t>phenetic system of </a:t>
            </a:r>
            <a:r>
              <a:rPr sz="2000" b="1" spc="-5" dirty="0">
                <a:solidFill>
                  <a:srgbClr val="FF0000"/>
                </a:solidFill>
                <a:latin typeface="Times New Roman"/>
                <a:cs typeface="Times New Roman"/>
              </a:rPr>
              <a:t>classification: </a:t>
            </a:r>
            <a:r>
              <a:rPr sz="2000" b="1" dirty="0">
                <a:solidFill>
                  <a:srgbClr val="FF0000"/>
                </a:solidFill>
                <a:latin typeface="Times New Roman"/>
                <a:cs typeface="Times New Roman"/>
              </a:rPr>
              <a:t>a system of </a:t>
            </a:r>
            <a:r>
              <a:rPr sz="2000" b="1" spc="-5" dirty="0">
                <a:solidFill>
                  <a:srgbClr val="FF0000"/>
                </a:solidFill>
                <a:latin typeface="Times New Roman"/>
                <a:cs typeface="Times New Roman"/>
              </a:rPr>
              <a:t>classification </a:t>
            </a:r>
            <a:r>
              <a:rPr sz="2000" b="1" dirty="0">
                <a:solidFill>
                  <a:srgbClr val="FF0000"/>
                </a:solidFill>
                <a:latin typeface="Times New Roman"/>
                <a:cs typeface="Times New Roman"/>
              </a:rPr>
              <a:t>that does not try to </a:t>
            </a:r>
            <a:r>
              <a:rPr sz="2000" b="1" spc="-5" dirty="0">
                <a:solidFill>
                  <a:srgbClr val="FF0000"/>
                </a:solidFill>
                <a:latin typeface="Times New Roman"/>
                <a:cs typeface="Times New Roman"/>
              </a:rPr>
              <a:t>reflect  </a:t>
            </a:r>
            <a:r>
              <a:rPr sz="2000" b="1" dirty="0">
                <a:solidFill>
                  <a:srgbClr val="FF0000"/>
                </a:solidFill>
                <a:latin typeface="Times New Roman"/>
                <a:cs typeface="Times New Roman"/>
              </a:rPr>
              <a:t>evolutionary </a:t>
            </a:r>
            <a:r>
              <a:rPr sz="2000" b="1" spc="-5" dirty="0">
                <a:solidFill>
                  <a:srgbClr val="FF0000"/>
                </a:solidFill>
                <a:latin typeface="Times New Roman"/>
                <a:cs typeface="Times New Roman"/>
              </a:rPr>
              <a:t>relationships; </a:t>
            </a:r>
            <a:r>
              <a:rPr sz="2000" b="1" dirty="0">
                <a:solidFill>
                  <a:srgbClr val="FF0000"/>
                </a:solidFill>
                <a:latin typeface="Times New Roman"/>
                <a:cs typeface="Times New Roman"/>
              </a:rPr>
              <a:t>instead it is based on physical </a:t>
            </a:r>
            <a:r>
              <a:rPr sz="2000" b="1" spc="-5" dirty="0">
                <a:solidFill>
                  <a:srgbClr val="FF0000"/>
                </a:solidFill>
                <a:latin typeface="Times New Roman"/>
                <a:cs typeface="Times New Roman"/>
              </a:rPr>
              <a:t>similarities </a:t>
            </a:r>
            <a:r>
              <a:rPr sz="2000" b="1" dirty="0">
                <a:solidFill>
                  <a:srgbClr val="FF0000"/>
                </a:solidFill>
                <a:latin typeface="Times New Roman"/>
                <a:cs typeface="Times New Roman"/>
              </a:rPr>
              <a:t>among</a:t>
            </a:r>
            <a:r>
              <a:rPr sz="2000" b="1" spc="-190" dirty="0">
                <a:solidFill>
                  <a:srgbClr val="FF0000"/>
                </a:solidFill>
                <a:latin typeface="Times New Roman"/>
                <a:cs typeface="Times New Roman"/>
              </a:rPr>
              <a:t> </a:t>
            </a:r>
            <a:r>
              <a:rPr sz="2000" b="1" dirty="0">
                <a:solidFill>
                  <a:srgbClr val="FF0000"/>
                </a:solidFill>
                <a:latin typeface="Times New Roman"/>
                <a:cs typeface="Times New Roman"/>
              </a:rPr>
              <a:t>organisms  (phenotype); organisms </a:t>
            </a:r>
            <a:r>
              <a:rPr sz="2000" b="1" spc="-10" dirty="0">
                <a:solidFill>
                  <a:srgbClr val="FF0000"/>
                </a:solidFill>
                <a:latin typeface="Times New Roman"/>
                <a:cs typeface="Times New Roman"/>
              </a:rPr>
              <a:t>are </a:t>
            </a:r>
            <a:r>
              <a:rPr sz="2000" b="1" dirty="0">
                <a:solidFill>
                  <a:srgbClr val="FF0000"/>
                </a:solidFill>
                <a:latin typeface="Times New Roman"/>
                <a:cs typeface="Times New Roman"/>
              </a:rPr>
              <a:t>placed in the same category because they look</a:t>
            </a:r>
            <a:r>
              <a:rPr sz="2000" b="1" spc="-265" dirty="0">
                <a:solidFill>
                  <a:srgbClr val="FF0000"/>
                </a:solidFill>
                <a:latin typeface="Times New Roman"/>
                <a:cs typeface="Times New Roman"/>
              </a:rPr>
              <a:t> </a:t>
            </a:r>
            <a:r>
              <a:rPr sz="2000" b="1" dirty="0">
                <a:solidFill>
                  <a:srgbClr val="FF0000"/>
                </a:solidFill>
                <a:latin typeface="Times New Roman"/>
                <a:cs typeface="Times New Roman"/>
              </a:rPr>
              <a:t>alike.</a:t>
            </a:r>
            <a:endParaRPr sz="2000">
              <a:latin typeface="Times New Roman"/>
              <a:cs typeface="Times New Roma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260794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0" dirty="0">
                <a:latin typeface="Arial"/>
                <a:cs typeface="Arial"/>
              </a:rPr>
              <a:t> </a:t>
            </a:r>
            <a:r>
              <a:rPr sz="4400" b="0" dirty="0">
                <a:latin typeface="Arial"/>
                <a:cs typeface="Arial"/>
              </a:rPr>
              <a:t>2009</a:t>
            </a:r>
            <a:endParaRPr sz="4400">
              <a:latin typeface="Arial"/>
              <a:cs typeface="Arial"/>
            </a:endParaRPr>
          </a:p>
        </p:txBody>
      </p:sp>
      <p:sp>
        <p:nvSpPr>
          <p:cNvPr id="3" name="object 3"/>
          <p:cNvSpPr txBox="1"/>
          <p:nvPr/>
        </p:nvSpPr>
        <p:spPr>
          <a:xfrm>
            <a:off x="3230372" y="1808484"/>
            <a:ext cx="4958080" cy="3951604"/>
          </a:xfrm>
          <a:prstGeom prst="rect">
            <a:avLst/>
          </a:prstGeom>
        </p:spPr>
        <p:txBody>
          <a:bodyPr vert="horz" wrap="square" lIns="0" tIns="76200" rIns="0" bIns="0" rtlCol="0">
            <a:spAutoFit/>
          </a:bodyPr>
          <a:lstStyle/>
          <a:p>
            <a:pPr marL="241300" indent="-228600">
              <a:lnSpc>
                <a:spcPct val="100000"/>
              </a:lnSpc>
              <a:spcBef>
                <a:spcPts val="600"/>
              </a:spcBef>
              <a:buFont typeface="Arial"/>
              <a:buChar char="•"/>
              <a:tabLst>
                <a:tab pos="241300" algn="l"/>
              </a:tabLst>
            </a:pPr>
            <a:r>
              <a:rPr sz="2800" spc="-5" dirty="0">
                <a:latin typeface="Times New Roman"/>
                <a:cs typeface="Times New Roman"/>
              </a:rPr>
              <a:t>clade campanulids (euasterids</a:t>
            </a:r>
            <a:r>
              <a:rPr sz="2800" spc="-40" dirty="0">
                <a:latin typeface="Times New Roman"/>
                <a:cs typeface="Times New Roman"/>
              </a:rPr>
              <a:t> </a:t>
            </a:r>
            <a:r>
              <a:rPr sz="2800" spc="-5" dirty="0">
                <a:latin typeface="Times New Roman"/>
                <a:cs typeface="Times New Roman"/>
              </a:rPr>
              <a:t>II)</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dirty="0">
                <a:latin typeface="Times New Roman"/>
                <a:cs typeface="Times New Roman"/>
              </a:rPr>
              <a:t>order</a:t>
            </a:r>
            <a:r>
              <a:rPr sz="2800" spc="-5" dirty="0">
                <a:latin typeface="Times New Roman"/>
                <a:cs typeface="Times New Roman"/>
              </a:rPr>
              <a:t> </a:t>
            </a:r>
            <a:r>
              <a:rPr sz="2800" i="1" spc="-5" dirty="0">
                <a:latin typeface="Times New Roman"/>
                <a:cs typeface="Times New Roman"/>
              </a:rPr>
              <a:t>Apiales</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order </a:t>
            </a:r>
            <a:r>
              <a:rPr sz="2800" i="1" spc="-5" dirty="0">
                <a:latin typeface="Times New Roman"/>
                <a:cs typeface="Times New Roman"/>
              </a:rPr>
              <a:t>Aquifoliales</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order </a:t>
            </a:r>
            <a:r>
              <a:rPr sz="2800" i="1" spc="-5" dirty="0">
                <a:latin typeface="Times New Roman"/>
                <a:cs typeface="Times New Roman"/>
              </a:rPr>
              <a:t>Asterales</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dirty="0">
                <a:latin typeface="Times New Roman"/>
                <a:cs typeface="Times New Roman"/>
              </a:rPr>
              <a:t>order</a:t>
            </a:r>
            <a:r>
              <a:rPr sz="2800" spc="-5" dirty="0">
                <a:latin typeface="Times New Roman"/>
                <a:cs typeface="Times New Roman"/>
              </a:rPr>
              <a:t> </a:t>
            </a:r>
            <a:r>
              <a:rPr sz="2800" i="1" spc="-5" dirty="0">
                <a:latin typeface="Times New Roman"/>
                <a:cs typeface="Times New Roman"/>
              </a:rPr>
              <a:t>Bruniales</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order </a:t>
            </a:r>
            <a:r>
              <a:rPr sz="2800" i="1" spc="-5" dirty="0">
                <a:latin typeface="Times New Roman"/>
                <a:cs typeface="Times New Roman"/>
              </a:rPr>
              <a:t>Dipsacales</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order </a:t>
            </a:r>
            <a:r>
              <a:rPr sz="2800" i="1" spc="-5" dirty="0">
                <a:latin typeface="Times New Roman"/>
                <a:cs typeface="Times New Roman"/>
              </a:rPr>
              <a:t>Escalloniales</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order </a:t>
            </a:r>
            <a:r>
              <a:rPr sz="2800" i="1" spc="-5" dirty="0">
                <a:latin typeface="Times New Roman"/>
                <a:cs typeface="Times New Roman"/>
              </a:rPr>
              <a:t>Paracryphiales.</a:t>
            </a:r>
            <a:endParaRPr sz="2800">
              <a:latin typeface="Times New Roman"/>
              <a:cs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93741" y="265557"/>
            <a:ext cx="2606675" cy="696595"/>
          </a:xfrm>
          <a:prstGeom prst="rect">
            <a:avLst/>
          </a:prstGeom>
        </p:spPr>
        <p:txBody>
          <a:bodyPr vert="horz" wrap="square" lIns="0" tIns="12700" rIns="0" bIns="0" rtlCol="0">
            <a:spAutoFit/>
          </a:bodyPr>
          <a:lstStyle/>
          <a:p>
            <a:pPr marL="12700">
              <a:lnSpc>
                <a:spcPct val="100000"/>
              </a:lnSpc>
              <a:spcBef>
                <a:spcPts val="100"/>
              </a:spcBef>
            </a:pPr>
            <a:r>
              <a:rPr sz="4400" b="0" dirty="0">
                <a:latin typeface="Arial"/>
                <a:cs typeface="Arial"/>
              </a:rPr>
              <a:t>APG</a:t>
            </a:r>
            <a:r>
              <a:rPr sz="4400" b="0" spc="-80" dirty="0">
                <a:latin typeface="Arial"/>
                <a:cs typeface="Arial"/>
              </a:rPr>
              <a:t> </a:t>
            </a:r>
            <a:r>
              <a:rPr sz="4400" b="0" dirty="0">
                <a:latin typeface="Arial"/>
                <a:cs typeface="Arial"/>
              </a:rPr>
              <a:t>2009</a:t>
            </a:r>
            <a:endParaRPr sz="4400">
              <a:latin typeface="Arial"/>
              <a:cs typeface="Arial"/>
            </a:endParaRPr>
          </a:p>
        </p:txBody>
      </p:sp>
      <p:sp>
        <p:nvSpPr>
          <p:cNvPr id="3" name="object 3"/>
          <p:cNvSpPr/>
          <p:nvPr/>
        </p:nvSpPr>
        <p:spPr>
          <a:xfrm>
            <a:off x="2289936" y="1056386"/>
            <a:ext cx="470915" cy="224027"/>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591180" y="1022349"/>
            <a:ext cx="1231900" cy="269240"/>
          </a:xfrm>
          <a:prstGeom prst="rect">
            <a:avLst/>
          </a:prstGeom>
        </p:spPr>
        <p:txBody>
          <a:bodyPr vert="horz" wrap="square" lIns="0" tIns="12065" rIns="0" bIns="0" rtlCol="0">
            <a:spAutoFit/>
          </a:bodyPr>
          <a:lstStyle/>
          <a:p>
            <a:pPr marL="12700">
              <a:lnSpc>
                <a:spcPct val="100000"/>
              </a:lnSpc>
              <a:spcBef>
                <a:spcPts val="95"/>
              </a:spcBef>
            </a:pPr>
            <a:r>
              <a:rPr sz="1600" b="1" i="1" spc="-5" dirty="0">
                <a:latin typeface="Times New Roman"/>
                <a:cs typeface="Times New Roman"/>
              </a:rPr>
              <a:t>Acorales</a:t>
            </a:r>
            <a:r>
              <a:rPr sz="1600" b="1" i="1" spc="-10" dirty="0">
                <a:latin typeface="Times New Roman"/>
                <a:cs typeface="Times New Roman"/>
              </a:rPr>
              <a:t> </a:t>
            </a:r>
            <a:r>
              <a:rPr sz="1600" b="1" spc="-5" dirty="0">
                <a:latin typeface="Times New Roman"/>
                <a:cs typeface="Times New Roman"/>
              </a:rPr>
              <a:t>Link</a:t>
            </a:r>
            <a:endParaRPr sz="1600">
              <a:latin typeface="Times New Roman"/>
              <a:cs typeface="Times New Roman"/>
            </a:endParaRPr>
          </a:p>
        </p:txBody>
      </p:sp>
      <p:sp>
        <p:nvSpPr>
          <p:cNvPr id="5" name="object 5"/>
          <p:cNvSpPr txBox="1"/>
          <p:nvPr/>
        </p:nvSpPr>
        <p:spPr>
          <a:xfrm>
            <a:off x="2289555" y="1336675"/>
            <a:ext cx="1828800" cy="226060"/>
          </a:xfrm>
          <a:prstGeom prst="rect">
            <a:avLst/>
          </a:prstGeom>
          <a:solidFill>
            <a:srgbClr val="FFFF00"/>
          </a:solidFill>
        </p:spPr>
        <p:txBody>
          <a:bodyPr vert="horz" wrap="square" lIns="0" tIns="0" rIns="0" bIns="0" rtlCol="0">
            <a:spAutoFit/>
          </a:bodyPr>
          <a:lstStyle/>
          <a:p>
            <a:pPr>
              <a:lnSpc>
                <a:spcPts val="1750"/>
              </a:lnSpc>
            </a:pPr>
            <a:r>
              <a:rPr sz="1600" spc="-5" dirty="0">
                <a:latin typeface="Times New Roman"/>
                <a:cs typeface="Times New Roman"/>
              </a:rPr>
              <a:t>o </a:t>
            </a:r>
            <a:r>
              <a:rPr sz="1600" i="1" spc="-5" dirty="0">
                <a:latin typeface="Times New Roman"/>
                <a:cs typeface="Times New Roman"/>
              </a:rPr>
              <a:t>Acoraceae</a:t>
            </a:r>
            <a:r>
              <a:rPr sz="1600" i="1" spc="-35" dirty="0">
                <a:latin typeface="Times New Roman"/>
                <a:cs typeface="Times New Roman"/>
              </a:rPr>
              <a:t> </a:t>
            </a:r>
            <a:r>
              <a:rPr sz="1600" spc="-5" dirty="0">
                <a:latin typeface="Times New Roman"/>
                <a:cs typeface="Times New Roman"/>
              </a:rPr>
              <a:t>Martinov</a:t>
            </a:r>
            <a:endParaRPr sz="1600">
              <a:latin typeface="Times New Roman"/>
              <a:cs typeface="Times New Roman"/>
            </a:endParaRPr>
          </a:p>
        </p:txBody>
      </p:sp>
      <p:sp>
        <p:nvSpPr>
          <p:cNvPr id="6" name="object 6"/>
          <p:cNvSpPr/>
          <p:nvPr/>
        </p:nvSpPr>
        <p:spPr>
          <a:xfrm>
            <a:off x="2289936" y="1617599"/>
            <a:ext cx="470915" cy="224027"/>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2591180" y="1583562"/>
            <a:ext cx="3297554" cy="269240"/>
          </a:xfrm>
          <a:prstGeom prst="rect">
            <a:avLst/>
          </a:prstGeom>
        </p:spPr>
        <p:txBody>
          <a:bodyPr vert="horz" wrap="square" lIns="0" tIns="12065" rIns="0" bIns="0" rtlCol="0">
            <a:spAutoFit/>
          </a:bodyPr>
          <a:lstStyle/>
          <a:p>
            <a:pPr marL="12700">
              <a:lnSpc>
                <a:spcPct val="100000"/>
              </a:lnSpc>
              <a:spcBef>
                <a:spcPts val="95"/>
              </a:spcBef>
            </a:pPr>
            <a:r>
              <a:rPr sz="1600" b="1" i="1" spc="-5" dirty="0">
                <a:latin typeface="Times New Roman"/>
                <a:cs typeface="Times New Roman"/>
              </a:rPr>
              <a:t>Alismatales </a:t>
            </a:r>
            <a:r>
              <a:rPr sz="1600" b="1" spc="-35" dirty="0">
                <a:latin typeface="Times New Roman"/>
                <a:cs typeface="Times New Roman"/>
              </a:rPr>
              <a:t>R.Br. </a:t>
            </a:r>
            <a:r>
              <a:rPr sz="1600" b="1" spc="-5" dirty="0">
                <a:latin typeface="Times New Roman"/>
                <a:cs typeface="Times New Roman"/>
              </a:rPr>
              <a:t>ex </a:t>
            </a:r>
            <a:r>
              <a:rPr sz="1600" b="1" spc="-10" dirty="0">
                <a:latin typeface="Times New Roman"/>
                <a:cs typeface="Times New Roman"/>
              </a:rPr>
              <a:t>Bercht. </a:t>
            </a:r>
            <a:r>
              <a:rPr sz="1600" b="1" spc="-5" dirty="0">
                <a:latin typeface="Times New Roman"/>
                <a:cs typeface="Times New Roman"/>
              </a:rPr>
              <a:t>&amp;</a:t>
            </a:r>
            <a:r>
              <a:rPr sz="1600" b="1" spc="150" dirty="0">
                <a:latin typeface="Times New Roman"/>
                <a:cs typeface="Times New Roman"/>
              </a:rPr>
              <a:t> </a:t>
            </a:r>
            <a:r>
              <a:rPr sz="1600" b="1" spc="-10" dirty="0">
                <a:latin typeface="Times New Roman"/>
                <a:cs typeface="Times New Roman"/>
              </a:rPr>
              <a:t>J.Presl</a:t>
            </a:r>
            <a:endParaRPr sz="1600">
              <a:latin typeface="Times New Roman"/>
              <a:cs typeface="Times New Roman"/>
            </a:endParaRPr>
          </a:p>
        </p:txBody>
      </p:sp>
      <p:sp>
        <p:nvSpPr>
          <p:cNvPr id="8" name="object 8"/>
          <p:cNvSpPr txBox="1"/>
          <p:nvPr/>
        </p:nvSpPr>
        <p:spPr>
          <a:xfrm>
            <a:off x="2048382" y="985164"/>
            <a:ext cx="96520" cy="1147445"/>
          </a:xfrm>
          <a:prstGeom prst="rect">
            <a:avLst/>
          </a:prstGeom>
        </p:spPr>
        <p:txBody>
          <a:bodyPr vert="horz" wrap="square" lIns="0" tIns="48895" rIns="0" bIns="0" rtlCol="0">
            <a:spAutoFit/>
          </a:bodyPr>
          <a:lstStyle/>
          <a:p>
            <a:pPr marL="12700">
              <a:lnSpc>
                <a:spcPct val="100000"/>
              </a:lnSpc>
              <a:spcBef>
                <a:spcPts val="385"/>
              </a:spcBef>
            </a:pPr>
            <a:r>
              <a:rPr sz="1600" spc="-5" dirty="0">
                <a:latin typeface="Arial"/>
                <a:cs typeface="Arial"/>
              </a:rPr>
              <a:t>•</a:t>
            </a:r>
            <a:endParaRPr sz="1600">
              <a:latin typeface="Arial"/>
              <a:cs typeface="Arial"/>
            </a:endParaRPr>
          </a:p>
          <a:p>
            <a:pPr marL="12700">
              <a:lnSpc>
                <a:spcPct val="100000"/>
              </a:lnSpc>
              <a:spcBef>
                <a:spcPts val="290"/>
              </a:spcBef>
            </a:pPr>
            <a:r>
              <a:rPr sz="1600" spc="-5" dirty="0">
                <a:latin typeface="Arial"/>
                <a:cs typeface="Arial"/>
              </a:rPr>
              <a:t>•</a:t>
            </a:r>
            <a:endParaRPr sz="1600">
              <a:latin typeface="Arial"/>
              <a:cs typeface="Arial"/>
            </a:endParaRPr>
          </a:p>
          <a:p>
            <a:pPr marL="12700">
              <a:lnSpc>
                <a:spcPct val="100000"/>
              </a:lnSpc>
              <a:spcBef>
                <a:spcPts val="290"/>
              </a:spcBef>
            </a:pPr>
            <a:r>
              <a:rPr sz="1600" spc="-5" dirty="0">
                <a:latin typeface="Arial"/>
                <a:cs typeface="Arial"/>
              </a:rPr>
              <a:t>•</a:t>
            </a:r>
            <a:endParaRPr sz="1600">
              <a:latin typeface="Arial"/>
              <a:cs typeface="Arial"/>
            </a:endParaRPr>
          </a:p>
          <a:p>
            <a:pPr marL="12700">
              <a:lnSpc>
                <a:spcPct val="100000"/>
              </a:lnSpc>
              <a:spcBef>
                <a:spcPts val="290"/>
              </a:spcBef>
            </a:pPr>
            <a:r>
              <a:rPr sz="1600" spc="-5" dirty="0">
                <a:latin typeface="Arial"/>
                <a:cs typeface="Arial"/>
              </a:rPr>
              <a:t>•</a:t>
            </a:r>
            <a:endParaRPr sz="1600">
              <a:latin typeface="Arial"/>
              <a:cs typeface="Arial"/>
            </a:endParaRPr>
          </a:p>
        </p:txBody>
      </p:sp>
      <p:sp>
        <p:nvSpPr>
          <p:cNvPr id="9" name="object 9"/>
          <p:cNvSpPr txBox="1"/>
          <p:nvPr/>
        </p:nvSpPr>
        <p:spPr>
          <a:xfrm>
            <a:off x="2289555" y="1897507"/>
            <a:ext cx="152400" cy="226060"/>
          </a:xfrm>
          <a:prstGeom prst="rect">
            <a:avLst/>
          </a:prstGeom>
          <a:solidFill>
            <a:srgbClr val="FFFF00"/>
          </a:solidFill>
        </p:spPr>
        <p:txBody>
          <a:bodyPr vert="horz" wrap="square" lIns="0" tIns="0" rIns="0" bIns="0" rtlCol="0">
            <a:spAutoFit/>
          </a:bodyPr>
          <a:lstStyle/>
          <a:p>
            <a:pPr>
              <a:lnSpc>
                <a:spcPts val="1750"/>
              </a:lnSpc>
            </a:pPr>
            <a:r>
              <a:rPr sz="1600" spc="-5" dirty="0">
                <a:latin typeface="Times New Roman"/>
                <a:cs typeface="Times New Roman"/>
              </a:rPr>
              <a:t>o</a:t>
            </a:r>
            <a:endParaRPr sz="1600">
              <a:latin typeface="Times New Roman"/>
              <a:cs typeface="Times New Roman"/>
            </a:endParaRPr>
          </a:p>
        </p:txBody>
      </p:sp>
      <p:sp>
        <p:nvSpPr>
          <p:cNvPr id="10" name="object 10"/>
          <p:cNvSpPr txBox="1"/>
          <p:nvPr/>
        </p:nvSpPr>
        <p:spPr>
          <a:xfrm>
            <a:off x="2441955" y="1897507"/>
            <a:ext cx="113664" cy="226060"/>
          </a:xfrm>
          <a:prstGeom prst="rect">
            <a:avLst/>
          </a:prstGeom>
          <a:solidFill>
            <a:srgbClr val="FFFF00"/>
          </a:solidFill>
        </p:spPr>
        <p:txBody>
          <a:bodyPr vert="horz" wrap="square" lIns="0" tIns="0" rIns="0" bIns="0" rtlCol="0">
            <a:spAutoFit/>
          </a:bodyPr>
          <a:lstStyle/>
          <a:p>
            <a:pPr>
              <a:lnSpc>
                <a:spcPts val="1750"/>
              </a:lnSpc>
            </a:pPr>
            <a:r>
              <a:rPr sz="1600" spc="-10" dirty="0">
                <a:latin typeface="Times New Roman"/>
                <a:cs typeface="Times New Roman"/>
              </a:rPr>
              <a:t>§</a:t>
            </a:r>
            <a:endParaRPr sz="1600">
              <a:latin typeface="Times New Roman"/>
              <a:cs typeface="Times New Roman"/>
            </a:endParaRPr>
          </a:p>
        </p:txBody>
      </p:sp>
      <p:sp>
        <p:nvSpPr>
          <p:cNvPr id="11" name="object 11"/>
          <p:cNvSpPr txBox="1"/>
          <p:nvPr/>
        </p:nvSpPr>
        <p:spPr>
          <a:xfrm>
            <a:off x="2542539" y="1863979"/>
            <a:ext cx="8347709" cy="269240"/>
          </a:xfrm>
          <a:prstGeom prst="rect">
            <a:avLst/>
          </a:prstGeom>
          <a:solidFill>
            <a:srgbClr val="FFFF00"/>
          </a:solidFill>
        </p:spPr>
        <p:txBody>
          <a:bodyPr vert="horz" wrap="square" lIns="0" tIns="12065" rIns="0" bIns="0" rtlCol="0">
            <a:spAutoFit/>
          </a:bodyPr>
          <a:lstStyle/>
          <a:p>
            <a:pPr>
              <a:lnSpc>
                <a:spcPct val="100000"/>
              </a:lnSpc>
              <a:spcBef>
                <a:spcPts val="95"/>
              </a:spcBef>
            </a:pPr>
            <a:r>
              <a:rPr sz="1600" i="1" spc="-5" dirty="0">
                <a:latin typeface="Times New Roman"/>
                <a:cs typeface="Times New Roman"/>
              </a:rPr>
              <a:t>Alismataceae </a:t>
            </a:r>
            <a:r>
              <a:rPr sz="1600" spc="-40" dirty="0">
                <a:latin typeface="Times New Roman"/>
                <a:cs typeface="Times New Roman"/>
              </a:rPr>
              <a:t>Vent. </a:t>
            </a:r>
            <a:r>
              <a:rPr sz="1600" spc="-5" dirty="0">
                <a:latin typeface="Times New Roman"/>
                <a:cs typeface="Times New Roman"/>
              </a:rPr>
              <a:t>(including </a:t>
            </a:r>
            <a:r>
              <a:rPr sz="1600" i="1" spc="-5" dirty="0">
                <a:latin typeface="Times New Roman"/>
                <a:cs typeface="Times New Roman"/>
              </a:rPr>
              <a:t>Limnocharitaceae </a:t>
            </a:r>
            <a:r>
              <a:rPr sz="1600" spc="-25" dirty="0">
                <a:latin typeface="Times New Roman"/>
                <a:cs typeface="Times New Roman"/>
              </a:rPr>
              <a:t>Takht. </a:t>
            </a:r>
            <a:r>
              <a:rPr sz="1600" spc="-5" dirty="0">
                <a:latin typeface="Times New Roman"/>
                <a:cs typeface="Times New Roman"/>
              </a:rPr>
              <a:t>ex Cronquist) </a:t>
            </a:r>
            <a:r>
              <a:rPr sz="1600" spc="-10" dirty="0">
                <a:latin typeface="Times New Roman"/>
                <a:cs typeface="Times New Roman"/>
              </a:rPr>
              <a:t>§ </a:t>
            </a:r>
            <a:r>
              <a:rPr sz="1600" spc="-5" dirty="0">
                <a:latin typeface="Times New Roman"/>
                <a:cs typeface="Times New Roman"/>
              </a:rPr>
              <a:t>= new </a:t>
            </a:r>
            <a:r>
              <a:rPr sz="1600" spc="-10" dirty="0">
                <a:latin typeface="Times New Roman"/>
                <a:cs typeface="Times New Roman"/>
              </a:rPr>
              <a:t>family</a:t>
            </a:r>
            <a:r>
              <a:rPr sz="1600" spc="35" dirty="0">
                <a:latin typeface="Times New Roman"/>
                <a:cs typeface="Times New Roman"/>
              </a:rPr>
              <a:t> </a:t>
            </a:r>
            <a:r>
              <a:rPr sz="1600" spc="-5" dirty="0">
                <a:latin typeface="Times New Roman"/>
                <a:cs typeface="Times New Roman"/>
              </a:rPr>
              <a:t>circumscription</a:t>
            </a:r>
            <a:endParaRPr sz="1600">
              <a:latin typeface="Times New Roman"/>
              <a:cs typeface="Times New Roman"/>
            </a:endParaRPr>
          </a:p>
        </p:txBody>
      </p:sp>
      <p:sp>
        <p:nvSpPr>
          <p:cNvPr id="12" name="object 12"/>
          <p:cNvSpPr txBox="1"/>
          <p:nvPr/>
        </p:nvSpPr>
        <p:spPr>
          <a:xfrm>
            <a:off x="2048382" y="2144394"/>
            <a:ext cx="1720850"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Times New Roman"/>
                <a:cs typeface="Times New Roman"/>
              </a:rPr>
              <a:t>described in the</a:t>
            </a:r>
            <a:r>
              <a:rPr sz="1600" spc="5" dirty="0">
                <a:latin typeface="Times New Roman"/>
                <a:cs typeface="Times New Roman"/>
              </a:rPr>
              <a:t> </a:t>
            </a:r>
            <a:r>
              <a:rPr sz="1600" spc="-5" dirty="0">
                <a:latin typeface="Times New Roman"/>
                <a:cs typeface="Times New Roman"/>
              </a:rPr>
              <a:t>text.</a:t>
            </a:r>
            <a:endParaRPr sz="1600">
              <a:latin typeface="Times New Roman"/>
              <a:cs typeface="Times New Roman"/>
            </a:endParaRPr>
          </a:p>
        </p:txBody>
      </p:sp>
      <p:sp>
        <p:nvSpPr>
          <p:cNvPr id="13" name="object 13"/>
          <p:cNvSpPr txBox="1"/>
          <p:nvPr/>
        </p:nvSpPr>
        <p:spPr>
          <a:xfrm>
            <a:off x="2289555" y="2738754"/>
            <a:ext cx="1283970" cy="226060"/>
          </a:xfrm>
          <a:prstGeom prst="rect">
            <a:avLst/>
          </a:prstGeom>
          <a:solidFill>
            <a:srgbClr val="FFFF00"/>
          </a:solidFill>
        </p:spPr>
        <p:txBody>
          <a:bodyPr vert="horz" wrap="square" lIns="0" tIns="0" rIns="0" bIns="0" rtlCol="0">
            <a:spAutoFit/>
          </a:bodyPr>
          <a:lstStyle/>
          <a:p>
            <a:pPr>
              <a:lnSpc>
                <a:spcPts val="1750"/>
              </a:lnSpc>
            </a:pPr>
            <a:r>
              <a:rPr sz="1600" spc="-5" dirty="0">
                <a:latin typeface="Times New Roman"/>
                <a:cs typeface="Times New Roman"/>
              </a:rPr>
              <a:t>o </a:t>
            </a:r>
            <a:r>
              <a:rPr sz="1600" i="1" spc="-5" dirty="0">
                <a:latin typeface="Times New Roman"/>
                <a:cs typeface="Times New Roman"/>
              </a:rPr>
              <a:t>Araceae</a:t>
            </a:r>
            <a:r>
              <a:rPr sz="1600" i="1" spc="-55" dirty="0">
                <a:latin typeface="Times New Roman"/>
                <a:cs typeface="Times New Roman"/>
              </a:rPr>
              <a:t> </a:t>
            </a:r>
            <a:r>
              <a:rPr sz="1600" dirty="0">
                <a:latin typeface="Times New Roman"/>
                <a:cs typeface="Times New Roman"/>
              </a:rPr>
              <a:t>Juss.</a:t>
            </a:r>
            <a:endParaRPr sz="1600">
              <a:latin typeface="Times New Roman"/>
              <a:cs typeface="Times New Roman"/>
            </a:endParaRPr>
          </a:p>
        </p:txBody>
      </p:sp>
      <p:sp>
        <p:nvSpPr>
          <p:cNvPr id="14" name="object 14"/>
          <p:cNvSpPr txBox="1"/>
          <p:nvPr/>
        </p:nvSpPr>
        <p:spPr>
          <a:xfrm>
            <a:off x="2289555" y="3019170"/>
            <a:ext cx="1677035" cy="226060"/>
          </a:xfrm>
          <a:prstGeom prst="rect">
            <a:avLst/>
          </a:prstGeom>
          <a:solidFill>
            <a:srgbClr val="FFFF00"/>
          </a:solidFill>
        </p:spPr>
        <p:txBody>
          <a:bodyPr vert="horz" wrap="square" lIns="0" tIns="0" rIns="0" bIns="0" rtlCol="0">
            <a:spAutoFit/>
          </a:bodyPr>
          <a:lstStyle/>
          <a:p>
            <a:pPr>
              <a:lnSpc>
                <a:spcPts val="1750"/>
              </a:lnSpc>
            </a:pPr>
            <a:r>
              <a:rPr sz="1600" spc="-5" dirty="0">
                <a:latin typeface="Times New Roman"/>
                <a:cs typeface="Times New Roman"/>
              </a:rPr>
              <a:t>o </a:t>
            </a:r>
            <a:r>
              <a:rPr sz="1600" i="1" spc="-5" dirty="0">
                <a:latin typeface="Times New Roman"/>
                <a:cs typeface="Times New Roman"/>
              </a:rPr>
              <a:t>Butomaceae</a:t>
            </a:r>
            <a:r>
              <a:rPr sz="1600" i="1" spc="-20" dirty="0">
                <a:latin typeface="Times New Roman"/>
                <a:cs typeface="Times New Roman"/>
              </a:rPr>
              <a:t> </a:t>
            </a:r>
            <a:r>
              <a:rPr sz="1600" spc="-5" dirty="0">
                <a:latin typeface="Times New Roman"/>
                <a:cs typeface="Times New Roman"/>
              </a:rPr>
              <a:t>Mirb.</a:t>
            </a:r>
            <a:endParaRPr sz="1600">
              <a:latin typeface="Times New Roman"/>
              <a:cs typeface="Times New Roman"/>
            </a:endParaRPr>
          </a:p>
        </p:txBody>
      </p:sp>
      <p:sp>
        <p:nvSpPr>
          <p:cNvPr id="15" name="object 15"/>
          <p:cNvSpPr txBox="1"/>
          <p:nvPr/>
        </p:nvSpPr>
        <p:spPr>
          <a:xfrm>
            <a:off x="2289555" y="3860419"/>
            <a:ext cx="1870710" cy="226060"/>
          </a:xfrm>
          <a:prstGeom prst="rect">
            <a:avLst/>
          </a:prstGeom>
          <a:solidFill>
            <a:srgbClr val="FFFF00"/>
          </a:solidFill>
        </p:spPr>
        <p:txBody>
          <a:bodyPr vert="horz" wrap="square" lIns="0" tIns="0" rIns="0" bIns="0" rtlCol="0">
            <a:spAutoFit/>
          </a:bodyPr>
          <a:lstStyle/>
          <a:p>
            <a:pPr>
              <a:lnSpc>
                <a:spcPts val="1755"/>
              </a:lnSpc>
            </a:pPr>
            <a:r>
              <a:rPr sz="1600" spc="-5" dirty="0">
                <a:latin typeface="Times New Roman"/>
                <a:cs typeface="Times New Roman"/>
              </a:rPr>
              <a:t>o </a:t>
            </a:r>
            <a:r>
              <a:rPr sz="1600" i="1" spc="-5" dirty="0">
                <a:latin typeface="Times New Roman"/>
                <a:cs typeface="Times New Roman"/>
              </a:rPr>
              <a:t>Juncaginaceae</a:t>
            </a:r>
            <a:r>
              <a:rPr sz="1600" i="1" spc="-20" dirty="0">
                <a:latin typeface="Times New Roman"/>
                <a:cs typeface="Times New Roman"/>
              </a:rPr>
              <a:t> </a:t>
            </a:r>
            <a:r>
              <a:rPr sz="1600" spc="-5" dirty="0">
                <a:latin typeface="Times New Roman"/>
                <a:cs typeface="Times New Roman"/>
              </a:rPr>
              <a:t>Rich.</a:t>
            </a:r>
            <a:endParaRPr sz="1600">
              <a:latin typeface="Times New Roman"/>
              <a:cs typeface="Times New Roman"/>
            </a:endParaRPr>
          </a:p>
        </p:txBody>
      </p:sp>
      <p:sp>
        <p:nvSpPr>
          <p:cNvPr id="16" name="object 16"/>
          <p:cNvSpPr/>
          <p:nvPr/>
        </p:nvSpPr>
        <p:spPr>
          <a:xfrm>
            <a:off x="2441955" y="4421251"/>
            <a:ext cx="1559560" cy="226060"/>
          </a:xfrm>
          <a:custGeom>
            <a:avLst/>
            <a:gdLst/>
            <a:ahLst/>
            <a:cxnLst/>
            <a:rect l="l" t="t" r="r" b="b"/>
            <a:pathLst>
              <a:path w="1559560" h="226060">
                <a:moveTo>
                  <a:pt x="0" y="225551"/>
                </a:moveTo>
                <a:lnTo>
                  <a:pt x="1559052" y="225551"/>
                </a:lnTo>
                <a:lnTo>
                  <a:pt x="1559052" y="0"/>
                </a:lnTo>
                <a:lnTo>
                  <a:pt x="0" y="0"/>
                </a:lnTo>
                <a:lnTo>
                  <a:pt x="0" y="225551"/>
                </a:lnTo>
                <a:close/>
              </a:path>
            </a:pathLst>
          </a:custGeom>
          <a:solidFill>
            <a:srgbClr val="FFFF00"/>
          </a:solidFill>
        </p:spPr>
        <p:txBody>
          <a:bodyPr wrap="square" lIns="0" tIns="0" rIns="0" bIns="0" rtlCol="0"/>
          <a:lstStyle/>
          <a:p>
            <a:endParaRPr/>
          </a:p>
        </p:txBody>
      </p:sp>
      <p:sp>
        <p:nvSpPr>
          <p:cNvPr id="17" name="object 17"/>
          <p:cNvSpPr/>
          <p:nvPr/>
        </p:nvSpPr>
        <p:spPr>
          <a:xfrm>
            <a:off x="4026153" y="4421251"/>
            <a:ext cx="0" cy="226060"/>
          </a:xfrm>
          <a:custGeom>
            <a:avLst/>
            <a:gdLst/>
            <a:ahLst/>
            <a:cxnLst/>
            <a:rect l="l" t="t" r="r" b="b"/>
            <a:pathLst>
              <a:path h="226060">
                <a:moveTo>
                  <a:pt x="0" y="0"/>
                </a:moveTo>
                <a:lnTo>
                  <a:pt x="0" y="225551"/>
                </a:lnTo>
              </a:path>
            </a:pathLst>
          </a:custGeom>
          <a:ln w="50291">
            <a:solidFill>
              <a:srgbClr val="FFFF00"/>
            </a:solidFill>
          </a:ln>
        </p:spPr>
        <p:txBody>
          <a:bodyPr wrap="square" lIns="0" tIns="0" rIns="0" bIns="0" rtlCol="0"/>
          <a:lstStyle/>
          <a:p>
            <a:endParaRPr/>
          </a:p>
        </p:txBody>
      </p:sp>
      <p:sp>
        <p:nvSpPr>
          <p:cNvPr id="18" name="object 18"/>
          <p:cNvSpPr/>
          <p:nvPr/>
        </p:nvSpPr>
        <p:spPr>
          <a:xfrm>
            <a:off x="4051300" y="4421251"/>
            <a:ext cx="541020" cy="226060"/>
          </a:xfrm>
          <a:custGeom>
            <a:avLst/>
            <a:gdLst/>
            <a:ahLst/>
            <a:cxnLst/>
            <a:rect l="l" t="t" r="r" b="b"/>
            <a:pathLst>
              <a:path w="541020" h="226060">
                <a:moveTo>
                  <a:pt x="0" y="225551"/>
                </a:moveTo>
                <a:lnTo>
                  <a:pt x="541020" y="225551"/>
                </a:lnTo>
                <a:lnTo>
                  <a:pt x="541020" y="0"/>
                </a:lnTo>
                <a:lnTo>
                  <a:pt x="0" y="0"/>
                </a:lnTo>
                <a:lnTo>
                  <a:pt x="0" y="225551"/>
                </a:lnTo>
                <a:close/>
              </a:path>
            </a:pathLst>
          </a:custGeom>
          <a:solidFill>
            <a:srgbClr val="FFFF00"/>
          </a:solidFill>
        </p:spPr>
        <p:txBody>
          <a:bodyPr wrap="square" lIns="0" tIns="0" rIns="0" bIns="0" rtlCol="0"/>
          <a:lstStyle/>
          <a:p>
            <a:endParaRPr/>
          </a:p>
        </p:txBody>
      </p:sp>
      <p:sp>
        <p:nvSpPr>
          <p:cNvPr id="19" name="object 19"/>
          <p:cNvSpPr/>
          <p:nvPr/>
        </p:nvSpPr>
        <p:spPr>
          <a:xfrm>
            <a:off x="4592320" y="4421251"/>
            <a:ext cx="314325" cy="226060"/>
          </a:xfrm>
          <a:custGeom>
            <a:avLst/>
            <a:gdLst/>
            <a:ahLst/>
            <a:cxnLst/>
            <a:rect l="l" t="t" r="r" b="b"/>
            <a:pathLst>
              <a:path w="314325" h="226060">
                <a:moveTo>
                  <a:pt x="0" y="225551"/>
                </a:moveTo>
                <a:lnTo>
                  <a:pt x="313944" y="225551"/>
                </a:lnTo>
                <a:lnTo>
                  <a:pt x="313944" y="0"/>
                </a:lnTo>
                <a:lnTo>
                  <a:pt x="0" y="0"/>
                </a:lnTo>
                <a:lnTo>
                  <a:pt x="0" y="225551"/>
                </a:lnTo>
                <a:close/>
              </a:path>
            </a:pathLst>
          </a:custGeom>
          <a:solidFill>
            <a:srgbClr val="FFFF00"/>
          </a:solidFill>
        </p:spPr>
        <p:txBody>
          <a:bodyPr wrap="square" lIns="0" tIns="0" rIns="0" bIns="0" rtlCol="0"/>
          <a:lstStyle/>
          <a:p>
            <a:endParaRPr/>
          </a:p>
        </p:txBody>
      </p:sp>
      <p:sp>
        <p:nvSpPr>
          <p:cNvPr id="20" name="object 20"/>
          <p:cNvSpPr/>
          <p:nvPr/>
        </p:nvSpPr>
        <p:spPr>
          <a:xfrm>
            <a:off x="4906264" y="4421251"/>
            <a:ext cx="535305" cy="226060"/>
          </a:xfrm>
          <a:custGeom>
            <a:avLst/>
            <a:gdLst/>
            <a:ahLst/>
            <a:cxnLst/>
            <a:rect l="l" t="t" r="r" b="b"/>
            <a:pathLst>
              <a:path w="535304" h="226060">
                <a:moveTo>
                  <a:pt x="0" y="225551"/>
                </a:moveTo>
                <a:lnTo>
                  <a:pt x="534924" y="225551"/>
                </a:lnTo>
                <a:lnTo>
                  <a:pt x="534924" y="0"/>
                </a:lnTo>
                <a:lnTo>
                  <a:pt x="0" y="0"/>
                </a:lnTo>
                <a:lnTo>
                  <a:pt x="0" y="225551"/>
                </a:lnTo>
                <a:close/>
              </a:path>
            </a:pathLst>
          </a:custGeom>
          <a:solidFill>
            <a:srgbClr val="FFFF00"/>
          </a:solidFill>
        </p:spPr>
        <p:txBody>
          <a:bodyPr wrap="square" lIns="0" tIns="0" rIns="0" bIns="0" rtlCol="0"/>
          <a:lstStyle/>
          <a:p>
            <a:endParaRPr/>
          </a:p>
        </p:txBody>
      </p:sp>
      <p:sp>
        <p:nvSpPr>
          <p:cNvPr id="21" name="object 21"/>
          <p:cNvSpPr/>
          <p:nvPr/>
        </p:nvSpPr>
        <p:spPr>
          <a:xfrm>
            <a:off x="2289936" y="5824423"/>
            <a:ext cx="470915" cy="224028"/>
          </a:xfrm>
          <a:prstGeom prst="rect">
            <a:avLst/>
          </a:prstGeom>
          <a:blipFill>
            <a:blip r:embed="rId2" cstate="print"/>
            <a:stretch>
              <a:fillRect/>
            </a:stretch>
          </a:blipFill>
        </p:spPr>
        <p:txBody>
          <a:bodyPr wrap="square" lIns="0" tIns="0" rIns="0" bIns="0" rtlCol="0"/>
          <a:lstStyle/>
          <a:p>
            <a:endParaRPr/>
          </a:p>
        </p:txBody>
      </p:sp>
      <p:sp>
        <p:nvSpPr>
          <p:cNvPr id="22" name="object 22"/>
          <p:cNvSpPr txBox="1">
            <a:spLocks noGrp="1"/>
          </p:cNvSpPr>
          <p:nvPr>
            <p:ph type="body" idx="1"/>
          </p:nvPr>
        </p:nvSpPr>
        <p:spPr>
          <a:prstGeom prst="rect">
            <a:avLst/>
          </a:prstGeom>
        </p:spPr>
        <p:txBody>
          <a:bodyPr vert="horz" wrap="square" lIns="0" tIns="48895" rIns="0" bIns="0" rtlCol="0">
            <a:spAutoFit/>
          </a:bodyPr>
          <a:lstStyle/>
          <a:p>
            <a:pPr marL="241300" indent="-228600">
              <a:lnSpc>
                <a:spcPct val="100000"/>
              </a:lnSpc>
              <a:spcBef>
                <a:spcPts val="385"/>
              </a:spcBef>
              <a:buFont typeface="Arial"/>
              <a:buChar char="•"/>
              <a:tabLst>
                <a:tab pos="241300" algn="l"/>
                <a:tab pos="241935" algn="l"/>
              </a:tabLst>
            </a:pPr>
            <a:r>
              <a:rPr i="0" spc="-5" dirty="0">
                <a:latin typeface="Times New Roman"/>
                <a:cs typeface="Times New Roman"/>
              </a:rPr>
              <a:t>o </a:t>
            </a:r>
            <a:r>
              <a:rPr spc="-5" dirty="0"/>
              <a:t>Aponogetonaceae</a:t>
            </a:r>
            <a:r>
              <a:rPr spc="5" dirty="0"/>
              <a:t> </a:t>
            </a:r>
            <a:r>
              <a:rPr i="0" spc="-5" dirty="0">
                <a:latin typeface="Times New Roman"/>
                <a:cs typeface="Times New Roman"/>
              </a:rPr>
              <a:t>Planch.</a:t>
            </a:r>
          </a:p>
          <a:p>
            <a:pPr marL="12700">
              <a:lnSpc>
                <a:spcPct val="100000"/>
              </a:lnSpc>
              <a:spcBef>
                <a:spcPts val="290"/>
              </a:spcBef>
            </a:pPr>
            <a:r>
              <a:rPr i="0" spc="-5" dirty="0">
                <a:latin typeface="Arial"/>
                <a:cs typeface="Arial"/>
              </a:rPr>
              <a:t>•</a:t>
            </a:r>
          </a:p>
          <a:p>
            <a:pPr marL="12700">
              <a:lnSpc>
                <a:spcPct val="100000"/>
              </a:lnSpc>
              <a:spcBef>
                <a:spcPts val="290"/>
              </a:spcBef>
            </a:pPr>
            <a:r>
              <a:rPr i="0" spc="-5" dirty="0">
                <a:latin typeface="Arial"/>
                <a:cs typeface="Arial"/>
              </a:rPr>
              <a:t>•</a:t>
            </a:r>
          </a:p>
          <a:p>
            <a:pPr marL="241300" indent="-228600">
              <a:lnSpc>
                <a:spcPct val="100000"/>
              </a:lnSpc>
              <a:spcBef>
                <a:spcPts val="290"/>
              </a:spcBef>
              <a:buFont typeface="Arial"/>
              <a:buChar char="•"/>
              <a:tabLst>
                <a:tab pos="241300" algn="l"/>
                <a:tab pos="241935" algn="l"/>
              </a:tabLst>
            </a:pPr>
            <a:r>
              <a:rPr i="0" spc="-5" dirty="0">
                <a:latin typeface="Times New Roman"/>
                <a:cs typeface="Times New Roman"/>
              </a:rPr>
              <a:t>o </a:t>
            </a:r>
            <a:r>
              <a:rPr spc="-5" dirty="0"/>
              <a:t>Cymodoceaceae</a:t>
            </a:r>
            <a:r>
              <a:rPr dirty="0"/>
              <a:t> </a:t>
            </a:r>
            <a:r>
              <a:rPr i="0" spc="-25" dirty="0">
                <a:latin typeface="Times New Roman"/>
                <a:cs typeface="Times New Roman"/>
              </a:rPr>
              <a:t>Vines</a:t>
            </a:r>
          </a:p>
          <a:p>
            <a:pPr marL="241300" indent="-228600">
              <a:lnSpc>
                <a:spcPct val="100000"/>
              </a:lnSpc>
              <a:spcBef>
                <a:spcPts val="285"/>
              </a:spcBef>
              <a:buFont typeface="Arial"/>
              <a:buChar char="•"/>
              <a:tabLst>
                <a:tab pos="241300" algn="l"/>
                <a:tab pos="241935" algn="l"/>
              </a:tabLst>
            </a:pPr>
            <a:r>
              <a:rPr i="0" spc="-5" dirty="0">
                <a:latin typeface="Times New Roman"/>
                <a:cs typeface="Times New Roman"/>
              </a:rPr>
              <a:t>o </a:t>
            </a:r>
            <a:r>
              <a:rPr spc="-10" dirty="0"/>
              <a:t>Hydrocharitaceae</a:t>
            </a:r>
            <a:r>
              <a:rPr spc="20" dirty="0"/>
              <a:t> </a:t>
            </a:r>
            <a:r>
              <a:rPr i="0" dirty="0">
                <a:latin typeface="Times New Roman"/>
                <a:cs typeface="Times New Roman"/>
              </a:rPr>
              <a:t>Juss.</a:t>
            </a:r>
          </a:p>
          <a:p>
            <a:pPr marL="12700">
              <a:lnSpc>
                <a:spcPct val="100000"/>
              </a:lnSpc>
              <a:spcBef>
                <a:spcPts val="290"/>
              </a:spcBef>
            </a:pPr>
            <a:r>
              <a:rPr i="0" spc="-5" dirty="0">
                <a:latin typeface="Arial"/>
                <a:cs typeface="Arial"/>
              </a:rPr>
              <a:t>•</a:t>
            </a:r>
          </a:p>
          <a:p>
            <a:pPr marL="241300" indent="-228600">
              <a:lnSpc>
                <a:spcPct val="100000"/>
              </a:lnSpc>
              <a:spcBef>
                <a:spcPts val="285"/>
              </a:spcBef>
              <a:buFont typeface="Arial"/>
              <a:buChar char="•"/>
              <a:tabLst>
                <a:tab pos="241300" algn="l"/>
                <a:tab pos="241935" algn="l"/>
              </a:tabLst>
            </a:pPr>
            <a:r>
              <a:rPr i="0" spc="-5" dirty="0">
                <a:latin typeface="Times New Roman"/>
                <a:cs typeface="Times New Roman"/>
              </a:rPr>
              <a:t>o </a:t>
            </a:r>
            <a:r>
              <a:rPr spc="-5" dirty="0"/>
              <a:t>Posidoniaceae</a:t>
            </a:r>
            <a:r>
              <a:rPr spc="15" dirty="0"/>
              <a:t> </a:t>
            </a:r>
            <a:r>
              <a:rPr i="0" spc="-25" dirty="0">
                <a:latin typeface="Times New Roman"/>
                <a:cs typeface="Times New Roman"/>
              </a:rPr>
              <a:t>Vines</a:t>
            </a:r>
          </a:p>
          <a:p>
            <a:pPr marL="241300" indent="-228600">
              <a:lnSpc>
                <a:spcPct val="100000"/>
              </a:lnSpc>
              <a:spcBef>
                <a:spcPts val="290"/>
              </a:spcBef>
              <a:buFont typeface="Arial"/>
              <a:buChar char="•"/>
              <a:tabLst>
                <a:tab pos="241300" algn="l"/>
                <a:tab pos="241935" algn="l"/>
              </a:tabLst>
            </a:pPr>
            <a:r>
              <a:rPr i="0" spc="-5" dirty="0">
                <a:latin typeface="Times New Roman"/>
                <a:cs typeface="Times New Roman"/>
              </a:rPr>
              <a:t>o </a:t>
            </a:r>
            <a:r>
              <a:rPr spc="-5" dirty="0"/>
              <a:t>Potamogetonaceae </a:t>
            </a:r>
            <a:r>
              <a:rPr i="0" spc="-5" dirty="0">
                <a:latin typeface="Times New Roman"/>
                <a:cs typeface="Times New Roman"/>
              </a:rPr>
              <a:t>Bercht. &amp;</a:t>
            </a:r>
            <a:r>
              <a:rPr i="0" spc="50" dirty="0">
                <a:latin typeface="Times New Roman"/>
                <a:cs typeface="Times New Roman"/>
              </a:rPr>
              <a:t> </a:t>
            </a:r>
            <a:r>
              <a:rPr i="0" spc="-5" dirty="0">
                <a:latin typeface="Times New Roman"/>
                <a:cs typeface="Times New Roman"/>
              </a:rPr>
              <a:t>J.Presl</a:t>
            </a:r>
          </a:p>
          <a:p>
            <a:pPr marL="241300" indent="-228600">
              <a:lnSpc>
                <a:spcPct val="100000"/>
              </a:lnSpc>
              <a:spcBef>
                <a:spcPts val="290"/>
              </a:spcBef>
              <a:buFont typeface="Arial"/>
              <a:buChar char="•"/>
              <a:tabLst>
                <a:tab pos="241300" algn="l"/>
                <a:tab pos="241935" algn="l"/>
              </a:tabLst>
            </a:pPr>
            <a:r>
              <a:rPr i="0" spc="-5" dirty="0">
                <a:latin typeface="Times New Roman"/>
                <a:cs typeface="Times New Roman"/>
              </a:rPr>
              <a:t>o </a:t>
            </a:r>
            <a:r>
              <a:rPr spc="-5" dirty="0"/>
              <a:t>Ruppiaceae</a:t>
            </a:r>
            <a:r>
              <a:rPr spc="15" dirty="0"/>
              <a:t> </a:t>
            </a:r>
            <a:r>
              <a:rPr i="0" spc="-5" dirty="0">
                <a:latin typeface="Times New Roman"/>
                <a:cs typeface="Times New Roman"/>
              </a:rPr>
              <a:t>Horan.</a:t>
            </a:r>
          </a:p>
          <a:p>
            <a:pPr marL="241300" indent="-228600">
              <a:lnSpc>
                <a:spcPct val="100000"/>
              </a:lnSpc>
              <a:spcBef>
                <a:spcPts val="290"/>
              </a:spcBef>
              <a:buFont typeface="Arial"/>
              <a:buChar char="•"/>
              <a:tabLst>
                <a:tab pos="241300" algn="l"/>
                <a:tab pos="241935" algn="l"/>
              </a:tabLst>
            </a:pPr>
            <a:r>
              <a:rPr i="0" spc="-5" dirty="0">
                <a:latin typeface="Times New Roman"/>
                <a:cs typeface="Times New Roman"/>
              </a:rPr>
              <a:t>o </a:t>
            </a:r>
            <a:r>
              <a:rPr spc="-5" dirty="0"/>
              <a:t>Scheuchzeriacea</a:t>
            </a:r>
            <a:r>
              <a:rPr i="0" spc="-5" dirty="0">
                <a:latin typeface="Times New Roman"/>
                <a:cs typeface="Times New Roman"/>
              </a:rPr>
              <a:t>e</a:t>
            </a:r>
            <a:r>
              <a:rPr i="0" spc="20" dirty="0">
                <a:latin typeface="Times New Roman"/>
                <a:cs typeface="Times New Roman"/>
              </a:rPr>
              <a:t> </a:t>
            </a:r>
            <a:r>
              <a:rPr i="0" spc="-20" dirty="0">
                <a:latin typeface="Times New Roman"/>
                <a:cs typeface="Times New Roman"/>
              </a:rPr>
              <a:t>F.Rudolphi</a:t>
            </a:r>
          </a:p>
          <a:p>
            <a:pPr marL="241300" indent="-228600">
              <a:lnSpc>
                <a:spcPct val="100000"/>
              </a:lnSpc>
              <a:spcBef>
                <a:spcPts val="285"/>
              </a:spcBef>
              <a:buFont typeface="Arial"/>
              <a:buChar char="•"/>
              <a:tabLst>
                <a:tab pos="241300" algn="l"/>
                <a:tab pos="241935" algn="l"/>
              </a:tabLst>
            </a:pPr>
            <a:r>
              <a:rPr i="0" spc="-5" dirty="0">
                <a:latin typeface="Times New Roman"/>
                <a:cs typeface="Times New Roman"/>
              </a:rPr>
              <a:t>o </a:t>
            </a:r>
            <a:r>
              <a:rPr spc="-15" dirty="0">
                <a:solidFill>
                  <a:srgbClr val="FFFF00"/>
                </a:solidFill>
              </a:rPr>
              <a:t>Tofieldiaceae</a:t>
            </a:r>
            <a:r>
              <a:rPr spc="25" dirty="0">
                <a:solidFill>
                  <a:srgbClr val="FFFF00"/>
                </a:solidFill>
              </a:rPr>
              <a:t> </a:t>
            </a:r>
            <a:r>
              <a:rPr i="0" spc="-25" dirty="0">
                <a:solidFill>
                  <a:srgbClr val="FFFF00"/>
                </a:solidFill>
                <a:latin typeface="Times New Roman"/>
                <a:cs typeface="Times New Roman"/>
              </a:rPr>
              <a:t>Takht.</a:t>
            </a:r>
          </a:p>
          <a:p>
            <a:pPr marL="241300" indent="-228600">
              <a:lnSpc>
                <a:spcPct val="100000"/>
              </a:lnSpc>
              <a:spcBef>
                <a:spcPts val="290"/>
              </a:spcBef>
              <a:buFont typeface="Arial"/>
              <a:buChar char="•"/>
              <a:tabLst>
                <a:tab pos="241300" algn="l"/>
                <a:tab pos="241935" algn="l"/>
              </a:tabLst>
            </a:pPr>
            <a:r>
              <a:rPr i="0" spc="-5" dirty="0">
                <a:latin typeface="Times New Roman"/>
                <a:cs typeface="Times New Roman"/>
              </a:rPr>
              <a:t>o </a:t>
            </a:r>
            <a:r>
              <a:rPr spc="-5" dirty="0"/>
              <a:t>Zosteraceae</a:t>
            </a:r>
            <a:r>
              <a:rPr spc="15" dirty="0"/>
              <a:t> </a:t>
            </a:r>
            <a:r>
              <a:rPr i="0" spc="-10" dirty="0">
                <a:latin typeface="Times New Roman"/>
                <a:cs typeface="Times New Roman"/>
              </a:rPr>
              <a:t>Dumort.</a:t>
            </a:r>
          </a:p>
          <a:p>
            <a:pPr marL="554990" indent="-542290">
              <a:lnSpc>
                <a:spcPct val="100000"/>
              </a:lnSpc>
              <a:spcBef>
                <a:spcPts val="290"/>
              </a:spcBef>
              <a:buFont typeface="Arial"/>
              <a:buChar char="•"/>
              <a:tabLst>
                <a:tab pos="554990" algn="l"/>
                <a:tab pos="555625" algn="l"/>
              </a:tabLst>
            </a:pPr>
            <a:r>
              <a:rPr i="0" spc="-5" dirty="0">
                <a:latin typeface="Times New Roman"/>
                <a:cs typeface="Times New Roman"/>
              </a:rPr>
              <a:t>†</a:t>
            </a:r>
            <a:r>
              <a:rPr b="1" spc="-5" dirty="0">
                <a:latin typeface="Times New Roman"/>
                <a:cs typeface="Times New Roman"/>
              </a:rPr>
              <a:t>Petrosaviales </a:t>
            </a:r>
            <a:r>
              <a:rPr b="1" i="0" spc="-30" dirty="0">
                <a:latin typeface="Times New Roman"/>
                <a:cs typeface="Times New Roman"/>
              </a:rPr>
              <a:t>Takht</a:t>
            </a:r>
            <a:r>
              <a:rPr i="0" spc="-30" dirty="0">
                <a:latin typeface="Times New Roman"/>
                <a:cs typeface="Times New Roman"/>
              </a:rPr>
              <a:t>. </a:t>
            </a:r>
            <a:r>
              <a:rPr i="0" spc="-5" dirty="0">
                <a:latin typeface="Times New Roman"/>
                <a:cs typeface="Times New Roman"/>
              </a:rPr>
              <a:t>† = newly recognized order </a:t>
            </a:r>
            <a:r>
              <a:rPr i="0" dirty="0">
                <a:latin typeface="Times New Roman"/>
                <a:cs typeface="Times New Roman"/>
              </a:rPr>
              <a:t>for the </a:t>
            </a:r>
            <a:r>
              <a:rPr i="0" spc="-10" dirty="0">
                <a:latin typeface="Times New Roman"/>
                <a:cs typeface="Times New Roman"/>
              </a:rPr>
              <a:t>APG</a:t>
            </a:r>
            <a:r>
              <a:rPr i="0" spc="125" dirty="0">
                <a:latin typeface="Times New Roman"/>
                <a:cs typeface="Times New Roman"/>
              </a:rPr>
              <a:t> </a:t>
            </a:r>
            <a:r>
              <a:rPr i="0" spc="-15" dirty="0">
                <a:latin typeface="Times New Roman"/>
                <a:cs typeface="Times New Roman"/>
              </a:rPr>
              <a:t>system;</a:t>
            </a:r>
          </a:p>
          <a:p>
            <a:pPr marL="241300" indent="-228600">
              <a:lnSpc>
                <a:spcPct val="100000"/>
              </a:lnSpc>
              <a:spcBef>
                <a:spcPts val="980"/>
              </a:spcBef>
              <a:buFont typeface="Arial"/>
              <a:buChar char="•"/>
              <a:tabLst>
                <a:tab pos="241300" algn="l"/>
                <a:tab pos="241935" algn="l"/>
              </a:tabLst>
            </a:pPr>
            <a:r>
              <a:rPr i="0" spc="-5" dirty="0">
                <a:latin typeface="Times New Roman"/>
                <a:cs typeface="Times New Roman"/>
              </a:rPr>
              <a:t>o </a:t>
            </a:r>
            <a:r>
              <a:rPr spc="-10" dirty="0"/>
              <a:t>Petrosaviaceae</a:t>
            </a:r>
            <a:r>
              <a:rPr spc="25" dirty="0"/>
              <a:t> </a:t>
            </a:r>
            <a:r>
              <a:rPr i="0" spc="-5" dirty="0">
                <a:latin typeface="Times New Roman"/>
                <a:cs typeface="Times New Roman"/>
              </a:rPr>
              <a:t>Hutch.</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42464" y="1872742"/>
            <a:ext cx="149860" cy="452120"/>
          </a:xfrm>
          <a:prstGeom prst="rect">
            <a:avLst/>
          </a:prstGeom>
        </p:spPr>
        <p:txBody>
          <a:bodyPr vert="horz" wrap="square" lIns="0" tIns="12065" rIns="0" bIns="0" rtlCol="0">
            <a:spAutoFit/>
          </a:bodyPr>
          <a:lstStyle/>
          <a:p>
            <a:pPr marL="12700">
              <a:lnSpc>
                <a:spcPct val="100000"/>
              </a:lnSpc>
              <a:spcBef>
                <a:spcPts val="95"/>
              </a:spcBef>
            </a:pPr>
            <a:r>
              <a:rPr sz="2800" spc="-5" dirty="0">
                <a:latin typeface="Arial"/>
                <a:cs typeface="Arial"/>
              </a:rPr>
              <a:t>•</a:t>
            </a:r>
            <a:endParaRPr sz="2800">
              <a:latin typeface="Arial"/>
              <a:cs typeface="Arial"/>
            </a:endParaRPr>
          </a:p>
        </p:txBody>
      </p:sp>
      <p:sp>
        <p:nvSpPr>
          <p:cNvPr id="3" name="object 3"/>
          <p:cNvSpPr txBox="1"/>
          <p:nvPr/>
        </p:nvSpPr>
        <p:spPr>
          <a:xfrm>
            <a:off x="2683382" y="1923160"/>
            <a:ext cx="3233420" cy="393700"/>
          </a:xfrm>
          <a:prstGeom prst="rect">
            <a:avLst/>
          </a:prstGeom>
          <a:solidFill>
            <a:srgbClr val="FFFF00"/>
          </a:solidFill>
        </p:spPr>
        <p:txBody>
          <a:bodyPr vert="horz" wrap="square" lIns="0" tIns="0" rIns="0" bIns="0" rtlCol="0">
            <a:spAutoFit/>
          </a:bodyPr>
          <a:lstStyle/>
          <a:p>
            <a:pPr>
              <a:lnSpc>
                <a:spcPts val="3060"/>
              </a:lnSpc>
            </a:pPr>
            <a:r>
              <a:rPr sz="2800" spc="-5" dirty="0">
                <a:latin typeface="Times New Roman"/>
                <a:cs typeface="Times New Roman"/>
              </a:rPr>
              <a:t>o </a:t>
            </a:r>
            <a:r>
              <a:rPr sz="2800" i="1" spc="-15" dirty="0">
                <a:latin typeface="Times New Roman"/>
                <a:cs typeface="Times New Roman"/>
              </a:rPr>
              <a:t>Dioscoreaceae</a:t>
            </a:r>
            <a:r>
              <a:rPr sz="2800" i="1" spc="-35" dirty="0">
                <a:latin typeface="Times New Roman"/>
                <a:cs typeface="Times New Roman"/>
              </a:rPr>
              <a:t> </a:t>
            </a:r>
            <a:r>
              <a:rPr sz="2800" spc="-35" dirty="0">
                <a:latin typeface="Times New Roman"/>
                <a:cs typeface="Times New Roman"/>
              </a:rPr>
              <a:t>R.Br.</a:t>
            </a:r>
            <a:endParaRPr sz="2800">
              <a:latin typeface="Times New Roman"/>
              <a:cs typeface="Times New Roman"/>
            </a:endParaRPr>
          </a:p>
        </p:txBody>
      </p:sp>
      <p:sp>
        <p:nvSpPr>
          <p:cNvPr id="4" name="object 4"/>
          <p:cNvSpPr/>
          <p:nvPr/>
        </p:nvSpPr>
        <p:spPr>
          <a:xfrm>
            <a:off x="2683764" y="2903854"/>
            <a:ext cx="827532" cy="393191"/>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2442464" y="2298171"/>
            <a:ext cx="6534784" cy="2971165"/>
          </a:xfrm>
          <a:prstGeom prst="rect">
            <a:avLst/>
          </a:prstGeom>
        </p:spPr>
        <p:txBody>
          <a:bodyPr vert="horz" wrap="square" lIns="0" tIns="77470" rIns="0" bIns="0" rtlCol="0">
            <a:spAutoFit/>
          </a:bodyPr>
          <a:lstStyle/>
          <a:p>
            <a:pPr marL="241300" indent="-228600">
              <a:lnSpc>
                <a:spcPct val="100000"/>
              </a:lnSpc>
              <a:spcBef>
                <a:spcPts val="610"/>
              </a:spcBef>
              <a:buFont typeface="Arial"/>
              <a:buChar char="•"/>
              <a:tabLst>
                <a:tab pos="241300" algn="l"/>
              </a:tabLst>
            </a:pPr>
            <a:r>
              <a:rPr sz="2800" spc="-5" dirty="0">
                <a:latin typeface="Times New Roman"/>
                <a:cs typeface="Times New Roman"/>
              </a:rPr>
              <a:t>o </a:t>
            </a:r>
            <a:r>
              <a:rPr sz="2800" i="1" spc="-5" dirty="0">
                <a:latin typeface="Times New Roman"/>
                <a:cs typeface="Times New Roman"/>
              </a:rPr>
              <a:t>Nartheciacea</a:t>
            </a:r>
            <a:r>
              <a:rPr sz="2800" spc="-5" dirty="0">
                <a:latin typeface="Times New Roman"/>
                <a:cs typeface="Times New Roman"/>
              </a:rPr>
              <a:t>e </a:t>
            </a:r>
            <a:r>
              <a:rPr sz="2800" spc="-55" dirty="0">
                <a:latin typeface="Times New Roman"/>
                <a:cs typeface="Times New Roman"/>
              </a:rPr>
              <a:t>Fr. </a:t>
            </a:r>
            <a:r>
              <a:rPr sz="2800" spc="-5" dirty="0">
                <a:latin typeface="Times New Roman"/>
                <a:cs typeface="Times New Roman"/>
              </a:rPr>
              <a:t>ex</a:t>
            </a:r>
            <a:r>
              <a:rPr sz="2800" spc="30" dirty="0">
                <a:latin typeface="Times New Roman"/>
                <a:cs typeface="Times New Roman"/>
              </a:rPr>
              <a:t> </a:t>
            </a:r>
            <a:r>
              <a:rPr sz="2800" spc="-5" dirty="0">
                <a:latin typeface="Times New Roman"/>
                <a:cs typeface="Times New Roman"/>
              </a:rPr>
              <a:t>Bjurzon</a:t>
            </a:r>
            <a:endParaRPr sz="2800">
              <a:latin typeface="Times New Roman"/>
              <a:cs typeface="Times New Roman"/>
            </a:endParaRPr>
          </a:p>
          <a:p>
            <a:pPr marL="792480" indent="-779780">
              <a:lnSpc>
                <a:spcPct val="100000"/>
              </a:lnSpc>
              <a:spcBef>
                <a:spcPts val="505"/>
              </a:spcBef>
              <a:buFont typeface="Arial"/>
              <a:buChar char="•"/>
              <a:tabLst>
                <a:tab pos="792480" algn="l"/>
                <a:tab pos="793115" algn="l"/>
              </a:tabLst>
            </a:pPr>
            <a:r>
              <a:rPr sz="2800" b="1" i="1" spc="-5" dirty="0">
                <a:latin typeface="Times New Roman"/>
                <a:cs typeface="Times New Roman"/>
              </a:rPr>
              <a:t>Pandanales </a:t>
            </a:r>
            <a:r>
              <a:rPr sz="2800" b="1" spc="-60" dirty="0">
                <a:latin typeface="Times New Roman"/>
                <a:cs typeface="Times New Roman"/>
              </a:rPr>
              <a:t>R.Br. </a:t>
            </a:r>
            <a:r>
              <a:rPr sz="2800" b="1" spc="-5" dirty="0">
                <a:latin typeface="Times New Roman"/>
                <a:cs typeface="Times New Roman"/>
              </a:rPr>
              <a:t>ex </a:t>
            </a:r>
            <a:r>
              <a:rPr sz="2800" b="1" spc="-15" dirty="0">
                <a:latin typeface="Times New Roman"/>
                <a:cs typeface="Times New Roman"/>
              </a:rPr>
              <a:t>Bercht. </a:t>
            </a:r>
            <a:r>
              <a:rPr sz="2800" b="1" spc="-5" dirty="0">
                <a:latin typeface="Times New Roman"/>
                <a:cs typeface="Times New Roman"/>
              </a:rPr>
              <a:t>&amp;</a:t>
            </a:r>
            <a:r>
              <a:rPr sz="2800" b="1" spc="135" dirty="0">
                <a:latin typeface="Times New Roman"/>
                <a:cs typeface="Times New Roman"/>
              </a:rPr>
              <a:t> </a:t>
            </a:r>
            <a:r>
              <a:rPr sz="2800" b="1" spc="-15" dirty="0">
                <a:latin typeface="Times New Roman"/>
                <a:cs typeface="Times New Roman"/>
              </a:rPr>
              <a:t>J.Presl</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 o </a:t>
            </a:r>
            <a:r>
              <a:rPr sz="2800" i="1" spc="-5" dirty="0">
                <a:latin typeface="Times New Roman"/>
                <a:cs typeface="Times New Roman"/>
              </a:rPr>
              <a:t>Pandanaceae</a:t>
            </a:r>
            <a:r>
              <a:rPr sz="2800" i="1" spc="-10" dirty="0">
                <a:latin typeface="Times New Roman"/>
                <a:cs typeface="Times New Roman"/>
              </a:rPr>
              <a:t> </a:t>
            </a:r>
            <a:r>
              <a:rPr sz="2800" spc="-35" dirty="0">
                <a:latin typeface="Times New Roman"/>
                <a:cs typeface="Times New Roman"/>
              </a:rPr>
              <a:t>R.Br.</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 </a:t>
            </a:r>
            <a:r>
              <a:rPr sz="2800" i="1" spc="-5" dirty="0">
                <a:latin typeface="Times New Roman"/>
                <a:cs typeface="Times New Roman"/>
              </a:rPr>
              <a:t>Stemonaceae</a:t>
            </a:r>
            <a:r>
              <a:rPr sz="2800" i="1" dirty="0">
                <a:latin typeface="Times New Roman"/>
                <a:cs typeface="Times New Roman"/>
              </a:rPr>
              <a:t> </a:t>
            </a:r>
            <a:r>
              <a:rPr sz="2800" spc="-5" dirty="0">
                <a:latin typeface="Times New Roman"/>
                <a:cs typeface="Times New Roman"/>
              </a:rPr>
              <a:t>Caruel</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 </a:t>
            </a:r>
            <a:r>
              <a:rPr sz="2800" i="1" spc="-15" dirty="0">
                <a:latin typeface="Times New Roman"/>
                <a:cs typeface="Times New Roman"/>
              </a:rPr>
              <a:t>Triuridaceae</a:t>
            </a:r>
            <a:r>
              <a:rPr sz="2800" i="1" spc="-25" dirty="0">
                <a:latin typeface="Times New Roman"/>
                <a:cs typeface="Times New Roman"/>
              </a:rPr>
              <a:t> </a:t>
            </a:r>
            <a:r>
              <a:rPr sz="2800" spc="-5" dirty="0">
                <a:latin typeface="Times New Roman"/>
                <a:cs typeface="Times New Roman"/>
              </a:rPr>
              <a:t>Gardner</a:t>
            </a:r>
            <a:endParaRPr sz="2800">
              <a:latin typeface="Times New Roman"/>
              <a:cs typeface="Times New Roman"/>
            </a:endParaRPr>
          </a:p>
          <a:p>
            <a:pPr marL="241300" indent="-228600">
              <a:lnSpc>
                <a:spcPct val="100000"/>
              </a:lnSpc>
              <a:spcBef>
                <a:spcPts val="505"/>
              </a:spcBef>
              <a:buFont typeface="Arial"/>
              <a:buChar char="•"/>
              <a:tabLst>
                <a:tab pos="241300" algn="l"/>
              </a:tabLst>
            </a:pPr>
            <a:r>
              <a:rPr sz="2800" spc="-5" dirty="0">
                <a:latin typeface="Times New Roman"/>
                <a:cs typeface="Times New Roman"/>
              </a:rPr>
              <a:t>o </a:t>
            </a:r>
            <a:r>
              <a:rPr sz="2800" i="1" spc="-30" dirty="0">
                <a:latin typeface="Times New Roman"/>
                <a:cs typeface="Times New Roman"/>
              </a:rPr>
              <a:t>Velloziaceae</a:t>
            </a:r>
            <a:r>
              <a:rPr sz="2800" i="1" spc="-10" dirty="0">
                <a:latin typeface="Times New Roman"/>
                <a:cs typeface="Times New Roman"/>
              </a:rPr>
              <a:t> </a:t>
            </a:r>
            <a:r>
              <a:rPr sz="2800" spc="-5" dirty="0">
                <a:latin typeface="Times New Roman"/>
                <a:cs typeface="Times New Roman"/>
              </a:rPr>
              <a:t>J.Agardh</a:t>
            </a:r>
            <a:endParaRPr sz="2800">
              <a:latin typeface="Times New Roman"/>
              <a:cs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821817"/>
            <a:ext cx="3362325" cy="360680"/>
          </a:xfrm>
          <a:prstGeom prst="rect">
            <a:avLst/>
          </a:prstGeom>
        </p:spPr>
        <p:txBody>
          <a:bodyPr vert="horz" wrap="square" lIns="0" tIns="12065" rIns="0" bIns="0" rtlCol="0">
            <a:spAutoFit/>
          </a:bodyPr>
          <a:lstStyle/>
          <a:p>
            <a:pPr marL="12700">
              <a:lnSpc>
                <a:spcPct val="100000"/>
              </a:lnSpc>
              <a:spcBef>
                <a:spcPts val="95"/>
              </a:spcBef>
            </a:pPr>
            <a:r>
              <a:rPr sz="2200" spc="-5" dirty="0">
                <a:latin typeface="Times New Roman"/>
                <a:cs typeface="Times New Roman"/>
              </a:rPr>
              <a:t>Summary of APG III</a:t>
            </a:r>
            <a:r>
              <a:rPr sz="2200" spc="-125" dirty="0">
                <a:latin typeface="Times New Roman"/>
                <a:cs typeface="Times New Roman"/>
              </a:rPr>
              <a:t> </a:t>
            </a:r>
            <a:r>
              <a:rPr sz="2200" spc="-5" dirty="0">
                <a:latin typeface="Times New Roman"/>
                <a:cs typeface="Times New Roman"/>
              </a:rPr>
              <a:t>(2009)</a:t>
            </a:r>
            <a:endParaRPr sz="2200">
              <a:latin typeface="Times New Roman"/>
              <a:cs typeface="Times New Roman"/>
            </a:endParaRPr>
          </a:p>
        </p:txBody>
      </p:sp>
      <p:sp>
        <p:nvSpPr>
          <p:cNvPr id="3" name="object 3"/>
          <p:cNvSpPr/>
          <p:nvPr/>
        </p:nvSpPr>
        <p:spPr>
          <a:xfrm>
            <a:off x="3077591" y="1874773"/>
            <a:ext cx="773125" cy="3657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3324225" y="3006725"/>
            <a:ext cx="1800225" cy="365760"/>
          </a:xfrm>
          <a:custGeom>
            <a:avLst/>
            <a:gdLst/>
            <a:ahLst/>
            <a:cxnLst/>
            <a:rect l="l" t="t" r="r" b="b"/>
            <a:pathLst>
              <a:path w="1800225" h="365760">
                <a:moveTo>
                  <a:pt x="0" y="365760"/>
                </a:moveTo>
                <a:lnTo>
                  <a:pt x="1799844" y="365760"/>
                </a:lnTo>
                <a:lnTo>
                  <a:pt x="1799844" y="0"/>
                </a:lnTo>
                <a:lnTo>
                  <a:pt x="0" y="0"/>
                </a:lnTo>
                <a:lnTo>
                  <a:pt x="0" y="365760"/>
                </a:lnTo>
                <a:close/>
              </a:path>
            </a:pathLst>
          </a:custGeom>
          <a:solidFill>
            <a:srgbClr val="FFFF00"/>
          </a:solidFill>
        </p:spPr>
        <p:txBody>
          <a:bodyPr wrap="square" lIns="0" tIns="0" rIns="0" bIns="0" rtlCol="0"/>
          <a:lstStyle/>
          <a:p>
            <a:endParaRPr/>
          </a:p>
        </p:txBody>
      </p:sp>
      <p:sp>
        <p:nvSpPr>
          <p:cNvPr id="5" name="object 5"/>
          <p:cNvSpPr/>
          <p:nvPr/>
        </p:nvSpPr>
        <p:spPr>
          <a:xfrm>
            <a:off x="5163692" y="3006725"/>
            <a:ext cx="0" cy="365760"/>
          </a:xfrm>
          <a:custGeom>
            <a:avLst/>
            <a:gdLst/>
            <a:ahLst/>
            <a:cxnLst/>
            <a:rect l="l" t="t" r="r" b="b"/>
            <a:pathLst>
              <a:path h="365760">
                <a:moveTo>
                  <a:pt x="0" y="0"/>
                </a:moveTo>
                <a:lnTo>
                  <a:pt x="0" y="365760"/>
                </a:lnTo>
              </a:path>
            </a:pathLst>
          </a:custGeom>
          <a:ln w="79248">
            <a:solidFill>
              <a:srgbClr val="FFFF00"/>
            </a:solidFill>
          </a:ln>
        </p:spPr>
        <p:txBody>
          <a:bodyPr wrap="square" lIns="0" tIns="0" rIns="0" bIns="0" rtlCol="0"/>
          <a:lstStyle/>
          <a:p>
            <a:endParaRPr/>
          </a:p>
        </p:txBody>
      </p:sp>
      <p:sp>
        <p:nvSpPr>
          <p:cNvPr id="6" name="object 6"/>
          <p:cNvSpPr/>
          <p:nvPr/>
        </p:nvSpPr>
        <p:spPr>
          <a:xfrm>
            <a:off x="5203316" y="3006725"/>
            <a:ext cx="542925" cy="365760"/>
          </a:xfrm>
          <a:custGeom>
            <a:avLst/>
            <a:gdLst/>
            <a:ahLst/>
            <a:cxnLst/>
            <a:rect l="l" t="t" r="r" b="b"/>
            <a:pathLst>
              <a:path w="542925" h="365760">
                <a:moveTo>
                  <a:pt x="0" y="365760"/>
                </a:moveTo>
                <a:lnTo>
                  <a:pt x="542543" y="365760"/>
                </a:lnTo>
                <a:lnTo>
                  <a:pt x="542543" y="0"/>
                </a:lnTo>
                <a:lnTo>
                  <a:pt x="0" y="0"/>
                </a:lnTo>
                <a:lnTo>
                  <a:pt x="0" y="365760"/>
                </a:lnTo>
                <a:close/>
              </a:path>
            </a:pathLst>
          </a:custGeom>
          <a:solidFill>
            <a:srgbClr val="FFFF00"/>
          </a:solidFill>
        </p:spPr>
        <p:txBody>
          <a:bodyPr wrap="square" lIns="0" tIns="0" rIns="0" bIns="0" rtlCol="0"/>
          <a:lstStyle/>
          <a:p>
            <a:endParaRPr/>
          </a:p>
        </p:txBody>
      </p:sp>
      <p:sp>
        <p:nvSpPr>
          <p:cNvPr id="7" name="object 7"/>
          <p:cNvSpPr/>
          <p:nvPr/>
        </p:nvSpPr>
        <p:spPr>
          <a:xfrm>
            <a:off x="3324225" y="5641721"/>
            <a:ext cx="1671955" cy="365760"/>
          </a:xfrm>
          <a:custGeom>
            <a:avLst/>
            <a:gdLst/>
            <a:ahLst/>
            <a:cxnLst/>
            <a:rect l="l" t="t" r="r" b="b"/>
            <a:pathLst>
              <a:path w="1671954" h="365760">
                <a:moveTo>
                  <a:pt x="0" y="365759"/>
                </a:moveTo>
                <a:lnTo>
                  <a:pt x="1671827" y="365759"/>
                </a:lnTo>
                <a:lnTo>
                  <a:pt x="1671827" y="0"/>
                </a:lnTo>
                <a:lnTo>
                  <a:pt x="0" y="0"/>
                </a:lnTo>
                <a:lnTo>
                  <a:pt x="0" y="365759"/>
                </a:lnTo>
                <a:close/>
              </a:path>
            </a:pathLst>
          </a:custGeom>
          <a:solidFill>
            <a:srgbClr val="FFFF00"/>
          </a:solidFill>
        </p:spPr>
        <p:txBody>
          <a:bodyPr wrap="square" lIns="0" tIns="0" rIns="0" bIns="0" rtlCol="0"/>
          <a:lstStyle/>
          <a:p>
            <a:endParaRPr/>
          </a:p>
        </p:txBody>
      </p:sp>
      <p:sp>
        <p:nvSpPr>
          <p:cNvPr id="8" name="object 8"/>
          <p:cNvSpPr/>
          <p:nvPr/>
        </p:nvSpPr>
        <p:spPr>
          <a:xfrm>
            <a:off x="5034915" y="5641721"/>
            <a:ext cx="0" cy="365760"/>
          </a:xfrm>
          <a:custGeom>
            <a:avLst/>
            <a:gdLst/>
            <a:ahLst/>
            <a:cxnLst/>
            <a:rect l="l" t="t" r="r" b="b"/>
            <a:pathLst>
              <a:path h="365760">
                <a:moveTo>
                  <a:pt x="0" y="0"/>
                </a:moveTo>
                <a:lnTo>
                  <a:pt x="0" y="365759"/>
                </a:lnTo>
              </a:path>
            </a:pathLst>
          </a:custGeom>
          <a:ln w="77724">
            <a:solidFill>
              <a:srgbClr val="FFFF00"/>
            </a:solidFill>
          </a:ln>
        </p:spPr>
        <p:txBody>
          <a:bodyPr wrap="square" lIns="0" tIns="0" rIns="0" bIns="0" rtlCol="0"/>
          <a:lstStyle/>
          <a:p>
            <a:endParaRPr/>
          </a:p>
        </p:txBody>
      </p:sp>
      <p:sp>
        <p:nvSpPr>
          <p:cNvPr id="9" name="object 9"/>
          <p:cNvSpPr/>
          <p:nvPr/>
        </p:nvSpPr>
        <p:spPr>
          <a:xfrm>
            <a:off x="5073777" y="5641721"/>
            <a:ext cx="688975" cy="365760"/>
          </a:xfrm>
          <a:custGeom>
            <a:avLst/>
            <a:gdLst/>
            <a:ahLst/>
            <a:cxnLst/>
            <a:rect l="l" t="t" r="r" b="b"/>
            <a:pathLst>
              <a:path w="688975" h="365760">
                <a:moveTo>
                  <a:pt x="0" y="365759"/>
                </a:moveTo>
                <a:lnTo>
                  <a:pt x="688848" y="365759"/>
                </a:lnTo>
                <a:lnTo>
                  <a:pt x="688848" y="0"/>
                </a:lnTo>
                <a:lnTo>
                  <a:pt x="0" y="0"/>
                </a:lnTo>
                <a:lnTo>
                  <a:pt x="0" y="365759"/>
                </a:lnTo>
                <a:close/>
              </a:path>
            </a:pathLst>
          </a:custGeom>
          <a:solidFill>
            <a:srgbClr val="FFFF00"/>
          </a:solidFill>
        </p:spPr>
        <p:txBody>
          <a:bodyPr wrap="square" lIns="0" tIns="0" rIns="0" bIns="0" rtlCol="0"/>
          <a:lstStyle/>
          <a:p>
            <a:endParaRPr/>
          </a:p>
        </p:txBody>
      </p:sp>
      <p:sp>
        <p:nvSpPr>
          <p:cNvPr id="10" name="object 10"/>
          <p:cNvSpPr txBox="1"/>
          <p:nvPr/>
        </p:nvSpPr>
        <p:spPr>
          <a:xfrm>
            <a:off x="2836291" y="1828545"/>
            <a:ext cx="8607425" cy="4187825"/>
          </a:xfrm>
          <a:prstGeom prst="rect">
            <a:avLst/>
          </a:prstGeom>
        </p:spPr>
        <p:txBody>
          <a:bodyPr vert="horz" wrap="square" lIns="0" tIns="13335" rIns="0" bIns="0" rtlCol="0">
            <a:spAutoFit/>
          </a:bodyPr>
          <a:lstStyle/>
          <a:p>
            <a:pPr marL="756285" indent="-743585">
              <a:lnSpc>
                <a:spcPts val="3010"/>
              </a:lnSpc>
              <a:spcBef>
                <a:spcPts val="105"/>
              </a:spcBef>
              <a:buFont typeface="Arial"/>
              <a:buChar char="•"/>
              <a:tabLst>
                <a:tab pos="756285" algn="l"/>
                <a:tab pos="756920" algn="l"/>
              </a:tabLst>
            </a:pPr>
            <a:r>
              <a:rPr sz="2600" b="1" i="1" dirty="0">
                <a:latin typeface="Times New Roman"/>
                <a:cs typeface="Times New Roman"/>
              </a:rPr>
              <a:t>Liliales</a:t>
            </a:r>
            <a:r>
              <a:rPr sz="2600" b="1" i="1" spc="-15" dirty="0">
                <a:latin typeface="Times New Roman"/>
                <a:cs typeface="Times New Roman"/>
              </a:rPr>
              <a:t> </a:t>
            </a:r>
            <a:r>
              <a:rPr sz="2600" b="1" spc="-5" dirty="0">
                <a:latin typeface="Times New Roman"/>
                <a:cs typeface="Times New Roman"/>
              </a:rPr>
              <a:t>Perleb</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spc="-10" dirty="0">
                <a:latin typeface="Times New Roman"/>
                <a:cs typeface="Times New Roman"/>
              </a:rPr>
              <a:t>§</a:t>
            </a:r>
            <a:r>
              <a:rPr sz="2600" i="1" spc="-10" dirty="0">
                <a:latin typeface="Times New Roman"/>
                <a:cs typeface="Times New Roman"/>
              </a:rPr>
              <a:t>Alstroemeriaceae </a:t>
            </a:r>
            <a:r>
              <a:rPr sz="2600" dirty="0">
                <a:latin typeface="Times New Roman"/>
                <a:cs typeface="Times New Roman"/>
              </a:rPr>
              <a:t>Dumort. (including </a:t>
            </a:r>
            <a:r>
              <a:rPr sz="2600" i="1" dirty="0">
                <a:latin typeface="Times New Roman"/>
                <a:cs typeface="Times New Roman"/>
              </a:rPr>
              <a:t>Luzuriagaceae</a:t>
            </a:r>
            <a:r>
              <a:rPr sz="2600" i="1" spc="-65" dirty="0">
                <a:latin typeface="Times New Roman"/>
                <a:cs typeface="Times New Roman"/>
              </a:rPr>
              <a:t> </a:t>
            </a:r>
            <a:r>
              <a:rPr sz="2600" dirty="0">
                <a:latin typeface="Times New Roman"/>
                <a:cs typeface="Times New Roman"/>
              </a:rPr>
              <a:t>Lotsy)</a:t>
            </a:r>
            <a:endParaRPr sz="2600">
              <a:latin typeface="Times New Roman"/>
              <a:cs typeface="Times New Roman"/>
            </a:endParaRPr>
          </a:p>
          <a:p>
            <a:pPr marL="241300" indent="-228600">
              <a:lnSpc>
                <a:spcPts val="2995"/>
              </a:lnSpc>
              <a:buFont typeface="Arial"/>
              <a:buChar char="•"/>
              <a:tabLst>
                <a:tab pos="241300" algn="l"/>
              </a:tabLst>
            </a:pPr>
            <a:r>
              <a:rPr sz="2600" dirty="0">
                <a:latin typeface="Times New Roman"/>
                <a:cs typeface="Times New Roman"/>
              </a:rPr>
              <a:t>o </a:t>
            </a:r>
            <a:r>
              <a:rPr sz="2600" i="1" dirty="0">
                <a:latin typeface="Times New Roman"/>
                <a:cs typeface="Times New Roman"/>
              </a:rPr>
              <a:t>Campynemataceae</a:t>
            </a:r>
            <a:r>
              <a:rPr sz="2600" i="1" spc="-30" dirty="0">
                <a:latin typeface="Times New Roman"/>
                <a:cs typeface="Times New Roman"/>
              </a:rPr>
              <a:t> </a:t>
            </a:r>
            <a:r>
              <a:rPr sz="2600" spc="-5" dirty="0">
                <a:latin typeface="Times New Roman"/>
                <a:cs typeface="Times New Roman"/>
              </a:rPr>
              <a:t>Dumort.</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i="1" dirty="0">
                <a:latin typeface="Times New Roman"/>
                <a:cs typeface="Times New Roman"/>
              </a:rPr>
              <a:t>Colchicaceae</a:t>
            </a:r>
            <a:r>
              <a:rPr sz="2600" i="1" spc="-45" dirty="0">
                <a:latin typeface="Times New Roman"/>
                <a:cs typeface="Times New Roman"/>
              </a:rPr>
              <a:t> </a:t>
            </a:r>
            <a:r>
              <a:rPr sz="2600" dirty="0">
                <a:latin typeface="Times New Roman"/>
                <a:cs typeface="Times New Roman"/>
              </a:rPr>
              <a:t>DC.</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i="1" dirty="0">
                <a:latin typeface="Times New Roman"/>
                <a:cs typeface="Times New Roman"/>
              </a:rPr>
              <a:t>Corsiaceae</a:t>
            </a:r>
            <a:r>
              <a:rPr sz="2600" i="1" spc="-35" dirty="0">
                <a:latin typeface="Times New Roman"/>
                <a:cs typeface="Times New Roman"/>
              </a:rPr>
              <a:t> </a:t>
            </a:r>
            <a:r>
              <a:rPr sz="2600" spc="-5" dirty="0">
                <a:latin typeface="Times New Roman"/>
                <a:cs typeface="Times New Roman"/>
              </a:rPr>
              <a:t>Becc.</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i="1" spc="-5" dirty="0">
                <a:latin typeface="Times New Roman"/>
                <a:cs typeface="Times New Roman"/>
              </a:rPr>
              <a:t>Liliaceae</a:t>
            </a:r>
            <a:r>
              <a:rPr sz="2600" i="1" spc="-15" dirty="0">
                <a:latin typeface="Times New Roman"/>
                <a:cs typeface="Times New Roman"/>
              </a:rPr>
              <a:t> </a:t>
            </a:r>
            <a:r>
              <a:rPr sz="2600" spc="-5" dirty="0">
                <a:latin typeface="Times New Roman"/>
                <a:cs typeface="Times New Roman"/>
              </a:rPr>
              <a:t>Juss.</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i="1" dirty="0">
                <a:latin typeface="Times New Roman"/>
                <a:cs typeface="Times New Roman"/>
              </a:rPr>
              <a:t>Melanthiaceae </a:t>
            </a:r>
            <a:r>
              <a:rPr sz="2600" dirty="0">
                <a:latin typeface="Times New Roman"/>
                <a:cs typeface="Times New Roman"/>
              </a:rPr>
              <a:t>Batsch ex</a:t>
            </a:r>
            <a:r>
              <a:rPr sz="2600" spc="-70" dirty="0">
                <a:latin typeface="Times New Roman"/>
                <a:cs typeface="Times New Roman"/>
              </a:rPr>
              <a:t> </a:t>
            </a:r>
            <a:r>
              <a:rPr sz="2600" dirty="0">
                <a:latin typeface="Times New Roman"/>
                <a:cs typeface="Times New Roman"/>
              </a:rPr>
              <a:t>Borkh.</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i="1" dirty="0">
                <a:latin typeface="Times New Roman"/>
                <a:cs typeface="Times New Roman"/>
              </a:rPr>
              <a:t>Petermanniaceae</a:t>
            </a:r>
            <a:r>
              <a:rPr sz="2600" i="1" spc="-25" dirty="0">
                <a:latin typeface="Times New Roman"/>
                <a:cs typeface="Times New Roman"/>
              </a:rPr>
              <a:t> </a:t>
            </a:r>
            <a:r>
              <a:rPr sz="2600" spc="-5" dirty="0">
                <a:latin typeface="Times New Roman"/>
                <a:cs typeface="Times New Roman"/>
              </a:rPr>
              <a:t>Hutch.</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i="1" dirty="0">
                <a:latin typeface="Times New Roman"/>
                <a:cs typeface="Times New Roman"/>
              </a:rPr>
              <a:t>Philesiaceae</a:t>
            </a:r>
            <a:r>
              <a:rPr sz="2600" i="1" spc="-30" dirty="0">
                <a:latin typeface="Times New Roman"/>
                <a:cs typeface="Times New Roman"/>
              </a:rPr>
              <a:t> </a:t>
            </a:r>
            <a:r>
              <a:rPr sz="2600" dirty="0">
                <a:latin typeface="Times New Roman"/>
                <a:cs typeface="Times New Roman"/>
              </a:rPr>
              <a:t>Dumort.</a:t>
            </a:r>
            <a:endParaRPr sz="2600">
              <a:latin typeface="Times New Roman"/>
              <a:cs typeface="Times New Roman"/>
            </a:endParaRPr>
          </a:p>
          <a:p>
            <a:pPr marL="241300" indent="-228600">
              <a:lnSpc>
                <a:spcPts val="2965"/>
              </a:lnSpc>
              <a:buFont typeface="Arial"/>
              <a:buChar char="•"/>
              <a:tabLst>
                <a:tab pos="241300" algn="l"/>
              </a:tabLst>
            </a:pPr>
            <a:r>
              <a:rPr sz="2600" dirty="0">
                <a:latin typeface="Times New Roman"/>
                <a:cs typeface="Times New Roman"/>
              </a:rPr>
              <a:t>o </a:t>
            </a:r>
            <a:r>
              <a:rPr sz="2600" i="1" dirty="0">
                <a:latin typeface="Times New Roman"/>
                <a:cs typeface="Times New Roman"/>
              </a:rPr>
              <a:t>Ripogonaceae </a:t>
            </a:r>
            <a:r>
              <a:rPr sz="2600" dirty="0">
                <a:latin typeface="Times New Roman"/>
                <a:cs typeface="Times New Roman"/>
              </a:rPr>
              <a:t>Conran &amp;</a:t>
            </a:r>
            <a:r>
              <a:rPr sz="2600" spc="-80" dirty="0">
                <a:latin typeface="Times New Roman"/>
                <a:cs typeface="Times New Roman"/>
              </a:rPr>
              <a:t> </a:t>
            </a:r>
            <a:r>
              <a:rPr sz="2600" spc="-10" dirty="0">
                <a:latin typeface="Times New Roman"/>
                <a:cs typeface="Times New Roman"/>
              </a:rPr>
              <a:t>Clifford</a:t>
            </a:r>
            <a:endParaRPr sz="2600">
              <a:latin typeface="Times New Roman"/>
              <a:cs typeface="Times New Roman"/>
            </a:endParaRPr>
          </a:p>
          <a:p>
            <a:pPr marL="241300" indent="-228600">
              <a:lnSpc>
                <a:spcPts val="3040"/>
              </a:lnSpc>
              <a:buFont typeface="Arial"/>
              <a:buChar char="•"/>
              <a:tabLst>
                <a:tab pos="241300" algn="l"/>
              </a:tabLst>
            </a:pPr>
            <a:r>
              <a:rPr sz="2600" dirty="0">
                <a:latin typeface="Times New Roman"/>
                <a:cs typeface="Times New Roman"/>
              </a:rPr>
              <a:t>o </a:t>
            </a:r>
            <a:r>
              <a:rPr sz="2600" i="1" dirty="0">
                <a:latin typeface="Times New Roman"/>
                <a:cs typeface="Times New Roman"/>
              </a:rPr>
              <a:t>Smilacaceae</a:t>
            </a:r>
            <a:r>
              <a:rPr sz="2600" i="1" spc="-55" dirty="0">
                <a:latin typeface="Times New Roman"/>
                <a:cs typeface="Times New Roman"/>
              </a:rPr>
              <a:t> </a:t>
            </a:r>
            <a:r>
              <a:rPr sz="2600" spc="-60" dirty="0">
                <a:latin typeface="Times New Roman"/>
                <a:cs typeface="Times New Roman"/>
              </a:rPr>
              <a:t>Vent.</a:t>
            </a:r>
            <a:endParaRPr sz="2600">
              <a:latin typeface="Times New Roman"/>
              <a:cs typeface="Times New Roman"/>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61638" y="2275078"/>
            <a:ext cx="4829175" cy="254000"/>
          </a:xfrm>
          <a:prstGeom prst="rect">
            <a:avLst/>
          </a:prstGeom>
        </p:spPr>
        <p:txBody>
          <a:bodyPr vert="horz" wrap="square" lIns="0" tIns="12700" rIns="0" bIns="0" rtlCol="0">
            <a:spAutoFit/>
          </a:bodyPr>
          <a:lstStyle/>
          <a:p>
            <a:pPr marL="12700">
              <a:lnSpc>
                <a:spcPct val="100000"/>
              </a:lnSpc>
              <a:spcBef>
                <a:spcPts val="100"/>
              </a:spcBef>
            </a:pPr>
            <a:r>
              <a:rPr sz="1500" dirty="0">
                <a:latin typeface="Times New Roman"/>
                <a:cs typeface="Times New Roman"/>
              </a:rPr>
              <a:t>Juss. </a:t>
            </a:r>
            <a:r>
              <a:rPr sz="1500" spc="-5" dirty="0">
                <a:latin typeface="Times New Roman"/>
                <a:cs typeface="Times New Roman"/>
              </a:rPr>
              <a:t>(including </a:t>
            </a:r>
            <a:r>
              <a:rPr sz="1500" i="1" spc="-5" dirty="0">
                <a:latin typeface="Times New Roman"/>
                <a:cs typeface="Times New Roman"/>
              </a:rPr>
              <a:t>Agavaceae </a:t>
            </a:r>
            <a:r>
              <a:rPr sz="1500" spc="-5" dirty="0">
                <a:latin typeface="Times New Roman"/>
                <a:cs typeface="Times New Roman"/>
              </a:rPr>
              <a:t>Dumort., </a:t>
            </a:r>
            <a:r>
              <a:rPr sz="1500" i="1" spc="-5" dirty="0">
                <a:latin typeface="Times New Roman"/>
                <a:cs typeface="Times New Roman"/>
              </a:rPr>
              <a:t>Aphyllanthaceae</a:t>
            </a:r>
            <a:r>
              <a:rPr sz="1500" i="1" spc="-25" dirty="0">
                <a:latin typeface="Times New Roman"/>
                <a:cs typeface="Times New Roman"/>
              </a:rPr>
              <a:t> </a:t>
            </a:r>
            <a:r>
              <a:rPr sz="1500" spc="-5" dirty="0">
                <a:latin typeface="Times New Roman"/>
                <a:cs typeface="Times New Roman"/>
              </a:rPr>
              <a:t>Burnett,</a:t>
            </a:r>
            <a:endParaRPr sz="1500">
              <a:latin typeface="Times New Roman"/>
              <a:cs typeface="Times New Roman"/>
            </a:endParaRPr>
          </a:p>
        </p:txBody>
      </p:sp>
      <p:sp>
        <p:nvSpPr>
          <p:cNvPr id="3" name="object 3"/>
          <p:cNvSpPr/>
          <p:nvPr/>
        </p:nvSpPr>
        <p:spPr>
          <a:xfrm>
            <a:off x="2742310" y="4914772"/>
            <a:ext cx="977265" cy="210820"/>
          </a:xfrm>
          <a:custGeom>
            <a:avLst/>
            <a:gdLst/>
            <a:ahLst/>
            <a:cxnLst/>
            <a:rect l="l" t="t" r="r" b="b"/>
            <a:pathLst>
              <a:path w="977264" h="210820">
                <a:moveTo>
                  <a:pt x="0" y="210312"/>
                </a:moveTo>
                <a:lnTo>
                  <a:pt x="976884" y="210312"/>
                </a:lnTo>
                <a:lnTo>
                  <a:pt x="976884" y="0"/>
                </a:lnTo>
                <a:lnTo>
                  <a:pt x="0" y="0"/>
                </a:lnTo>
                <a:lnTo>
                  <a:pt x="0" y="210312"/>
                </a:lnTo>
                <a:close/>
              </a:path>
            </a:pathLst>
          </a:custGeom>
          <a:solidFill>
            <a:srgbClr val="FFFF00"/>
          </a:solidFill>
        </p:spPr>
        <p:txBody>
          <a:bodyPr wrap="square" lIns="0" tIns="0" rIns="0" bIns="0" rtlCol="0"/>
          <a:lstStyle/>
          <a:p>
            <a:endParaRPr/>
          </a:p>
        </p:txBody>
      </p:sp>
      <p:sp>
        <p:nvSpPr>
          <p:cNvPr id="4" name="object 4"/>
          <p:cNvSpPr/>
          <p:nvPr/>
        </p:nvSpPr>
        <p:spPr>
          <a:xfrm>
            <a:off x="3742054" y="4914772"/>
            <a:ext cx="0" cy="210820"/>
          </a:xfrm>
          <a:custGeom>
            <a:avLst/>
            <a:gdLst/>
            <a:ahLst/>
            <a:cxnLst/>
            <a:rect l="l" t="t" r="r" b="b"/>
            <a:pathLst>
              <a:path h="210820">
                <a:moveTo>
                  <a:pt x="0" y="0"/>
                </a:moveTo>
                <a:lnTo>
                  <a:pt x="0" y="210312"/>
                </a:lnTo>
              </a:path>
            </a:pathLst>
          </a:custGeom>
          <a:ln w="45720">
            <a:solidFill>
              <a:srgbClr val="FFFF00"/>
            </a:solidFill>
          </a:ln>
        </p:spPr>
        <p:txBody>
          <a:bodyPr wrap="square" lIns="0" tIns="0" rIns="0" bIns="0" rtlCol="0"/>
          <a:lstStyle/>
          <a:p>
            <a:endParaRPr/>
          </a:p>
        </p:txBody>
      </p:sp>
      <p:sp>
        <p:nvSpPr>
          <p:cNvPr id="5" name="object 5"/>
          <p:cNvSpPr/>
          <p:nvPr/>
        </p:nvSpPr>
        <p:spPr>
          <a:xfrm>
            <a:off x="3764915" y="4914772"/>
            <a:ext cx="320040" cy="210820"/>
          </a:xfrm>
          <a:custGeom>
            <a:avLst/>
            <a:gdLst/>
            <a:ahLst/>
            <a:cxnLst/>
            <a:rect l="l" t="t" r="r" b="b"/>
            <a:pathLst>
              <a:path w="320039" h="210820">
                <a:moveTo>
                  <a:pt x="0" y="210312"/>
                </a:moveTo>
                <a:lnTo>
                  <a:pt x="320039" y="210312"/>
                </a:lnTo>
                <a:lnTo>
                  <a:pt x="320039" y="0"/>
                </a:lnTo>
                <a:lnTo>
                  <a:pt x="0" y="0"/>
                </a:lnTo>
                <a:lnTo>
                  <a:pt x="0" y="210312"/>
                </a:lnTo>
                <a:close/>
              </a:path>
            </a:pathLst>
          </a:custGeom>
          <a:solidFill>
            <a:srgbClr val="FFFF00"/>
          </a:solidFill>
        </p:spPr>
        <p:txBody>
          <a:bodyPr wrap="square" lIns="0" tIns="0" rIns="0" bIns="0" rtlCol="0"/>
          <a:lstStyle/>
          <a:p>
            <a:endParaRPr/>
          </a:p>
        </p:txBody>
      </p:sp>
      <p:sp>
        <p:nvSpPr>
          <p:cNvPr id="6" name="object 6"/>
          <p:cNvSpPr txBox="1"/>
          <p:nvPr/>
        </p:nvSpPr>
        <p:spPr>
          <a:xfrm>
            <a:off x="2358008" y="1840738"/>
            <a:ext cx="6838950" cy="3947795"/>
          </a:xfrm>
          <a:prstGeom prst="rect">
            <a:avLst/>
          </a:prstGeom>
        </p:spPr>
        <p:txBody>
          <a:bodyPr vert="horz" wrap="square" lIns="0" tIns="12700" rIns="0" bIns="0" rtlCol="0">
            <a:spAutoFit/>
          </a:bodyPr>
          <a:lstStyle/>
          <a:p>
            <a:pPr marL="241300" indent="-228600">
              <a:lnSpc>
                <a:spcPts val="1760"/>
              </a:lnSpc>
              <a:spcBef>
                <a:spcPts val="100"/>
              </a:spcBef>
              <a:buFont typeface="Arial"/>
              <a:buChar char="•"/>
              <a:tabLst>
                <a:tab pos="240665" algn="l"/>
                <a:tab pos="241300" algn="l"/>
              </a:tabLst>
            </a:pPr>
            <a:r>
              <a:rPr sz="1500" b="1" i="1" dirty="0">
                <a:latin typeface="Times New Roman"/>
                <a:cs typeface="Times New Roman"/>
              </a:rPr>
              <a:t>Asparaguses</a:t>
            </a:r>
            <a:r>
              <a:rPr sz="1500" b="1" i="1" spc="-25" dirty="0">
                <a:latin typeface="Times New Roman"/>
                <a:cs typeface="Times New Roman"/>
              </a:rPr>
              <a:t> </a:t>
            </a:r>
            <a:r>
              <a:rPr sz="1500" b="1" spc="-5" dirty="0">
                <a:latin typeface="Times New Roman"/>
                <a:cs typeface="Times New Roman"/>
              </a:rPr>
              <a:t>Link</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spc="-5" dirty="0">
                <a:latin typeface="Times New Roman"/>
                <a:cs typeface="Times New Roman"/>
              </a:rPr>
              <a:t>$</a:t>
            </a:r>
            <a:r>
              <a:rPr sz="1500" i="1" spc="-5" dirty="0">
                <a:latin typeface="Times New Roman"/>
                <a:cs typeface="Times New Roman"/>
              </a:rPr>
              <a:t>Amaryllidaceae </a:t>
            </a:r>
            <a:r>
              <a:rPr sz="1500" spc="-5" dirty="0">
                <a:latin typeface="Times New Roman"/>
                <a:cs typeface="Times New Roman"/>
              </a:rPr>
              <a:t>J.St.-Hil. </a:t>
            </a:r>
            <a:r>
              <a:rPr sz="1500" dirty="0">
                <a:latin typeface="Times New Roman"/>
                <a:cs typeface="Times New Roman"/>
              </a:rPr>
              <a:t>(including </a:t>
            </a:r>
            <a:r>
              <a:rPr sz="1500" i="1" spc="-5" dirty="0">
                <a:latin typeface="Times New Roman"/>
                <a:cs typeface="Times New Roman"/>
              </a:rPr>
              <a:t>Agapanthaceae </a:t>
            </a:r>
            <a:r>
              <a:rPr sz="1500" spc="-40" dirty="0">
                <a:latin typeface="Times New Roman"/>
                <a:cs typeface="Times New Roman"/>
              </a:rPr>
              <a:t>F.Voigt, </a:t>
            </a:r>
            <a:r>
              <a:rPr sz="1500" i="1" spc="-5" dirty="0">
                <a:latin typeface="Times New Roman"/>
                <a:cs typeface="Times New Roman"/>
              </a:rPr>
              <a:t>Alliaceae</a:t>
            </a:r>
            <a:r>
              <a:rPr sz="1500" i="1" spc="-80" dirty="0">
                <a:latin typeface="Times New Roman"/>
                <a:cs typeface="Times New Roman"/>
              </a:rPr>
              <a:t> </a:t>
            </a:r>
            <a:r>
              <a:rPr sz="1500" dirty="0">
                <a:latin typeface="Times New Roman"/>
                <a:cs typeface="Times New Roman"/>
              </a:rPr>
              <a:t>Borkh.)</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a:t>
            </a:r>
            <a:r>
              <a:rPr sz="1500" spc="-5" dirty="0">
                <a:latin typeface="Times New Roman"/>
                <a:cs typeface="Times New Roman"/>
              </a:rPr>
              <a:t> $</a:t>
            </a:r>
            <a:r>
              <a:rPr sz="1500" i="1" spc="-5" dirty="0">
                <a:latin typeface="Times New Roman"/>
                <a:cs typeface="Times New Roman"/>
              </a:rPr>
              <a:t>Asparagaceae</a:t>
            </a:r>
            <a:endParaRPr sz="1500">
              <a:latin typeface="Times New Roman"/>
              <a:cs typeface="Times New Roman"/>
            </a:endParaRPr>
          </a:p>
          <a:p>
            <a:pPr marL="241300" indent="-228600">
              <a:lnSpc>
                <a:spcPts val="1710"/>
              </a:lnSpc>
              <a:buFont typeface="Arial"/>
              <a:buChar char="•"/>
              <a:tabLst>
                <a:tab pos="240665" algn="l"/>
                <a:tab pos="241300" algn="l"/>
              </a:tabLst>
            </a:pPr>
            <a:r>
              <a:rPr sz="1500" i="1" spc="-10" dirty="0">
                <a:latin typeface="Times New Roman"/>
                <a:cs typeface="Times New Roman"/>
              </a:rPr>
              <a:t>Hesperocallidaceae </a:t>
            </a:r>
            <a:r>
              <a:rPr sz="1500" spc="-10" dirty="0">
                <a:latin typeface="Times New Roman"/>
                <a:cs typeface="Times New Roman"/>
              </a:rPr>
              <a:t>Traub, </a:t>
            </a:r>
            <a:r>
              <a:rPr sz="1500" i="1" spc="-5" dirty="0">
                <a:latin typeface="Times New Roman"/>
                <a:cs typeface="Times New Roman"/>
              </a:rPr>
              <a:t>Hyacinthaceae </a:t>
            </a:r>
            <a:r>
              <a:rPr sz="1500" spc="-5" dirty="0">
                <a:latin typeface="Times New Roman"/>
                <a:cs typeface="Times New Roman"/>
              </a:rPr>
              <a:t>Batsch ex </a:t>
            </a:r>
            <a:r>
              <a:rPr sz="1500" dirty="0">
                <a:latin typeface="Times New Roman"/>
                <a:cs typeface="Times New Roman"/>
              </a:rPr>
              <a:t>Borkh.,</a:t>
            </a:r>
            <a:r>
              <a:rPr sz="1500" spc="-25" dirty="0">
                <a:latin typeface="Times New Roman"/>
                <a:cs typeface="Times New Roman"/>
              </a:rPr>
              <a:t> </a:t>
            </a:r>
            <a:r>
              <a:rPr sz="1500" i="1" spc="-5" dirty="0">
                <a:latin typeface="Times New Roman"/>
                <a:cs typeface="Times New Roman"/>
              </a:rPr>
              <a:t>Laxmanniaceae</a:t>
            </a:r>
            <a:endParaRPr sz="1500">
              <a:latin typeface="Times New Roman"/>
              <a:cs typeface="Times New Roman"/>
            </a:endParaRPr>
          </a:p>
          <a:p>
            <a:pPr marL="241300" indent="-228600">
              <a:lnSpc>
                <a:spcPts val="1710"/>
              </a:lnSpc>
              <a:buFont typeface="Arial"/>
              <a:buChar char="•"/>
              <a:tabLst>
                <a:tab pos="240665" algn="l"/>
                <a:tab pos="241300" algn="l"/>
              </a:tabLst>
            </a:pPr>
            <a:r>
              <a:rPr sz="1500" spc="-5" dirty="0">
                <a:latin typeface="Times New Roman"/>
                <a:cs typeface="Times New Roman"/>
              </a:rPr>
              <a:t>Bubani, </a:t>
            </a:r>
            <a:r>
              <a:rPr sz="1500" i="1" spc="-5" dirty="0">
                <a:latin typeface="Times New Roman"/>
                <a:cs typeface="Times New Roman"/>
              </a:rPr>
              <a:t>Ruscaceae </a:t>
            </a:r>
            <a:r>
              <a:rPr sz="1500" spc="-10" dirty="0">
                <a:latin typeface="Times New Roman"/>
                <a:cs typeface="Times New Roman"/>
              </a:rPr>
              <a:t>M.Roem., </a:t>
            </a:r>
            <a:r>
              <a:rPr sz="1500" i="1" spc="-5" dirty="0">
                <a:latin typeface="Times New Roman"/>
                <a:cs typeface="Times New Roman"/>
              </a:rPr>
              <a:t>Themidaceae </a:t>
            </a:r>
            <a:r>
              <a:rPr sz="1500" spc="-5" dirty="0">
                <a:latin typeface="Times New Roman"/>
                <a:cs typeface="Times New Roman"/>
              </a:rPr>
              <a:t>Salisb.)</a:t>
            </a:r>
            <a:endParaRPr sz="1500">
              <a:latin typeface="Times New Roman"/>
              <a:cs typeface="Times New Roman"/>
            </a:endParaRPr>
          </a:p>
          <a:p>
            <a:pPr marL="241300" indent="-228600">
              <a:lnSpc>
                <a:spcPts val="1710"/>
              </a:lnSpc>
              <a:buFont typeface="Arial"/>
              <a:buChar char="•"/>
              <a:tabLst>
                <a:tab pos="240665" algn="l"/>
                <a:tab pos="241300" algn="l"/>
              </a:tabLst>
            </a:pPr>
            <a:r>
              <a:rPr sz="1500" spc="5" dirty="0">
                <a:latin typeface="Times New Roman"/>
                <a:cs typeface="Times New Roman"/>
              </a:rPr>
              <a:t>25</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5" dirty="0">
                <a:latin typeface="Times New Roman"/>
                <a:cs typeface="Times New Roman"/>
              </a:rPr>
              <a:t>Asteliaceae</a:t>
            </a:r>
            <a:r>
              <a:rPr sz="1500" i="1" spc="-35" dirty="0">
                <a:latin typeface="Times New Roman"/>
                <a:cs typeface="Times New Roman"/>
              </a:rPr>
              <a:t> </a:t>
            </a:r>
            <a:r>
              <a:rPr sz="1500" spc="-5" dirty="0">
                <a:latin typeface="Times New Roman"/>
                <a:cs typeface="Times New Roman"/>
              </a:rPr>
              <a:t>Dumort.</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10" dirty="0">
                <a:latin typeface="Times New Roman"/>
                <a:cs typeface="Times New Roman"/>
              </a:rPr>
              <a:t>Blandfordiaceae </a:t>
            </a:r>
            <a:r>
              <a:rPr sz="1500" spc="-5" dirty="0">
                <a:latin typeface="Times New Roman"/>
                <a:cs typeface="Times New Roman"/>
              </a:rPr>
              <a:t>R.Dahlgren </a:t>
            </a:r>
            <a:r>
              <a:rPr sz="1500" dirty="0">
                <a:latin typeface="Times New Roman"/>
                <a:cs typeface="Times New Roman"/>
              </a:rPr>
              <a:t>&amp;</a:t>
            </a:r>
            <a:r>
              <a:rPr sz="1500" spc="-30" dirty="0">
                <a:latin typeface="Times New Roman"/>
                <a:cs typeface="Times New Roman"/>
              </a:rPr>
              <a:t> </a:t>
            </a:r>
            <a:r>
              <a:rPr sz="1500" spc="-5" dirty="0">
                <a:latin typeface="Times New Roman"/>
                <a:cs typeface="Times New Roman"/>
              </a:rPr>
              <a:t>Clifford</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5" dirty="0">
                <a:latin typeface="Times New Roman"/>
                <a:cs typeface="Times New Roman"/>
              </a:rPr>
              <a:t>Boryaceae </a:t>
            </a:r>
            <a:r>
              <a:rPr sz="1500" spc="-20" dirty="0">
                <a:latin typeface="Times New Roman"/>
                <a:cs typeface="Times New Roman"/>
              </a:rPr>
              <a:t>M.W.Chase, </a:t>
            </a:r>
            <a:r>
              <a:rPr sz="1500" spc="-5" dirty="0">
                <a:latin typeface="Times New Roman"/>
                <a:cs typeface="Times New Roman"/>
              </a:rPr>
              <a:t>Rudall </a:t>
            </a:r>
            <a:r>
              <a:rPr sz="1500" dirty="0">
                <a:latin typeface="Times New Roman"/>
                <a:cs typeface="Times New Roman"/>
              </a:rPr>
              <a:t>&amp;</a:t>
            </a:r>
            <a:r>
              <a:rPr sz="1500" spc="-5" dirty="0">
                <a:latin typeface="Times New Roman"/>
                <a:cs typeface="Times New Roman"/>
              </a:rPr>
              <a:t> Conran</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5" dirty="0">
                <a:latin typeface="Times New Roman"/>
                <a:cs typeface="Times New Roman"/>
              </a:rPr>
              <a:t>Doryanthaceae </a:t>
            </a:r>
            <a:r>
              <a:rPr sz="1500" spc="-5" dirty="0">
                <a:latin typeface="Times New Roman"/>
                <a:cs typeface="Times New Roman"/>
              </a:rPr>
              <a:t>R.Dahlgren </a:t>
            </a:r>
            <a:r>
              <a:rPr sz="1500" dirty="0">
                <a:latin typeface="Times New Roman"/>
                <a:cs typeface="Times New Roman"/>
              </a:rPr>
              <a:t>&amp;</a:t>
            </a:r>
            <a:r>
              <a:rPr sz="1500" spc="-40" dirty="0">
                <a:latin typeface="Times New Roman"/>
                <a:cs typeface="Times New Roman"/>
              </a:rPr>
              <a:t> </a:t>
            </a:r>
            <a:r>
              <a:rPr sz="1500" spc="-5" dirty="0">
                <a:latin typeface="Times New Roman"/>
                <a:cs typeface="Times New Roman"/>
              </a:rPr>
              <a:t>Clifford</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5" dirty="0">
                <a:latin typeface="Times New Roman"/>
                <a:cs typeface="Times New Roman"/>
              </a:rPr>
              <a:t>Hypoxidacea</a:t>
            </a:r>
            <a:r>
              <a:rPr sz="1500" spc="-5" dirty="0">
                <a:latin typeface="Times New Roman"/>
                <a:cs typeface="Times New Roman"/>
              </a:rPr>
              <a:t>e</a:t>
            </a:r>
            <a:r>
              <a:rPr sz="1500" spc="-30" dirty="0">
                <a:latin typeface="Times New Roman"/>
                <a:cs typeface="Times New Roman"/>
              </a:rPr>
              <a:t> </a:t>
            </a:r>
            <a:r>
              <a:rPr sz="1500" spc="-20" dirty="0">
                <a:latin typeface="Times New Roman"/>
                <a:cs typeface="Times New Roman"/>
              </a:rPr>
              <a:t>R.Br.</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5" dirty="0">
                <a:latin typeface="Times New Roman"/>
                <a:cs typeface="Times New Roman"/>
              </a:rPr>
              <a:t>Iridaceae</a:t>
            </a:r>
            <a:r>
              <a:rPr sz="1500" i="1" spc="-35" dirty="0">
                <a:latin typeface="Times New Roman"/>
                <a:cs typeface="Times New Roman"/>
              </a:rPr>
              <a:t> </a:t>
            </a:r>
            <a:r>
              <a:rPr sz="1500" dirty="0">
                <a:latin typeface="Times New Roman"/>
                <a:cs typeface="Times New Roman"/>
              </a:rPr>
              <a:t>Juss.</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5" dirty="0">
                <a:latin typeface="Times New Roman"/>
                <a:cs typeface="Times New Roman"/>
              </a:rPr>
              <a:t>Ixioliriaceae</a:t>
            </a:r>
            <a:r>
              <a:rPr sz="1500" i="1" spc="-40" dirty="0">
                <a:latin typeface="Times New Roman"/>
                <a:cs typeface="Times New Roman"/>
              </a:rPr>
              <a:t> </a:t>
            </a:r>
            <a:r>
              <a:rPr sz="1500" spc="-5" dirty="0">
                <a:latin typeface="Times New Roman"/>
                <a:cs typeface="Times New Roman"/>
              </a:rPr>
              <a:t>Nakai</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5" dirty="0">
                <a:latin typeface="Times New Roman"/>
                <a:cs typeface="Times New Roman"/>
              </a:rPr>
              <a:t>Lanariaceae </a:t>
            </a:r>
            <a:r>
              <a:rPr sz="1500" spc="-5" dirty="0">
                <a:latin typeface="Times New Roman"/>
                <a:cs typeface="Times New Roman"/>
              </a:rPr>
              <a:t>R.Dahlgren </a:t>
            </a:r>
            <a:r>
              <a:rPr sz="1500" dirty="0">
                <a:latin typeface="Times New Roman"/>
                <a:cs typeface="Times New Roman"/>
              </a:rPr>
              <a:t>&amp; </a:t>
            </a:r>
            <a:r>
              <a:rPr sz="1500" spc="-5" dirty="0">
                <a:latin typeface="Times New Roman"/>
                <a:cs typeface="Times New Roman"/>
              </a:rPr>
              <a:t>A.E.van</a:t>
            </a:r>
            <a:r>
              <a:rPr sz="1500" spc="-145" dirty="0">
                <a:latin typeface="Times New Roman"/>
                <a:cs typeface="Times New Roman"/>
              </a:rPr>
              <a:t> </a:t>
            </a:r>
            <a:r>
              <a:rPr sz="1500" spc="-35" dirty="0">
                <a:latin typeface="Times New Roman"/>
                <a:cs typeface="Times New Roman"/>
              </a:rPr>
              <a:t>Wyk</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10" dirty="0">
                <a:latin typeface="Times New Roman"/>
                <a:cs typeface="Times New Roman"/>
              </a:rPr>
              <a:t>Orchidaceae</a:t>
            </a:r>
            <a:r>
              <a:rPr sz="1500" i="1" spc="-20" dirty="0">
                <a:latin typeface="Times New Roman"/>
                <a:cs typeface="Times New Roman"/>
              </a:rPr>
              <a:t> </a:t>
            </a:r>
            <a:r>
              <a:rPr sz="1500" dirty="0">
                <a:latin typeface="Times New Roman"/>
                <a:cs typeface="Times New Roman"/>
              </a:rPr>
              <a:t>Juss.</a:t>
            </a:r>
            <a:endParaRPr sz="1500">
              <a:latin typeface="Times New Roman"/>
              <a:cs typeface="Times New Roman"/>
            </a:endParaRPr>
          </a:p>
          <a:p>
            <a:pPr marL="241300" indent="-228600">
              <a:lnSpc>
                <a:spcPts val="1710"/>
              </a:lnSpc>
              <a:buFont typeface="Arial"/>
              <a:buChar char="•"/>
              <a:tabLst>
                <a:tab pos="240665" algn="l"/>
                <a:tab pos="241300" algn="l"/>
              </a:tabLst>
            </a:pPr>
            <a:r>
              <a:rPr sz="1500" dirty="0">
                <a:latin typeface="Times New Roman"/>
                <a:cs typeface="Times New Roman"/>
              </a:rPr>
              <a:t>o </a:t>
            </a:r>
            <a:r>
              <a:rPr sz="1500" i="1" spc="-15" dirty="0">
                <a:latin typeface="Times New Roman"/>
                <a:cs typeface="Times New Roman"/>
              </a:rPr>
              <a:t>Tecophilaeaceae </a:t>
            </a:r>
            <a:r>
              <a:rPr sz="1500" spc="-5" dirty="0">
                <a:latin typeface="Times New Roman"/>
                <a:cs typeface="Times New Roman"/>
              </a:rPr>
              <a:t>Leyb. $</a:t>
            </a:r>
            <a:r>
              <a:rPr sz="1500" i="1" spc="-5" dirty="0">
                <a:latin typeface="Times New Roman"/>
                <a:cs typeface="Times New Roman"/>
              </a:rPr>
              <a:t>Xanthorrhoeaceae </a:t>
            </a:r>
            <a:r>
              <a:rPr sz="1500" spc="-5" dirty="0">
                <a:latin typeface="Times New Roman"/>
                <a:cs typeface="Times New Roman"/>
              </a:rPr>
              <a:t>Dumort. (including </a:t>
            </a:r>
            <a:r>
              <a:rPr sz="1500" i="1" spc="-5" dirty="0">
                <a:latin typeface="Times New Roman"/>
                <a:cs typeface="Times New Roman"/>
              </a:rPr>
              <a:t>Asphodelaceae</a:t>
            </a:r>
            <a:r>
              <a:rPr sz="1500" i="1" spc="-25" dirty="0">
                <a:latin typeface="Times New Roman"/>
                <a:cs typeface="Times New Roman"/>
              </a:rPr>
              <a:t> </a:t>
            </a:r>
            <a:r>
              <a:rPr sz="1500" dirty="0">
                <a:latin typeface="Times New Roman"/>
                <a:cs typeface="Times New Roman"/>
              </a:rPr>
              <a:t>Juss.</a:t>
            </a:r>
            <a:endParaRPr sz="1500">
              <a:latin typeface="Times New Roman"/>
              <a:cs typeface="Times New Roman"/>
            </a:endParaRPr>
          </a:p>
          <a:p>
            <a:pPr marL="241300" indent="-228600">
              <a:lnSpc>
                <a:spcPts val="1710"/>
              </a:lnSpc>
              <a:buFont typeface="Arial"/>
              <a:buChar char="•"/>
              <a:tabLst>
                <a:tab pos="240665" algn="l"/>
                <a:tab pos="241300" algn="l"/>
              </a:tabLst>
            </a:pPr>
            <a:r>
              <a:rPr sz="1500" spc="-5" dirty="0">
                <a:latin typeface="Times New Roman"/>
                <a:cs typeface="Times New Roman"/>
              </a:rPr>
              <a:t>and </a:t>
            </a:r>
            <a:r>
              <a:rPr sz="1500" i="1" spc="-10" dirty="0">
                <a:latin typeface="Times New Roman"/>
                <a:cs typeface="Times New Roman"/>
              </a:rPr>
              <a:t>Hemerocallidaceae</a:t>
            </a:r>
            <a:r>
              <a:rPr sz="1500" i="1" spc="-20" dirty="0">
                <a:latin typeface="Times New Roman"/>
                <a:cs typeface="Times New Roman"/>
              </a:rPr>
              <a:t> </a:t>
            </a:r>
            <a:r>
              <a:rPr sz="1500" spc="-20" dirty="0">
                <a:latin typeface="Times New Roman"/>
                <a:cs typeface="Times New Roman"/>
              </a:rPr>
              <a:t>R.Br.)</a:t>
            </a:r>
            <a:endParaRPr sz="1500">
              <a:latin typeface="Times New Roman"/>
              <a:cs typeface="Times New Roman"/>
            </a:endParaRPr>
          </a:p>
          <a:p>
            <a:pPr marL="241300" indent="-228600">
              <a:lnSpc>
                <a:spcPts val="1760"/>
              </a:lnSpc>
              <a:buFont typeface="Arial"/>
              <a:buChar char="•"/>
              <a:tabLst>
                <a:tab pos="240665" algn="l"/>
                <a:tab pos="241300" algn="l"/>
              </a:tabLst>
            </a:pPr>
            <a:r>
              <a:rPr sz="1500" dirty="0">
                <a:latin typeface="Times New Roman"/>
                <a:cs typeface="Times New Roman"/>
              </a:rPr>
              <a:t>o </a:t>
            </a:r>
            <a:r>
              <a:rPr sz="1500" i="1" spc="-10" dirty="0">
                <a:latin typeface="Times New Roman"/>
                <a:cs typeface="Times New Roman"/>
              </a:rPr>
              <a:t>Xeronemataceae </a:t>
            </a:r>
            <a:r>
              <a:rPr sz="1500" spc="-20" dirty="0">
                <a:latin typeface="Times New Roman"/>
                <a:cs typeface="Times New Roman"/>
              </a:rPr>
              <a:t>M.W.Chase, </a:t>
            </a:r>
            <a:r>
              <a:rPr sz="1500" spc="-5" dirty="0">
                <a:latin typeface="Times New Roman"/>
                <a:cs typeface="Times New Roman"/>
              </a:rPr>
              <a:t>Rudall </a:t>
            </a:r>
            <a:r>
              <a:rPr sz="1500" dirty="0">
                <a:latin typeface="Times New Roman"/>
                <a:cs typeface="Times New Roman"/>
              </a:rPr>
              <a:t>&amp;</a:t>
            </a:r>
            <a:r>
              <a:rPr sz="1500" spc="15" dirty="0">
                <a:latin typeface="Times New Roman"/>
                <a:cs typeface="Times New Roman"/>
              </a:rPr>
              <a:t> </a:t>
            </a:r>
            <a:r>
              <a:rPr sz="1500" spc="-20" dirty="0">
                <a:latin typeface="Times New Roman"/>
                <a:cs typeface="Times New Roman"/>
              </a:rPr>
              <a:t>M.F.Fay</a:t>
            </a:r>
            <a:endParaRPr sz="1500">
              <a:latin typeface="Times New Roman"/>
              <a:cs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965069" y="2303017"/>
            <a:ext cx="772668" cy="36576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965069" y="2719451"/>
            <a:ext cx="772668" cy="3657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965069" y="3551554"/>
            <a:ext cx="772668" cy="365760"/>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3211702" y="3969892"/>
            <a:ext cx="2131060" cy="365760"/>
          </a:xfrm>
          <a:custGeom>
            <a:avLst/>
            <a:gdLst/>
            <a:ahLst/>
            <a:cxnLst/>
            <a:rect l="l" t="t" r="r" b="b"/>
            <a:pathLst>
              <a:path w="2131060" h="365760">
                <a:moveTo>
                  <a:pt x="0" y="365760"/>
                </a:moveTo>
                <a:lnTo>
                  <a:pt x="2130552" y="365760"/>
                </a:lnTo>
                <a:lnTo>
                  <a:pt x="2130552" y="0"/>
                </a:lnTo>
                <a:lnTo>
                  <a:pt x="0" y="0"/>
                </a:lnTo>
                <a:lnTo>
                  <a:pt x="0" y="365760"/>
                </a:lnTo>
                <a:close/>
              </a:path>
            </a:pathLst>
          </a:custGeom>
          <a:solidFill>
            <a:srgbClr val="FFFF00"/>
          </a:solidFill>
        </p:spPr>
        <p:txBody>
          <a:bodyPr wrap="square" lIns="0" tIns="0" rIns="0" bIns="0" rtlCol="0"/>
          <a:lstStyle/>
          <a:p>
            <a:endParaRPr/>
          </a:p>
        </p:txBody>
      </p:sp>
      <p:sp>
        <p:nvSpPr>
          <p:cNvPr id="6" name="object 6"/>
          <p:cNvSpPr/>
          <p:nvPr/>
        </p:nvSpPr>
        <p:spPr>
          <a:xfrm>
            <a:off x="3211702" y="5634101"/>
            <a:ext cx="2075814" cy="365760"/>
          </a:xfrm>
          <a:custGeom>
            <a:avLst/>
            <a:gdLst/>
            <a:ahLst/>
            <a:cxnLst/>
            <a:rect l="l" t="t" r="r" b="b"/>
            <a:pathLst>
              <a:path w="2075814" h="365760">
                <a:moveTo>
                  <a:pt x="0" y="365760"/>
                </a:moveTo>
                <a:lnTo>
                  <a:pt x="2075688" y="365760"/>
                </a:lnTo>
                <a:lnTo>
                  <a:pt x="2075688" y="0"/>
                </a:lnTo>
                <a:lnTo>
                  <a:pt x="0" y="0"/>
                </a:lnTo>
                <a:lnTo>
                  <a:pt x="0" y="365760"/>
                </a:lnTo>
                <a:close/>
              </a:path>
            </a:pathLst>
          </a:custGeom>
          <a:solidFill>
            <a:srgbClr val="FFFF00"/>
          </a:solidFill>
        </p:spPr>
        <p:txBody>
          <a:bodyPr wrap="square" lIns="0" tIns="0" rIns="0" bIns="0" rtlCol="0"/>
          <a:lstStyle/>
          <a:p>
            <a:endParaRPr/>
          </a:p>
        </p:txBody>
      </p:sp>
      <p:sp>
        <p:nvSpPr>
          <p:cNvPr id="7" name="object 7"/>
          <p:cNvSpPr txBox="1"/>
          <p:nvPr/>
        </p:nvSpPr>
        <p:spPr>
          <a:xfrm>
            <a:off x="2723769" y="1840738"/>
            <a:ext cx="6216015" cy="4167504"/>
          </a:xfrm>
          <a:prstGeom prst="rect">
            <a:avLst/>
          </a:prstGeom>
        </p:spPr>
        <p:txBody>
          <a:bodyPr vert="horz" wrap="square" lIns="0" tIns="13335" rIns="0" bIns="0" rtlCol="0">
            <a:spAutoFit/>
          </a:bodyPr>
          <a:lstStyle/>
          <a:p>
            <a:pPr marL="241300" indent="-228600">
              <a:lnSpc>
                <a:spcPct val="100000"/>
              </a:lnSpc>
              <a:spcBef>
                <a:spcPts val="105"/>
              </a:spcBef>
              <a:buFont typeface="Arial"/>
              <a:buChar char="•"/>
              <a:tabLst>
                <a:tab pos="241300" algn="l"/>
              </a:tabLst>
            </a:pPr>
            <a:r>
              <a:rPr sz="2600" b="1" dirty="0">
                <a:latin typeface="Times New Roman"/>
                <a:cs typeface="Times New Roman"/>
              </a:rPr>
              <a:t>Comeliness</a:t>
            </a:r>
            <a:endParaRPr sz="2600">
              <a:latin typeface="Times New Roman"/>
              <a:cs typeface="Times New Roman"/>
            </a:endParaRPr>
          </a:p>
          <a:p>
            <a:pPr marL="756285" indent="-743585">
              <a:lnSpc>
                <a:spcPct val="100000"/>
              </a:lnSpc>
              <a:spcBef>
                <a:spcPts val="155"/>
              </a:spcBef>
              <a:buFont typeface="Arial"/>
              <a:buChar char="•"/>
              <a:tabLst>
                <a:tab pos="756285" algn="l"/>
                <a:tab pos="756920" algn="l"/>
              </a:tabLst>
            </a:pPr>
            <a:r>
              <a:rPr sz="2600" i="1" dirty="0">
                <a:latin typeface="Times New Roman"/>
                <a:cs typeface="Times New Roman"/>
              </a:rPr>
              <a:t>Dasypogonaceae</a:t>
            </a:r>
            <a:r>
              <a:rPr sz="2600" i="1" spc="-45" dirty="0">
                <a:latin typeface="Times New Roman"/>
                <a:cs typeface="Times New Roman"/>
              </a:rPr>
              <a:t> </a:t>
            </a:r>
            <a:r>
              <a:rPr sz="2600" dirty="0">
                <a:latin typeface="Times New Roman"/>
                <a:cs typeface="Times New Roman"/>
              </a:rPr>
              <a:t>Dumort.</a:t>
            </a:r>
            <a:endParaRPr sz="2600">
              <a:latin typeface="Times New Roman"/>
              <a:cs typeface="Times New Roman"/>
            </a:endParaRPr>
          </a:p>
          <a:p>
            <a:pPr marL="756285" indent="-743585">
              <a:lnSpc>
                <a:spcPct val="100000"/>
              </a:lnSpc>
              <a:spcBef>
                <a:spcPts val="155"/>
              </a:spcBef>
              <a:buFont typeface="Arial"/>
              <a:buChar char="•"/>
              <a:tabLst>
                <a:tab pos="756285" algn="l"/>
                <a:tab pos="756920" algn="l"/>
              </a:tabLst>
            </a:pPr>
            <a:r>
              <a:rPr sz="2600" b="1" i="1" spc="-5" dirty="0">
                <a:latin typeface="Times New Roman"/>
                <a:cs typeface="Times New Roman"/>
              </a:rPr>
              <a:t>Arecales</a:t>
            </a:r>
            <a:r>
              <a:rPr sz="2600" b="1" i="1" spc="-25" dirty="0">
                <a:latin typeface="Times New Roman"/>
                <a:cs typeface="Times New Roman"/>
              </a:rPr>
              <a:t> </a:t>
            </a:r>
            <a:r>
              <a:rPr sz="2600" b="1" spc="-5" dirty="0">
                <a:latin typeface="Times New Roman"/>
                <a:cs typeface="Times New Roman"/>
              </a:rPr>
              <a:t>Bromhead</a:t>
            </a:r>
            <a:endParaRPr sz="2600">
              <a:latin typeface="Times New Roman"/>
              <a:cs typeface="Times New Roman"/>
            </a:endParaRPr>
          </a:p>
          <a:p>
            <a:pPr marL="241300" indent="-228600">
              <a:lnSpc>
                <a:spcPct val="100000"/>
              </a:lnSpc>
              <a:spcBef>
                <a:spcPts val="160"/>
              </a:spcBef>
              <a:buFont typeface="Arial"/>
              <a:buChar char="•"/>
              <a:tabLst>
                <a:tab pos="241300" algn="l"/>
              </a:tabLst>
            </a:pPr>
            <a:r>
              <a:rPr sz="2600" dirty="0">
                <a:latin typeface="Times New Roman"/>
                <a:cs typeface="Times New Roman"/>
              </a:rPr>
              <a:t>o </a:t>
            </a:r>
            <a:r>
              <a:rPr sz="2600" spc="-5" dirty="0">
                <a:latin typeface="Times New Roman"/>
                <a:cs typeface="Times New Roman"/>
              </a:rPr>
              <a:t>Arecaceae </a:t>
            </a:r>
            <a:r>
              <a:rPr sz="2600" dirty="0">
                <a:latin typeface="Times New Roman"/>
                <a:cs typeface="Times New Roman"/>
              </a:rPr>
              <a:t>Bercht. &amp;</a:t>
            </a:r>
            <a:r>
              <a:rPr sz="2600" spc="-190" dirty="0">
                <a:latin typeface="Times New Roman"/>
                <a:cs typeface="Times New Roman"/>
              </a:rPr>
              <a:t> </a:t>
            </a:r>
            <a:r>
              <a:rPr sz="2600" spc="-5" dirty="0">
                <a:latin typeface="Times New Roman"/>
                <a:cs typeface="Times New Roman"/>
              </a:rPr>
              <a:t>J.Presl</a:t>
            </a:r>
            <a:endParaRPr sz="2600">
              <a:latin typeface="Times New Roman"/>
              <a:cs typeface="Times New Roman"/>
            </a:endParaRPr>
          </a:p>
          <a:p>
            <a:pPr marL="756285" indent="-743585">
              <a:lnSpc>
                <a:spcPct val="100000"/>
              </a:lnSpc>
              <a:spcBef>
                <a:spcPts val="155"/>
              </a:spcBef>
              <a:buFont typeface="Arial"/>
              <a:buChar char="•"/>
              <a:tabLst>
                <a:tab pos="756285" algn="l"/>
                <a:tab pos="756920" algn="l"/>
              </a:tabLst>
            </a:pPr>
            <a:r>
              <a:rPr sz="2600" i="1" dirty="0">
                <a:latin typeface="Times New Roman"/>
                <a:cs typeface="Times New Roman"/>
              </a:rPr>
              <a:t>Commelinales </a:t>
            </a:r>
            <a:r>
              <a:rPr sz="2600" dirty="0">
                <a:latin typeface="Times New Roman"/>
                <a:cs typeface="Times New Roman"/>
              </a:rPr>
              <a:t>Mirb. </a:t>
            </a:r>
            <a:r>
              <a:rPr sz="2600" spc="-10" dirty="0">
                <a:latin typeface="Times New Roman"/>
                <a:cs typeface="Times New Roman"/>
              </a:rPr>
              <a:t>ex </a:t>
            </a:r>
            <a:r>
              <a:rPr sz="2600" dirty="0">
                <a:latin typeface="Times New Roman"/>
                <a:cs typeface="Times New Roman"/>
              </a:rPr>
              <a:t>Bercht. &amp;</a:t>
            </a:r>
            <a:r>
              <a:rPr sz="2600" spc="-85" dirty="0">
                <a:latin typeface="Times New Roman"/>
                <a:cs typeface="Times New Roman"/>
              </a:rPr>
              <a:t> </a:t>
            </a:r>
            <a:r>
              <a:rPr sz="2600" spc="-5" dirty="0">
                <a:latin typeface="Times New Roman"/>
                <a:cs typeface="Times New Roman"/>
              </a:rPr>
              <a:t>J.Presl</a:t>
            </a:r>
            <a:endParaRPr sz="2600">
              <a:latin typeface="Times New Roman"/>
              <a:cs typeface="Times New Roman"/>
            </a:endParaRPr>
          </a:p>
          <a:p>
            <a:pPr marL="241300" indent="-228600">
              <a:lnSpc>
                <a:spcPct val="100000"/>
              </a:lnSpc>
              <a:spcBef>
                <a:spcPts val="155"/>
              </a:spcBef>
              <a:buFont typeface="Arial"/>
              <a:buChar char="•"/>
              <a:tabLst>
                <a:tab pos="241300" algn="l"/>
              </a:tabLst>
            </a:pPr>
            <a:r>
              <a:rPr sz="2600" dirty="0">
                <a:latin typeface="Times New Roman"/>
                <a:cs typeface="Times New Roman"/>
              </a:rPr>
              <a:t>o </a:t>
            </a:r>
            <a:r>
              <a:rPr sz="2600" i="1" dirty="0">
                <a:latin typeface="Times New Roman"/>
                <a:cs typeface="Times New Roman"/>
              </a:rPr>
              <a:t>Commelinaceae</a:t>
            </a:r>
            <a:r>
              <a:rPr sz="2600" i="1" spc="-55" dirty="0">
                <a:latin typeface="Times New Roman"/>
                <a:cs typeface="Times New Roman"/>
              </a:rPr>
              <a:t> </a:t>
            </a:r>
            <a:r>
              <a:rPr sz="2600" dirty="0">
                <a:latin typeface="Times New Roman"/>
                <a:cs typeface="Times New Roman"/>
              </a:rPr>
              <a:t>Mirb.</a:t>
            </a:r>
            <a:endParaRPr sz="2600">
              <a:latin typeface="Times New Roman"/>
              <a:cs typeface="Times New Roman"/>
            </a:endParaRPr>
          </a:p>
          <a:p>
            <a:pPr marL="241300" indent="-228600">
              <a:lnSpc>
                <a:spcPct val="100000"/>
              </a:lnSpc>
              <a:spcBef>
                <a:spcPts val="160"/>
              </a:spcBef>
              <a:buFont typeface="Arial"/>
              <a:buChar char="•"/>
              <a:tabLst>
                <a:tab pos="241300" algn="l"/>
              </a:tabLst>
            </a:pPr>
            <a:r>
              <a:rPr sz="2600" dirty="0">
                <a:latin typeface="Times New Roman"/>
                <a:cs typeface="Times New Roman"/>
              </a:rPr>
              <a:t>o </a:t>
            </a:r>
            <a:r>
              <a:rPr sz="2600" i="1" dirty="0">
                <a:latin typeface="Times New Roman"/>
                <a:cs typeface="Times New Roman"/>
              </a:rPr>
              <a:t>Haemodoraceae </a:t>
            </a:r>
            <a:r>
              <a:rPr sz="2600" dirty="0">
                <a:latin typeface="Times New Roman"/>
                <a:cs typeface="Times New Roman"/>
              </a:rPr>
              <a:t>R.</a:t>
            </a:r>
            <a:r>
              <a:rPr sz="2600" spc="-60" dirty="0">
                <a:latin typeface="Times New Roman"/>
                <a:cs typeface="Times New Roman"/>
              </a:rPr>
              <a:t> </a:t>
            </a:r>
            <a:r>
              <a:rPr sz="2600" spc="-50" dirty="0">
                <a:latin typeface="Times New Roman"/>
                <a:cs typeface="Times New Roman"/>
              </a:rPr>
              <a:t>Br.</a:t>
            </a:r>
            <a:endParaRPr sz="2600">
              <a:latin typeface="Times New Roman"/>
              <a:cs typeface="Times New Roman"/>
            </a:endParaRPr>
          </a:p>
          <a:p>
            <a:pPr marL="241300" indent="-228600">
              <a:lnSpc>
                <a:spcPct val="100000"/>
              </a:lnSpc>
              <a:spcBef>
                <a:spcPts val="155"/>
              </a:spcBef>
              <a:buFont typeface="Arial"/>
              <a:buChar char="•"/>
              <a:tabLst>
                <a:tab pos="241300" algn="l"/>
              </a:tabLst>
            </a:pPr>
            <a:r>
              <a:rPr sz="2600" dirty="0">
                <a:latin typeface="Times New Roman"/>
                <a:cs typeface="Times New Roman"/>
              </a:rPr>
              <a:t>o </a:t>
            </a:r>
            <a:r>
              <a:rPr sz="2600" i="1" dirty="0">
                <a:latin typeface="Times New Roman"/>
                <a:cs typeface="Times New Roman"/>
              </a:rPr>
              <a:t>Hanguanaceae </a:t>
            </a:r>
            <a:r>
              <a:rPr sz="2600" dirty="0">
                <a:latin typeface="Times New Roman"/>
                <a:cs typeface="Times New Roman"/>
              </a:rPr>
              <a:t>Airy</a:t>
            </a:r>
            <a:r>
              <a:rPr sz="2600" spc="-75" dirty="0">
                <a:latin typeface="Times New Roman"/>
                <a:cs typeface="Times New Roman"/>
              </a:rPr>
              <a:t> </a:t>
            </a:r>
            <a:r>
              <a:rPr sz="2600" dirty="0">
                <a:latin typeface="Times New Roman"/>
                <a:cs typeface="Times New Roman"/>
              </a:rPr>
              <a:t>Shaw</a:t>
            </a:r>
            <a:endParaRPr sz="2600">
              <a:latin typeface="Times New Roman"/>
              <a:cs typeface="Times New Roman"/>
            </a:endParaRPr>
          </a:p>
          <a:p>
            <a:pPr marL="241300" indent="-228600">
              <a:lnSpc>
                <a:spcPct val="100000"/>
              </a:lnSpc>
              <a:spcBef>
                <a:spcPts val="155"/>
              </a:spcBef>
              <a:buFont typeface="Arial"/>
              <a:buChar char="•"/>
              <a:tabLst>
                <a:tab pos="241300" algn="l"/>
              </a:tabLst>
            </a:pPr>
            <a:r>
              <a:rPr sz="2600" dirty="0">
                <a:latin typeface="Times New Roman"/>
                <a:cs typeface="Times New Roman"/>
              </a:rPr>
              <a:t>o </a:t>
            </a:r>
            <a:r>
              <a:rPr sz="2600" i="1" dirty="0">
                <a:latin typeface="Times New Roman"/>
                <a:cs typeface="Times New Roman"/>
              </a:rPr>
              <a:t>Philydraceae</a:t>
            </a:r>
            <a:r>
              <a:rPr sz="2600" i="1" spc="-40" dirty="0">
                <a:latin typeface="Times New Roman"/>
                <a:cs typeface="Times New Roman"/>
              </a:rPr>
              <a:t> </a:t>
            </a:r>
            <a:r>
              <a:rPr sz="2600" dirty="0">
                <a:latin typeface="Times New Roman"/>
                <a:cs typeface="Times New Roman"/>
              </a:rPr>
              <a:t>Link</a:t>
            </a:r>
            <a:endParaRPr sz="2600">
              <a:latin typeface="Times New Roman"/>
              <a:cs typeface="Times New Roman"/>
            </a:endParaRPr>
          </a:p>
          <a:p>
            <a:pPr marL="241300" indent="-228600">
              <a:lnSpc>
                <a:spcPct val="100000"/>
              </a:lnSpc>
              <a:spcBef>
                <a:spcPts val="155"/>
              </a:spcBef>
              <a:buFont typeface="Arial"/>
              <a:buChar char="•"/>
              <a:tabLst>
                <a:tab pos="241300" algn="l"/>
              </a:tabLst>
            </a:pPr>
            <a:r>
              <a:rPr sz="2600" dirty="0">
                <a:latin typeface="Times New Roman"/>
                <a:cs typeface="Times New Roman"/>
              </a:rPr>
              <a:t>o </a:t>
            </a:r>
            <a:r>
              <a:rPr sz="2600" i="1" dirty="0">
                <a:latin typeface="Times New Roman"/>
                <a:cs typeface="Times New Roman"/>
              </a:rPr>
              <a:t>Pontederiaceae</a:t>
            </a:r>
            <a:r>
              <a:rPr sz="2600" i="1" spc="-50" dirty="0">
                <a:latin typeface="Times New Roman"/>
                <a:cs typeface="Times New Roman"/>
              </a:rPr>
              <a:t> </a:t>
            </a:r>
            <a:r>
              <a:rPr sz="2600" spc="5" dirty="0">
                <a:latin typeface="Times New Roman"/>
                <a:cs typeface="Times New Roman"/>
              </a:rPr>
              <a:t>Kunth</a:t>
            </a:r>
            <a:endParaRPr sz="2600">
              <a:latin typeface="Times New Roman"/>
              <a:cs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191257" y="693673"/>
            <a:ext cx="535381" cy="25298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361692" y="1324483"/>
            <a:ext cx="1263650" cy="253365"/>
          </a:xfrm>
          <a:custGeom>
            <a:avLst/>
            <a:gdLst/>
            <a:ahLst/>
            <a:cxnLst/>
            <a:rect l="l" t="t" r="r" b="b"/>
            <a:pathLst>
              <a:path w="1263650" h="253365">
                <a:moveTo>
                  <a:pt x="0" y="252984"/>
                </a:moveTo>
                <a:lnTo>
                  <a:pt x="1263395" y="252984"/>
                </a:lnTo>
                <a:lnTo>
                  <a:pt x="1263395" y="0"/>
                </a:lnTo>
                <a:lnTo>
                  <a:pt x="0" y="0"/>
                </a:lnTo>
                <a:lnTo>
                  <a:pt x="0" y="252984"/>
                </a:lnTo>
                <a:close/>
              </a:path>
            </a:pathLst>
          </a:custGeom>
          <a:solidFill>
            <a:srgbClr val="FFFF00"/>
          </a:solidFill>
        </p:spPr>
        <p:txBody>
          <a:bodyPr wrap="square" lIns="0" tIns="0" rIns="0" bIns="0" rtlCol="0"/>
          <a:lstStyle/>
          <a:p>
            <a:endParaRPr/>
          </a:p>
        </p:txBody>
      </p:sp>
      <p:sp>
        <p:nvSpPr>
          <p:cNvPr id="4" name="object 4"/>
          <p:cNvSpPr/>
          <p:nvPr/>
        </p:nvSpPr>
        <p:spPr>
          <a:xfrm>
            <a:off x="2361692" y="1955419"/>
            <a:ext cx="1094740" cy="253365"/>
          </a:xfrm>
          <a:custGeom>
            <a:avLst/>
            <a:gdLst/>
            <a:ahLst/>
            <a:cxnLst/>
            <a:rect l="l" t="t" r="r" b="b"/>
            <a:pathLst>
              <a:path w="1094739" h="253364">
                <a:moveTo>
                  <a:pt x="0" y="252984"/>
                </a:moveTo>
                <a:lnTo>
                  <a:pt x="1094232" y="252984"/>
                </a:lnTo>
                <a:lnTo>
                  <a:pt x="1094232" y="0"/>
                </a:lnTo>
                <a:lnTo>
                  <a:pt x="0" y="0"/>
                </a:lnTo>
                <a:lnTo>
                  <a:pt x="0" y="252984"/>
                </a:lnTo>
                <a:close/>
              </a:path>
            </a:pathLst>
          </a:custGeom>
          <a:solidFill>
            <a:srgbClr val="FFFF00"/>
          </a:solidFill>
        </p:spPr>
        <p:txBody>
          <a:bodyPr wrap="square" lIns="0" tIns="0" rIns="0" bIns="0" rtlCol="0"/>
          <a:lstStyle/>
          <a:p>
            <a:endParaRPr/>
          </a:p>
        </p:txBody>
      </p:sp>
      <p:sp>
        <p:nvSpPr>
          <p:cNvPr id="5" name="object 5"/>
          <p:cNvSpPr/>
          <p:nvPr/>
        </p:nvSpPr>
        <p:spPr>
          <a:xfrm>
            <a:off x="2361692" y="2586354"/>
            <a:ext cx="1263650" cy="253365"/>
          </a:xfrm>
          <a:custGeom>
            <a:avLst/>
            <a:gdLst/>
            <a:ahLst/>
            <a:cxnLst/>
            <a:rect l="l" t="t" r="r" b="b"/>
            <a:pathLst>
              <a:path w="1263650" h="253364">
                <a:moveTo>
                  <a:pt x="0" y="252984"/>
                </a:moveTo>
                <a:lnTo>
                  <a:pt x="1263395" y="252984"/>
                </a:lnTo>
                <a:lnTo>
                  <a:pt x="1263395" y="0"/>
                </a:lnTo>
                <a:lnTo>
                  <a:pt x="0" y="0"/>
                </a:lnTo>
                <a:lnTo>
                  <a:pt x="0" y="252984"/>
                </a:lnTo>
                <a:close/>
              </a:path>
            </a:pathLst>
          </a:custGeom>
          <a:solidFill>
            <a:srgbClr val="FFFF00"/>
          </a:solidFill>
        </p:spPr>
        <p:txBody>
          <a:bodyPr wrap="square" lIns="0" tIns="0" rIns="0" bIns="0" rtlCol="0"/>
          <a:lstStyle/>
          <a:p>
            <a:endParaRPr/>
          </a:p>
        </p:txBody>
      </p:sp>
      <p:sp>
        <p:nvSpPr>
          <p:cNvPr id="6" name="object 6"/>
          <p:cNvSpPr/>
          <p:nvPr/>
        </p:nvSpPr>
        <p:spPr>
          <a:xfrm>
            <a:off x="2361692" y="3532759"/>
            <a:ext cx="967740" cy="253365"/>
          </a:xfrm>
          <a:custGeom>
            <a:avLst/>
            <a:gdLst/>
            <a:ahLst/>
            <a:cxnLst/>
            <a:rect l="l" t="t" r="r" b="b"/>
            <a:pathLst>
              <a:path w="967739" h="253364">
                <a:moveTo>
                  <a:pt x="0" y="252983"/>
                </a:moveTo>
                <a:lnTo>
                  <a:pt x="967740" y="252983"/>
                </a:lnTo>
                <a:lnTo>
                  <a:pt x="967740" y="0"/>
                </a:lnTo>
                <a:lnTo>
                  <a:pt x="0" y="0"/>
                </a:lnTo>
                <a:lnTo>
                  <a:pt x="0" y="252983"/>
                </a:lnTo>
                <a:close/>
              </a:path>
            </a:pathLst>
          </a:custGeom>
          <a:solidFill>
            <a:srgbClr val="FFFF00"/>
          </a:solidFill>
        </p:spPr>
        <p:txBody>
          <a:bodyPr wrap="square" lIns="0" tIns="0" rIns="0" bIns="0" rtlCol="0"/>
          <a:lstStyle/>
          <a:p>
            <a:endParaRPr/>
          </a:p>
        </p:txBody>
      </p:sp>
      <p:sp>
        <p:nvSpPr>
          <p:cNvPr id="7" name="object 7"/>
          <p:cNvSpPr/>
          <p:nvPr/>
        </p:nvSpPr>
        <p:spPr>
          <a:xfrm>
            <a:off x="3356864" y="3532759"/>
            <a:ext cx="0" cy="253365"/>
          </a:xfrm>
          <a:custGeom>
            <a:avLst/>
            <a:gdLst/>
            <a:ahLst/>
            <a:cxnLst/>
            <a:rect l="l" t="t" r="r" b="b"/>
            <a:pathLst>
              <a:path h="253364">
                <a:moveTo>
                  <a:pt x="0" y="0"/>
                </a:moveTo>
                <a:lnTo>
                  <a:pt x="0" y="252983"/>
                </a:lnTo>
              </a:path>
            </a:pathLst>
          </a:custGeom>
          <a:ln w="54863">
            <a:solidFill>
              <a:srgbClr val="FFFF00"/>
            </a:solidFill>
          </a:ln>
        </p:spPr>
        <p:txBody>
          <a:bodyPr wrap="square" lIns="0" tIns="0" rIns="0" bIns="0" rtlCol="0"/>
          <a:lstStyle/>
          <a:p>
            <a:endParaRPr/>
          </a:p>
        </p:txBody>
      </p:sp>
      <p:sp>
        <p:nvSpPr>
          <p:cNvPr id="8" name="object 8"/>
          <p:cNvSpPr/>
          <p:nvPr/>
        </p:nvSpPr>
        <p:spPr>
          <a:xfrm>
            <a:off x="3384296" y="3532759"/>
            <a:ext cx="379730" cy="253365"/>
          </a:xfrm>
          <a:custGeom>
            <a:avLst/>
            <a:gdLst/>
            <a:ahLst/>
            <a:cxnLst/>
            <a:rect l="l" t="t" r="r" b="b"/>
            <a:pathLst>
              <a:path w="379729" h="253364">
                <a:moveTo>
                  <a:pt x="0" y="252983"/>
                </a:moveTo>
                <a:lnTo>
                  <a:pt x="379475" y="252983"/>
                </a:lnTo>
                <a:lnTo>
                  <a:pt x="379475" y="0"/>
                </a:lnTo>
                <a:lnTo>
                  <a:pt x="0" y="0"/>
                </a:lnTo>
                <a:lnTo>
                  <a:pt x="0" y="252983"/>
                </a:lnTo>
                <a:close/>
              </a:path>
            </a:pathLst>
          </a:custGeom>
          <a:solidFill>
            <a:srgbClr val="FFFF00"/>
          </a:solidFill>
        </p:spPr>
        <p:txBody>
          <a:bodyPr wrap="square" lIns="0" tIns="0" rIns="0" bIns="0" rtlCol="0"/>
          <a:lstStyle/>
          <a:p>
            <a:endParaRPr/>
          </a:p>
        </p:txBody>
      </p:sp>
      <p:sp>
        <p:nvSpPr>
          <p:cNvPr id="9" name="object 9"/>
          <p:cNvSpPr/>
          <p:nvPr/>
        </p:nvSpPr>
        <p:spPr>
          <a:xfrm>
            <a:off x="2361692" y="4163695"/>
            <a:ext cx="789940" cy="253365"/>
          </a:xfrm>
          <a:custGeom>
            <a:avLst/>
            <a:gdLst/>
            <a:ahLst/>
            <a:cxnLst/>
            <a:rect l="l" t="t" r="r" b="b"/>
            <a:pathLst>
              <a:path w="789939" h="253364">
                <a:moveTo>
                  <a:pt x="0" y="252983"/>
                </a:moveTo>
                <a:lnTo>
                  <a:pt x="789432" y="252983"/>
                </a:lnTo>
                <a:lnTo>
                  <a:pt x="789432" y="0"/>
                </a:lnTo>
                <a:lnTo>
                  <a:pt x="0" y="0"/>
                </a:lnTo>
                <a:lnTo>
                  <a:pt x="0" y="252983"/>
                </a:lnTo>
                <a:close/>
              </a:path>
            </a:pathLst>
          </a:custGeom>
          <a:solidFill>
            <a:srgbClr val="FFFF00"/>
          </a:solidFill>
        </p:spPr>
        <p:txBody>
          <a:bodyPr wrap="square" lIns="0" tIns="0" rIns="0" bIns="0" rtlCol="0"/>
          <a:lstStyle/>
          <a:p>
            <a:endParaRPr/>
          </a:p>
        </p:txBody>
      </p:sp>
      <p:sp>
        <p:nvSpPr>
          <p:cNvPr id="10" name="object 10"/>
          <p:cNvSpPr/>
          <p:nvPr/>
        </p:nvSpPr>
        <p:spPr>
          <a:xfrm>
            <a:off x="2475992" y="5425541"/>
            <a:ext cx="975360" cy="253365"/>
          </a:xfrm>
          <a:custGeom>
            <a:avLst/>
            <a:gdLst/>
            <a:ahLst/>
            <a:cxnLst/>
            <a:rect l="l" t="t" r="r" b="b"/>
            <a:pathLst>
              <a:path w="975360" h="253364">
                <a:moveTo>
                  <a:pt x="0" y="252984"/>
                </a:moveTo>
                <a:lnTo>
                  <a:pt x="975359" y="252984"/>
                </a:lnTo>
                <a:lnTo>
                  <a:pt x="975359" y="0"/>
                </a:lnTo>
                <a:lnTo>
                  <a:pt x="0" y="0"/>
                </a:lnTo>
                <a:lnTo>
                  <a:pt x="0" y="252984"/>
                </a:lnTo>
                <a:close/>
              </a:path>
            </a:pathLst>
          </a:custGeom>
          <a:solidFill>
            <a:srgbClr val="FFFF00"/>
          </a:solidFill>
        </p:spPr>
        <p:txBody>
          <a:bodyPr wrap="square" lIns="0" tIns="0" rIns="0" bIns="0" rtlCol="0"/>
          <a:lstStyle/>
          <a:p>
            <a:endParaRPr/>
          </a:p>
        </p:txBody>
      </p:sp>
      <p:sp>
        <p:nvSpPr>
          <p:cNvPr id="11" name="object 11"/>
          <p:cNvSpPr/>
          <p:nvPr/>
        </p:nvSpPr>
        <p:spPr>
          <a:xfrm>
            <a:off x="2361692" y="5741009"/>
            <a:ext cx="1043940" cy="253365"/>
          </a:xfrm>
          <a:custGeom>
            <a:avLst/>
            <a:gdLst/>
            <a:ahLst/>
            <a:cxnLst/>
            <a:rect l="l" t="t" r="r" b="b"/>
            <a:pathLst>
              <a:path w="1043939" h="253364">
                <a:moveTo>
                  <a:pt x="0" y="252984"/>
                </a:moveTo>
                <a:lnTo>
                  <a:pt x="1043940" y="252984"/>
                </a:lnTo>
                <a:lnTo>
                  <a:pt x="1043940" y="0"/>
                </a:lnTo>
                <a:lnTo>
                  <a:pt x="0" y="0"/>
                </a:lnTo>
                <a:lnTo>
                  <a:pt x="0" y="252984"/>
                </a:lnTo>
                <a:close/>
              </a:path>
            </a:pathLst>
          </a:custGeom>
          <a:solidFill>
            <a:srgbClr val="FFFF00"/>
          </a:solidFill>
        </p:spPr>
        <p:txBody>
          <a:bodyPr wrap="square" lIns="0" tIns="0" rIns="0" bIns="0" rtlCol="0"/>
          <a:lstStyle/>
          <a:p>
            <a:endParaRPr/>
          </a:p>
        </p:txBody>
      </p:sp>
      <p:sp>
        <p:nvSpPr>
          <p:cNvPr id="12" name="object 12"/>
          <p:cNvSpPr/>
          <p:nvPr/>
        </p:nvSpPr>
        <p:spPr>
          <a:xfrm>
            <a:off x="3433064" y="5741009"/>
            <a:ext cx="0" cy="253365"/>
          </a:xfrm>
          <a:custGeom>
            <a:avLst/>
            <a:gdLst/>
            <a:ahLst/>
            <a:cxnLst/>
            <a:rect l="l" t="t" r="r" b="b"/>
            <a:pathLst>
              <a:path h="253364">
                <a:moveTo>
                  <a:pt x="0" y="0"/>
                </a:moveTo>
                <a:lnTo>
                  <a:pt x="0" y="252984"/>
                </a:lnTo>
              </a:path>
            </a:pathLst>
          </a:custGeom>
          <a:ln w="54863">
            <a:solidFill>
              <a:srgbClr val="FFFF00"/>
            </a:solidFill>
          </a:ln>
        </p:spPr>
        <p:txBody>
          <a:bodyPr wrap="square" lIns="0" tIns="0" rIns="0" bIns="0" rtlCol="0"/>
          <a:lstStyle/>
          <a:p>
            <a:endParaRPr/>
          </a:p>
        </p:txBody>
      </p:sp>
      <p:sp>
        <p:nvSpPr>
          <p:cNvPr id="13" name="object 13"/>
          <p:cNvSpPr/>
          <p:nvPr/>
        </p:nvSpPr>
        <p:spPr>
          <a:xfrm>
            <a:off x="3460496" y="5741009"/>
            <a:ext cx="152400" cy="253365"/>
          </a:xfrm>
          <a:custGeom>
            <a:avLst/>
            <a:gdLst/>
            <a:ahLst/>
            <a:cxnLst/>
            <a:rect l="l" t="t" r="r" b="b"/>
            <a:pathLst>
              <a:path w="152400" h="253364">
                <a:moveTo>
                  <a:pt x="0" y="252984"/>
                </a:moveTo>
                <a:lnTo>
                  <a:pt x="152400" y="252984"/>
                </a:lnTo>
                <a:lnTo>
                  <a:pt x="152400" y="0"/>
                </a:lnTo>
                <a:lnTo>
                  <a:pt x="0" y="0"/>
                </a:lnTo>
                <a:lnTo>
                  <a:pt x="0" y="252984"/>
                </a:lnTo>
                <a:close/>
              </a:path>
            </a:pathLst>
          </a:custGeom>
          <a:solidFill>
            <a:srgbClr val="FFFF00"/>
          </a:solidFill>
        </p:spPr>
        <p:txBody>
          <a:bodyPr wrap="square" lIns="0" tIns="0" rIns="0" bIns="0" rtlCol="0"/>
          <a:lstStyle/>
          <a:p>
            <a:endParaRPr/>
          </a:p>
        </p:txBody>
      </p:sp>
      <p:sp>
        <p:nvSpPr>
          <p:cNvPr id="14" name="object 14"/>
          <p:cNvSpPr txBox="1"/>
          <p:nvPr/>
        </p:nvSpPr>
        <p:spPr>
          <a:xfrm>
            <a:off x="1949957" y="615442"/>
            <a:ext cx="5119370" cy="5389880"/>
          </a:xfrm>
          <a:prstGeom prst="rect">
            <a:avLst/>
          </a:prstGeom>
        </p:spPr>
        <p:txBody>
          <a:bodyPr vert="horz" wrap="square" lIns="0" tIns="53340" rIns="0" bIns="0" rtlCol="0">
            <a:spAutoFit/>
          </a:bodyPr>
          <a:lstStyle/>
          <a:p>
            <a:pPr marL="598170" indent="-585470">
              <a:lnSpc>
                <a:spcPct val="100000"/>
              </a:lnSpc>
              <a:spcBef>
                <a:spcPts val="420"/>
              </a:spcBef>
              <a:buFont typeface="Arial"/>
              <a:buChar char="•"/>
              <a:tabLst>
                <a:tab pos="597535" algn="l"/>
                <a:tab pos="598170" algn="l"/>
              </a:tabLst>
            </a:pPr>
            <a:r>
              <a:rPr sz="1800" b="1" dirty="0">
                <a:latin typeface="Times New Roman"/>
                <a:cs typeface="Times New Roman"/>
              </a:rPr>
              <a:t>Poales</a:t>
            </a:r>
            <a:r>
              <a:rPr sz="1800" b="1" spc="-20" dirty="0">
                <a:latin typeface="Times New Roman"/>
                <a:cs typeface="Times New Roman"/>
              </a:rPr>
              <a:t> </a:t>
            </a:r>
            <a:r>
              <a:rPr sz="1800" b="1" dirty="0">
                <a:latin typeface="Times New Roman"/>
                <a:cs typeface="Times New Roman"/>
              </a:rPr>
              <a:t>Small</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Anarthriaceae </a:t>
            </a:r>
            <a:r>
              <a:rPr sz="1800" spc="-15" dirty="0">
                <a:latin typeface="Times New Roman"/>
                <a:cs typeface="Times New Roman"/>
              </a:rPr>
              <a:t>D.F.Cutler </a:t>
            </a:r>
            <a:r>
              <a:rPr sz="1800" dirty="0">
                <a:latin typeface="Times New Roman"/>
                <a:cs typeface="Times New Roman"/>
              </a:rPr>
              <a:t>&amp; Airy</a:t>
            </a:r>
            <a:r>
              <a:rPr sz="1800" spc="-125" dirty="0">
                <a:latin typeface="Times New Roman"/>
                <a:cs typeface="Times New Roman"/>
              </a:rPr>
              <a:t> </a:t>
            </a:r>
            <a:r>
              <a:rPr sz="1800" spc="-5" dirty="0">
                <a:latin typeface="Times New Roman"/>
                <a:cs typeface="Times New Roman"/>
              </a:rPr>
              <a:t>Shaw</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spc="-10" dirty="0">
                <a:latin typeface="Times New Roman"/>
                <a:cs typeface="Times New Roman"/>
              </a:rPr>
              <a:t>Bromeliaceae </a:t>
            </a:r>
            <a:r>
              <a:rPr sz="1800" spc="-5" dirty="0">
                <a:latin typeface="Times New Roman"/>
                <a:cs typeface="Times New Roman"/>
              </a:rPr>
              <a:t>Juss.</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spc="-5" dirty="0">
                <a:latin typeface="Times New Roman"/>
                <a:cs typeface="Times New Roman"/>
              </a:rPr>
              <a:t>Centrolepidaceae</a:t>
            </a:r>
            <a:r>
              <a:rPr sz="1800" i="1" spc="-20" dirty="0">
                <a:latin typeface="Times New Roman"/>
                <a:cs typeface="Times New Roman"/>
              </a:rPr>
              <a:t> </a:t>
            </a:r>
            <a:r>
              <a:rPr sz="1800" dirty="0">
                <a:latin typeface="Times New Roman"/>
                <a:cs typeface="Times New Roman"/>
              </a:rPr>
              <a:t>Endl.</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Cyperaceae</a:t>
            </a:r>
            <a:r>
              <a:rPr sz="1800" i="1" spc="-10" dirty="0">
                <a:latin typeface="Times New Roman"/>
                <a:cs typeface="Times New Roman"/>
              </a:rPr>
              <a:t> </a:t>
            </a:r>
            <a:r>
              <a:rPr sz="1800" spc="-5" dirty="0">
                <a:latin typeface="Times New Roman"/>
                <a:cs typeface="Times New Roman"/>
              </a:rPr>
              <a:t>Juss.</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Ecdeiocoleaceae </a:t>
            </a:r>
            <a:r>
              <a:rPr sz="1800" spc="-15" dirty="0">
                <a:latin typeface="Times New Roman"/>
                <a:cs typeface="Times New Roman"/>
              </a:rPr>
              <a:t>D.F.Cutler </a:t>
            </a:r>
            <a:r>
              <a:rPr sz="1800" dirty="0">
                <a:latin typeface="Times New Roman"/>
                <a:cs typeface="Times New Roman"/>
              </a:rPr>
              <a:t>&amp; Airy</a:t>
            </a:r>
            <a:r>
              <a:rPr sz="1800" spc="-140" dirty="0">
                <a:latin typeface="Times New Roman"/>
                <a:cs typeface="Times New Roman"/>
              </a:rPr>
              <a:t> </a:t>
            </a:r>
            <a:r>
              <a:rPr sz="1800" spc="-5" dirty="0">
                <a:latin typeface="Times New Roman"/>
                <a:cs typeface="Times New Roman"/>
              </a:rPr>
              <a:t>Shaw</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spc="-10" dirty="0">
                <a:latin typeface="Times New Roman"/>
                <a:cs typeface="Times New Roman"/>
              </a:rPr>
              <a:t>Erocaulaceae </a:t>
            </a:r>
            <a:r>
              <a:rPr sz="1800" dirty="0">
                <a:latin typeface="Times New Roman"/>
                <a:cs typeface="Times New Roman"/>
              </a:rPr>
              <a:t>Martin</a:t>
            </a:r>
            <a:r>
              <a:rPr sz="1800" spc="-10" dirty="0">
                <a:latin typeface="Times New Roman"/>
                <a:cs typeface="Times New Roman"/>
              </a:rPr>
              <a:t> </a:t>
            </a:r>
            <a:r>
              <a:rPr sz="1800" dirty="0">
                <a:latin typeface="Times New Roman"/>
                <a:cs typeface="Times New Roman"/>
              </a:rPr>
              <a:t>v</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Flagellariaceae </a:t>
            </a:r>
            <a:r>
              <a:rPr sz="1800" spc="-5" dirty="0">
                <a:latin typeface="Times New Roman"/>
                <a:cs typeface="Times New Roman"/>
              </a:rPr>
              <a:t>Dum</a:t>
            </a:r>
            <a:r>
              <a:rPr sz="1800" spc="-25" dirty="0">
                <a:latin typeface="Times New Roman"/>
                <a:cs typeface="Times New Roman"/>
              </a:rPr>
              <a:t> </a:t>
            </a:r>
            <a:r>
              <a:rPr sz="1800" dirty="0">
                <a:latin typeface="Times New Roman"/>
                <a:cs typeface="Times New Roman"/>
              </a:rPr>
              <a:t>rt.</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Joinvilleaceae </a:t>
            </a:r>
            <a:r>
              <a:rPr sz="1800" spc="-30" dirty="0">
                <a:latin typeface="Times New Roman"/>
                <a:cs typeface="Times New Roman"/>
              </a:rPr>
              <a:t>Toml. </a:t>
            </a:r>
            <a:r>
              <a:rPr sz="1800" dirty="0">
                <a:latin typeface="Times New Roman"/>
                <a:cs typeface="Times New Roman"/>
              </a:rPr>
              <a:t>&amp;</a:t>
            </a:r>
            <a:r>
              <a:rPr sz="1800" spc="-114" dirty="0">
                <a:latin typeface="Times New Roman"/>
                <a:cs typeface="Times New Roman"/>
              </a:rPr>
              <a:t> </a:t>
            </a:r>
            <a:r>
              <a:rPr sz="1800" spc="-5" dirty="0">
                <a:latin typeface="Times New Roman"/>
                <a:cs typeface="Times New Roman"/>
              </a:rPr>
              <a:t>A.C.Sm.</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Juncaceae</a:t>
            </a:r>
            <a:r>
              <a:rPr sz="1800" i="1" spc="-25" dirty="0">
                <a:latin typeface="Times New Roman"/>
                <a:cs typeface="Times New Roman"/>
              </a:rPr>
              <a:t> </a:t>
            </a:r>
            <a:r>
              <a:rPr sz="1800" spc="-5" dirty="0">
                <a:latin typeface="Times New Roman"/>
                <a:cs typeface="Times New Roman"/>
              </a:rPr>
              <a:t>Juss.</a:t>
            </a:r>
            <a:endParaRPr sz="1800">
              <a:latin typeface="Times New Roman"/>
              <a:cs typeface="Times New Roman"/>
            </a:endParaRPr>
          </a:p>
          <a:p>
            <a:pPr marL="241300" indent="-228600">
              <a:lnSpc>
                <a:spcPct val="100000"/>
              </a:lnSpc>
              <a:spcBef>
                <a:spcPts val="320"/>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Mayacaceae</a:t>
            </a:r>
            <a:r>
              <a:rPr sz="1800" i="1" spc="-20" dirty="0">
                <a:latin typeface="Times New Roman"/>
                <a:cs typeface="Times New Roman"/>
              </a:rPr>
              <a:t> </a:t>
            </a:r>
            <a:r>
              <a:rPr sz="1800" dirty="0">
                <a:latin typeface="Times New Roman"/>
                <a:cs typeface="Times New Roman"/>
              </a:rPr>
              <a:t>Kunth</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Poaceae</a:t>
            </a:r>
            <a:r>
              <a:rPr sz="1800" i="1" spc="-10" dirty="0">
                <a:latin typeface="Times New Roman"/>
                <a:cs typeface="Times New Roman"/>
              </a:rPr>
              <a:t> </a:t>
            </a:r>
            <a:r>
              <a:rPr sz="1800" dirty="0">
                <a:latin typeface="Times New Roman"/>
                <a:cs typeface="Times New Roman"/>
              </a:rPr>
              <a:t>Barnhart</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Rapateaceae</a:t>
            </a:r>
            <a:r>
              <a:rPr sz="1800" i="1" spc="-25" dirty="0">
                <a:latin typeface="Times New Roman"/>
                <a:cs typeface="Times New Roman"/>
              </a:rPr>
              <a:t> </a:t>
            </a:r>
            <a:r>
              <a:rPr sz="1800" spc="-5" dirty="0">
                <a:latin typeface="Times New Roman"/>
                <a:cs typeface="Times New Roman"/>
              </a:rPr>
              <a:t>Dumort.</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Restionaceae</a:t>
            </a:r>
            <a:r>
              <a:rPr sz="1800" i="1" spc="-20" dirty="0">
                <a:latin typeface="Times New Roman"/>
                <a:cs typeface="Times New Roman"/>
              </a:rPr>
              <a:t> </a:t>
            </a:r>
            <a:r>
              <a:rPr sz="1800" spc="-20" dirty="0">
                <a:latin typeface="Times New Roman"/>
                <a:cs typeface="Times New Roman"/>
              </a:rPr>
              <a:t>R.Br.</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spc="-5" dirty="0">
                <a:latin typeface="Times New Roman"/>
                <a:cs typeface="Times New Roman"/>
              </a:rPr>
              <a:t>Thurniaceae</a:t>
            </a:r>
            <a:r>
              <a:rPr sz="1800" i="1" spc="-10" dirty="0">
                <a:latin typeface="Times New Roman"/>
                <a:cs typeface="Times New Roman"/>
              </a:rPr>
              <a:t> </a:t>
            </a:r>
            <a:r>
              <a:rPr sz="1800" dirty="0">
                <a:latin typeface="Times New Roman"/>
                <a:cs typeface="Times New Roman"/>
              </a:rPr>
              <a:t>Engl.</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spc="-15" dirty="0">
                <a:latin typeface="Times New Roman"/>
                <a:cs typeface="Times New Roman"/>
              </a:rPr>
              <a:t>§</a:t>
            </a:r>
            <a:r>
              <a:rPr sz="1800" i="1" spc="-15" dirty="0">
                <a:latin typeface="Times New Roman"/>
                <a:cs typeface="Times New Roman"/>
              </a:rPr>
              <a:t>Typhaceae </a:t>
            </a:r>
            <a:r>
              <a:rPr sz="1800" spc="-5" dirty="0">
                <a:latin typeface="Times New Roman"/>
                <a:cs typeface="Times New Roman"/>
              </a:rPr>
              <a:t>Juss. </a:t>
            </a:r>
            <a:r>
              <a:rPr sz="1800" dirty="0">
                <a:latin typeface="Times New Roman"/>
                <a:cs typeface="Times New Roman"/>
              </a:rPr>
              <a:t>(including </a:t>
            </a:r>
            <a:r>
              <a:rPr sz="1800" i="1" spc="-10" dirty="0">
                <a:latin typeface="Times New Roman"/>
                <a:cs typeface="Times New Roman"/>
              </a:rPr>
              <a:t>Sparganiaceae</a:t>
            </a:r>
            <a:r>
              <a:rPr sz="1800" i="1" spc="10" dirty="0">
                <a:latin typeface="Times New Roman"/>
                <a:cs typeface="Times New Roman"/>
              </a:rPr>
              <a:t> </a:t>
            </a:r>
            <a:r>
              <a:rPr sz="1800" dirty="0">
                <a:latin typeface="Times New Roman"/>
                <a:cs typeface="Times New Roman"/>
              </a:rPr>
              <a:t>Hanin)</a:t>
            </a:r>
            <a:endParaRPr sz="1800">
              <a:latin typeface="Times New Roman"/>
              <a:cs typeface="Times New Roman"/>
            </a:endParaRPr>
          </a:p>
          <a:p>
            <a:pPr marL="241300" indent="-228600">
              <a:lnSpc>
                <a:spcPct val="100000"/>
              </a:lnSpc>
              <a:spcBef>
                <a:spcPts val="325"/>
              </a:spcBef>
              <a:buFont typeface="Arial"/>
              <a:buChar char="•"/>
              <a:tabLst>
                <a:tab pos="240665" algn="l"/>
                <a:tab pos="241300" algn="l"/>
              </a:tabLst>
            </a:pPr>
            <a:r>
              <a:rPr sz="1800" dirty="0">
                <a:latin typeface="Times New Roman"/>
                <a:cs typeface="Times New Roman"/>
              </a:rPr>
              <a:t>o </a:t>
            </a:r>
            <a:r>
              <a:rPr sz="1800" i="1" dirty="0">
                <a:latin typeface="Times New Roman"/>
                <a:cs typeface="Times New Roman"/>
              </a:rPr>
              <a:t>Xyridaceae</a:t>
            </a:r>
            <a:r>
              <a:rPr sz="1800" i="1" spc="-25" dirty="0">
                <a:latin typeface="Times New Roman"/>
                <a:cs typeface="Times New Roman"/>
              </a:rPr>
              <a:t> </a:t>
            </a:r>
            <a:r>
              <a:rPr sz="1800" spc="-5" dirty="0">
                <a:latin typeface="Times New Roman"/>
                <a:cs typeface="Times New Roman"/>
              </a:rPr>
              <a:t>C.Agardh</a:t>
            </a:r>
            <a:endParaRPr sz="1800">
              <a:latin typeface="Times New Roman"/>
              <a:cs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655697" y="1873250"/>
            <a:ext cx="713231" cy="336803"/>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883916" y="2177541"/>
            <a:ext cx="2045335" cy="391160"/>
          </a:xfrm>
          <a:prstGeom prst="rect">
            <a:avLst/>
          </a:prstGeom>
          <a:solidFill>
            <a:srgbClr val="FFFF00"/>
          </a:solidFill>
        </p:spPr>
        <p:txBody>
          <a:bodyPr vert="horz" wrap="square" lIns="0" tIns="12700" rIns="0" bIns="0" rtlCol="0">
            <a:spAutoFit/>
          </a:bodyPr>
          <a:lstStyle/>
          <a:p>
            <a:pPr>
              <a:lnSpc>
                <a:spcPct val="100000"/>
              </a:lnSpc>
              <a:spcBef>
                <a:spcPts val="100"/>
              </a:spcBef>
            </a:pPr>
            <a:r>
              <a:rPr sz="2400" i="1" dirty="0">
                <a:latin typeface="Times New Roman"/>
                <a:cs typeface="Times New Roman"/>
              </a:rPr>
              <a:t>Cannaceae</a:t>
            </a:r>
            <a:r>
              <a:rPr sz="2400" i="1" spc="-90" dirty="0">
                <a:latin typeface="Times New Roman"/>
                <a:cs typeface="Times New Roman"/>
              </a:rPr>
              <a:t> </a:t>
            </a:r>
            <a:r>
              <a:rPr sz="2400" dirty="0">
                <a:latin typeface="Times New Roman"/>
                <a:cs typeface="Times New Roman"/>
              </a:rPr>
              <a:t>Juss.</a:t>
            </a:r>
            <a:endParaRPr sz="2400">
              <a:latin typeface="Times New Roman"/>
              <a:cs typeface="Times New Roman"/>
            </a:endParaRPr>
          </a:p>
        </p:txBody>
      </p:sp>
      <p:sp>
        <p:nvSpPr>
          <p:cNvPr id="4" name="object 4"/>
          <p:cNvSpPr txBox="1"/>
          <p:nvPr/>
        </p:nvSpPr>
        <p:spPr>
          <a:xfrm>
            <a:off x="2414397" y="1830070"/>
            <a:ext cx="3336290" cy="1086485"/>
          </a:xfrm>
          <a:prstGeom prst="rect">
            <a:avLst/>
          </a:prstGeom>
        </p:spPr>
        <p:txBody>
          <a:bodyPr vert="horz" wrap="square" lIns="0" tIns="12700" rIns="0" bIns="0" rtlCol="0">
            <a:spAutoFit/>
          </a:bodyPr>
          <a:lstStyle/>
          <a:p>
            <a:pPr marL="716280" indent="-703580">
              <a:lnSpc>
                <a:spcPts val="2810"/>
              </a:lnSpc>
              <a:spcBef>
                <a:spcPts val="100"/>
              </a:spcBef>
              <a:buFont typeface="Arial"/>
              <a:buChar char="•"/>
              <a:tabLst>
                <a:tab pos="716280" algn="l"/>
                <a:tab pos="716915" algn="l"/>
              </a:tabLst>
            </a:pPr>
            <a:r>
              <a:rPr sz="2400" b="1" i="1" spc="-5" dirty="0">
                <a:latin typeface="Times New Roman"/>
                <a:cs typeface="Times New Roman"/>
              </a:rPr>
              <a:t>Zingiberales</a:t>
            </a:r>
            <a:r>
              <a:rPr sz="2400" b="1" i="1" spc="-60" dirty="0">
                <a:latin typeface="Times New Roman"/>
                <a:cs typeface="Times New Roman"/>
              </a:rPr>
              <a:t> </a:t>
            </a:r>
            <a:r>
              <a:rPr sz="2400" b="1" dirty="0">
                <a:latin typeface="Times New Roman"/>
                <a:cs typeface="Times New Roman"/>
              </a:rPr>
              <a:t>Griseb.</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a:t>
            </a:r>
            <a:endParaRPr sz="2400">
              <a:latin typeface="Times New Roman"/>
              <a:cs typeface="Times New Roman"/>
            </a:endParaRPr>
          </a:p>
          <a:p>
            <a:pPr marL="241300" indent="-228600">
              <a:lnSpc>
                <a:spcPts val="2810"/>
              </a:lnSpc>
              <a:buFont typeface="Arial"/>
              <a:buChar char="•"/>
              <a:tabLst>
                <a:tab pos="241300" algn="l"/>
              </a:tabLst>
            </a:pPr>
            <a:r>
              <a:rPr sz="2400" dirty="0">
                <a:latin typeface="Times New Roman"/>
                <a:cs typeface="Times New Roman"/>
              </a:rPr>
              <a:t>o</a:t>
            </a:r>
            <a:endParaRPr sz="2400">
              <a:latin typeface="Times New Roman"/>
              <a:cs typeface="Times New Roman"/>
            </a:endParaRPr>
          </a:p>
        </p:txBody>
      </p:sp>
      <p:sp>
        <p:nvSpPr>
          <p:cNvPr id="5" name="object 5"/>
          <p:cNvSpPr txBox="1"/>
          <p:nvPr/>
        </p:nvSpPr>
        <p:spPr>
          <a:xfrm>
            <a:off x="2883916" y="2524709"/>
            <a:ext cx="2085975" cy="391795"/>
          </a:xfrm>
          <a:prstGeom prst="rect">
            <a:avLst/>
          </a:prstGeom>
          <a:solidFill>
            <a:srgbClr val="FFFF00"/>
          </a:solidFill>
        </p:spPr>
        <p:txBody>
          <a:bodyPr vert="horz" wrap="square" lIns="0" tIns="12700" rIns="0" bIns="0" rtlCol="0">
            <a:spAutoFit/>
          </a:bodyPr>
          <a:lstStyle/>
          <a:p>
            <a:pPr>
              <a:lnSpc>
                <a:spcPct val="100000"/>
              </a:lnSpc>
              <a:spcBef>
                <a:spcPts val="100"/>
              </a:spcBef>
            </a:pPr>
            <a:r>
              <a:rPr sz="2400" i="1" dirty="0">
                <a:latin typeface="Times New Roman"/>
                <a:cs typeface="Times New Roman"/>
              </a:rPr>
              <a:t>Costaceae</a:t>
            </a:r>
            <a:r>
              <a:rPr sz="2400" i="1" spc="-100" dirty="0">
                <a:latin typeface="Times New Roman"/>
                <a:cs typeface="Times New Roman"/>
              </a:rPr>
              <a:t> </a:t>
            </a:r>
            <a:r>
              <a:rPr sz="2400" dirty="0">
                <a:latin typeface="Times New Roman"/>
                <a:cs typeface="Times New Roman"/>
              </a:rPr>
              <a:t>Nakai</a:t>
            </a:r>
            <a:endParaRPr sz="2400">
              <a:latin typeface="Times New Roman"/>
              <a:cs typeface="Times New Roman"/>
            </a:endParaRPr>
          </a:p>
        </p:txBody>
      </p:sp>
      <p:sp>
        <p:nvSpPr>
          <p:cNvPr id="6" name="object 6"/>
          <p:cNvSpPr/>
          <p:nvPr/>
        </p:nvSpPr>
        <p:spPr>
          <a:xfrm>
            <a:off x="2883916" y="4655692"/>
            <a:ext cx="1763395" cy="337185"/>
          </a:xfrm>
          <a:custGeom>
            <a:avLst/>
            <a:gdLst/>
            <a:ahLst/>
            <a:cxnLst/>
            <a:rect l="l" t="t" r="r" b="b"/>
            <a:pathLst>
              <a:path w="1763395" h="337185">
                <a:moveTo>
                  <a:pt x="0" y="336803"/>
                </a:moveTo>
                <a:lnTo>
                  <a:pt x="1763268" y="336803"/>
                </a:lnTo>
                <a:lnTo>
                  <a:pt x="1763268" y="0"/>
                </a:lnTo>
                <a:lnTo>
                  <a:pt x="0" y="0"/>
                </a:lnTo>
                <a:lnTo>
                  <a:pt x="0" y="336803"/>
                </a:lnTo>
                <a:close/>
              </a:path>
            </a:pathLst>
          </a:custGeom>
          <a:solidFill>
            <a:srgbClr val="FFFF00"/>
          </a:solidFill>
        </p:spPr>
        <p:txBody>
          <a:bodyPr wrap="square" lIns="0" tIns="0" rIns="0" bIns="0" rtlCol="0"/>
          <a:lstStyle/>
          <a:p>
            <a:endParaRPr/>
          </a:p>
        </p:txBody>
      </p:sp>
      <p:sp>
        <p:nvSpPr>
          <p:cNvPr id="7" name="object 7"/>
          <p:cNvSpPr txBox="1"/>
          <p:nvPr/>
        </p:nvSpPr>
        <p:spPr>
          <a:xfrm>
            <a:off x="2414397" y="2872866"/>
            <a:ext cx="3454400" cy="2129155"/>
          </a:xfrm>
          <a:prstGeom prst="rect">
            <a:avLst/>
          </a:prstGeom>
        </p:spPr>
        <p:txBody>
          <a:bodyPr vert="horz" wrap="square" lIns="0" tIns="12700" rIns="0" bIns="0" rtlCol="0">
            <a:spAutoFit/>
          </a:bodyPr>
          <a:lstStyle/>
          <a:p>
            <a:pPr marL="241300" indent="-228600">
              <a:lnSpc>
                <a:spcPts val="2810"/>
              </a:lnSpc>
              <a:spcBef>
                <a:spcPts val="100"/>
              </a:spcBef>
              <a:buFont typeface="Arial"/>
              <a:buChar char="•"/>
              <a:tabLst>
                <a:tab pos="241300" algn="l"/>
              </a:tabLst>
            </a:pPr>
            <a:r>
              <a:rPr sz="2400" dirty="0">
                <a:latin typeface="Times New Roman"/>
                <a:cs typeface="Times New Roman"/>
              </a:rPr>
              <a:t>o </a:t>
            </a:r>
            <a:r>
              <a:rPr sz="2400" i="1" dirty="0">
                <a:latin typeface="Times New Roman"/>
                <a:cs typeface="Times New Roman"/>
              </a:rPr>
              <a:t>Heliconiaceae</a:t>
            </a:r>
            <a:r>
              <a:rPr sz="2400" i="1" spc="-55" dirty="0">
                <a:latin typeface="Times New Roman"/>
                <a:cs typeface="Times New Roman"/>
              </a:rPr>
              <a:t> </a:t>
            </a:r>
            <a:r>
              <a:rPr sz="2400" spc="-35" dirty="0">
                <a:latin typeface="Times New Roman"/>
                <a:cs typeface="Times New Roman"/>
              </a:rPr>
              <a:t>Vines</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 </a:t>
            </a:r>
            <a:r>
              <a:rPr sz="2400" i="1" spc="-5" dirty="0">
                <a:latin typeface="Times New Roman"/>
                <a:cs typeface="Times New Roman"/>
              </a:rPr>
              <a:t>Lowiaceae</a:t>
            </a:r>
            <a:r>
              <a:rPr sz="2400" i="1" spc="-20" dirty="0">
                <a:latin typeface="Times New Roman"/>
                <a:cs typeface="Times New Roman"/>
              </a:rPr>
              <a:t> </a:t>
            </a:r>
            <a:r>
              <a:rPr sz="2400" dirty="0">
                <a:latin typeface="Times New Roman"/>
                <a:cs typeface="Times New Roman"/>
              </a:rPr>
              <a:t>Ridl.</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 </a:t>
            </a:r>
            <a:r>
              <a:rPr sz="2400" i="1" dirty="0">
                <a:latin typeface="Times New Roman"/>
                <a:cs typeface="Times New Roman"/>
              </a:rPr>
              <a:t>Marantaceae</a:t>
            </a:r>
            <a:r>
              <a:rPr sz="2400" i="1" spc="-35" dirty="0">
                <a:latin typeface="Times New Roman"/>
                <a:cs typeface="Times New Roman"/>
              </a:rPr>
              <a:t> </a:t>
            </a:r>
            <a:r>
              <a:rPr sz="2400" spc="-30" dirty="0">
                <a:latin typeface="Times New Roman"/>
                <a:cs typeface="Times New Roman"/>
              </a:rPr>
              <a:t>R.Br.</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 </a:t>
            </a:r>
            <a:r>
              <a:rPr sz="2400" i="1" dirty="0">
                <a:latin typeface="Times New Roman"/>
                <a:cs typeface="Times New Roman"/>
              </a:rPr>
              <a:t>Musaceae</a:t>
            </a:r>
            <a:r>
              <a:rPr sz="2400" i="1" spc="-35" dirty="0">
                <a:latin typeface="Times New Roman"/>
                <a:cs typeface="Times New Roman"/>
              </a:rPr>
              <a:t> </a:t>
            </a:r>
            <a:r>
              <a:rPr sz="2400" dirty="0">
                <a:latin typeface="Times New Roman"/>
                <a:cs typeface="Times New Roman"/>
              </a:rPr>
              <a:t>Juss.</a:t>
            </a:r>
            <a:endParaRPr sz="2400">
              <a:latin typeface="Times New Roman"/>
              <a:cs typeface="Times New Roman"/>
            </a:endParaRPr>
          </a:p>
          <a:p>
            <a:pPr marL="241300" indent="-228600">
              <a:lnSpc>
                <a:spcPts val="2735"/>
              </a:lnSpc>
              <a:buFont typeface="Arial"/>
              <a:buChar char="•"/>
              <a:tabLst>
                <a:tab pos="241300" algn="l"/>
              </a:tabLst>
            </a:pPr>
            <a:r>
              <a:rPr sz="2400" dirty="0">
                <a:latin typeface="Times New Roman"/>
                <a:cs typeface="Times New Roman"/>
              </a:rPr>
              <a:t>o </a:t>
            </a:r>
            <a:r>
              <a:rPr sz="2400" i="1" spc="-10" dirty="0">
                <a:latin typeface="Times New Roman"/>
                <a:cs typeface="Times New Roman"/>
              </a:rPr>
              <a:t>Strelitziaceae</a:t>
            </a:r>
            <a:r>
              <a:rPr sz="2400" i="1" spc="-50" dirty="0">
                <a:latin typeface="Times New Roman"/>
                <a:cs typeface="Times New Roman"/>
              </a:rPr>
              <a:t> </a:t>
            </a:r>
            <a:r>
              <a:rPr sz="2400" dirty="0">
                <a:latin typeface="Times New Roman"/>
                <a:cs typeface="Times New Roman"/>
              </a:rPr>
              <a:t>Hutch.</a:t>
            </a:r>
            <a:endParaRPr sz="2400">
              <a:latin typeface="Times New Roman"/>
              <a:cs typeface="Times New Roman"/>
            </a:endParaRPr>
          </a:p>
          <a:p>
            <a:pPr marL="241300" indent="-228600">
              <a:lnSpc>
                <a:spcPts val="2810"/>
              </a:lnSpc>
              <a:buFont typeface="Arial"/>
              <a:buChar char="•"/>
              <a:tabLst>
                <a:tab pos="241300" algn="l"/>
              </a:tabLst>
            </a:pPr>
            <a:r>
              <a:rPr sz="2400" dirty="0">
                <a:latin typeface="Times New Roman"/>
                <a:cs typeface="Times New Roman"/>
              </a:rPr>
              <a:t>o </a:t>
            </a:r>
            <a:r>
              <a:rPr sz="2400" i="1" dirty="0">
                <a:latin typeface="Times New Roman"/>
                <a:cs typeface="Times New Roman"/>
              </a:rPr>
              <a:t>Zingiberaceae</a:t>
            </a:r>
            <a:r>
              <a:rPr sz="2400" i="1" spc="-110" dirty="0">
                <a:latin typeface="Times New Roman"/>
                <a:cs typeface="Times New Roman"/>
              </a:rPr>
              <a:t> </a:t>
            </a:r>
            <a:r>
              <a:rPr sz="2400" dirty="0">
                <a:latin typeface="Times New Roman"/>
                <a:cs typeface="Times New Roman"/>
              </a:rPr>
              <a:t>Martinov</a:t>
            </a:r>
            <a:endParaRPr sz="2400">
              <a:latin typeface="Times New Roman"/>
              <a:cs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329247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 2016</a:t>
            </a:r>
            <a:r>
              <a:rPr sz="4400" b="0" spc="-65" dirty="0">
                <a:latin typeface="Arial"/>
                <a:cs typeface="Arial"/>
              </a:rPr>
              <a:t> </a:t>
            </a:r>
            <a:r>
              <a:rPr sz="4400" b="0" dirty="0">
                <a:latin typeface="Arial"/>
                <a:cs typeface="Arial"/>
              </a:rPr>
              <a:t>IV</a:t>
            </a:r>
            <a:endParaRPr sz="4400">
              <a:latin typeface="Arial"/>
              <a:cs typeface="Arial"/>
            </a:endParaRPr>
          </a:p>
        </p:txBody>
      </p:sp>
      <p:sp>
        <p:nvSpPr>
          <p:cNvPr id="3" name="object 3"/>
          <p:cNvSpPr txBox="1"/>
          <p:nvPr/>
        </p:nvSpPr>
        <p:spPr>
          <a:xfrm>
            <a:off x="916939" y="1807210"/>
            <a:ext cx="10092690" cy="2498725"/>
          </a:xfrm>
          <a:prstGeom prst="rect">
            <a:avLst/>
          </a:prstGeom>
        </p:spPr>
        <p:txBody>
          <a:bodyPr vert="horz" wrap="square" lIns="0" tIns="54610" rIns="0" bIns="0" rtlCol="0">
            <a:spAutoFit/>
          </a:bodyPr>
          <a:lstStyle/>
          <a:p>
            <a:pPr marL="241300" marR="5080" indent="-228600" algn="just">
              <a:lnSpc>
                <a:spcPct val="90000"/>
              </a:lnSpc>
              <a:spcBef>
                <a:spcPts val="430"/>
              </a:spcBef>
              <a:buChar char="•"/>
              <a:tabLst>
                <a:tab pos="241935" algn="l"/>
              </a:tabLst>
            </a:pPr>
            <a:r>
              <a:rPr sz="2800" spc="-5" dirty="0">
                <a:latin typeface="Arial"/>
                <a:cs typeface="Arial"/>
              </a:rPr>
              <a:t>A fourth </a:t>
            </a:r>
            <a:r>
              <a:rPr sz="2800" dirty="0">
                <a:latin typeface="Arial"/>
                <a:cs typeface="Arial"/>
              </a:rPr>
              <a:t>version has now </a:t>
            </a:r>
            <a:r>
              <a:rPr sz="2800" spc="-5" dirty="0">
                <a:latin typeface="Arial"/>
                <a:cs typeface="Arial"/>
              </a:rPr>
              <a:t>been </a:t>
            </a:r>
            <a:r>
              <a:rPr sz="2800" dirty="0">
                <a:latin typeface="Arial"/>
                <a:cs typeface="Arial"/>
              </a:rPr>
              <a:t>published, </a:t>
            </a:r>
            <a:r>
              <a:rPr sz="2800" spc="-5" dirty="0">
                <a:latin typeface="Arial"/>
                <a:cs typeface="Arial"/>
              </a:rPr>
              <a:t>but </a:t>
            </a:r>
            <a:r>
              <a:rPr sz="2800" dirty="0">
                <a:latin typeface="Arial"/>
                <a:cs typeface="Arial"/>
              </a:rPr>
              <a:t>the</a:t>
            </a:r>
            <a:r>
              <a:rPr sz="2800" spc="-75" dirty="0">
                <a:latin typeface="Arial"/>
                <a:cs typeface="Arial"/>
              </a:rPr>
              <a:t> </a:t>
            </a:r>
            <a:r>
              <a:rPr sz="2800" spc="-5" dirty="0">
                <a:latin typeface="Arial"/>
                <a:cs typeface="Arial"/>
              </a:rPr>
              <a:t>methodology  has been the </a:t>
            </a:r>
            <a:r>
              <a:rPr sz="2800" dirty="0">
                <a:latin typeface="Arial"/>
                <a:cs typeface="Arial"/>
              </a:rPr>
              <a:t>subject </a:t>
            </a:r>
            <a:r>
              <a:rPr sz="2800" spc="-5" dirty="0">
                <a:latin typeface="Arial"/>
                <a:cs typeface="Arial"/>
              </a:rPr>
              <a:t>of criticism, and </a:t>
            </a:r>
            <a:r>
              <a:rPr sz="2800" dirty="0">
                <a:latin typeface="Arial"/>
                <a:cs typeface="Arial"/>
              </a:rPr>
              <a:t>developing </a:t>
            </a:r>
            <a:r>
              <a:rPr sz="2800" spc="-5" dirty="0">
                <a:latin typeface="Arial"/>
                <a:cs typeface="Arial"/>
              </a:rPr>
              <a:t>a </a:t>
            </a:r>
            <a:r>
              <a:rPr sz="2800" dirty="0">
                <a:latin typeface="Arial"/>
                <a:cs typeface="Arial"/>
              </a:rPr>
              <a:t>consensus  </a:t>
            </a:r>
            <a:r>
              <a:rPr sz="2800" spc="-5" dirty="0">
                <a:latin typeface="Arial"/>
                <a:cs typeface="Arial"/>
              </a:rPr>
              <a:t>has proved more difficult </a:t>
            </a:r>
            <a:r>
              <a:rPr sz="2800" dirty="0">
                <a:latin typeface="Arial"/>
                <a:cs typeface="Arial"/>
              </a:rPr>
              <a:t>than in previous</a:t>
            </a:r>
            <a:r>
              <a:rPr sz="2800" spc="5" dirty="0">
                <a:latin typeface="Arial"/>
                <a:cs typeface="Arial"/>
              </a:rPr>
              <a:t> iterations.</a:t>
            </a:r>
            <a:endParaRPr sz="2800">
              <a:latin typeface="Arial"/>
              <a:cs typeface="Arial"/>
            </a:endParaRPr>
          </a:p>
          <a:p>
            <a:pPr marL="241300" marR="662940" indent="-228600">
              <a:lnSpc>
                <a:spcPts val="3020"/>
              </a:lnSpc>
              <a:spcBef>
                <a:spcPts val="1045"/>
              </a:spcBef>
              <a:buChar char="•"/>
              <a:tabLst>
                <a:tab pos="340360" algn="l"/>
                <a:tab pos="340995" algn="l"/>
              </a:tabLst>
            </a:pPr>
            <a:r>
              <a:rPr sz="2800" spc="-5" dirty="0">
                <a:latin typeface="Arial"/>
                <a:cs typeface="Arial"/>
              </a:rPr>
              <a:t>In </a:t>
            </a:r>
            <a:r>
              <a:rPr sz="2800" dirty="0">
                <a:latin typeface="Arial"/>
                <a:cs typeface="Arial"/>
              </a:rPr>
              <a:t>particular </a:t>
            </a:r>
            <a:r>
              <a:rPr sz="2800" spc="-5" dirty="0">
                <a:latin typeface="Arial"/>
                <a:cs typeface="Arial"/>
              </a:rPr>
              <a:t>Peter Stevens has </a:t>
            </a:r>
            <a:r>
              <a:rPr sz="2800" dirty="0">
                <a:latin typeface="Arial"/>
                <a:cs typeface="Arial"/>
              </a:rPr>
              <a:t>questioned </a:t>
            </a:r>
            <a:r>
              <a:rPr sz="2800" spc="-5" dirty="0">
                <a:latin typeface="Arial"/>
                <a:cs typeface="Arial"/>
              </a:rPr>
              <a:t>the </a:t>
            </a:r>
            <a:r>
              <a:rPr sz="2800" dirty="0">
                <a:latin typeface="Arial"/>
                <a:cs typeface="Arial"/>
              </a:rPr>
              <a:t>validity </a:t>
            </a:r>
            <a:r>
              <a:rPr sz="2800" spc="-5" dirty="0">
                <a:latin typeface="Arial"/>
                <a:cs typeface="Arial"/>
              </a:rPr>
              <a:t>of  </a:t>
            </a:r>
            <a:r>
              <a:rPr sz="2800" dirty="0">
                <a:latin typeface="Arial"/>
                <a:cs typeface="Arial"/>
              </a:rPr>
              <a:t>discussions </a:t>
            </a:r>
            <a:r>
              <a:rPr sz="2800" spc="-5" dirty="0">
                <a:latin typeface="Arial"/>
                <a:cs typeface="Arial"/>
              </a:rPr>
              <a:t>regarding family </a:t>
            </a:r>
            <a:r>
              <a:rPr sz="2800" dirty="0">
                <a:latin typeface="Arial"/>
                <a:cs typeface="Arial"/>
              </a:rPr>
              <a:t>delimitation </a:t>
            </a:r>
            <a:r>
              <a:rPr sz="2800" spc="-5" dirty="0">
                <a:latin typeface="Arial"/>
                <a:cs typeface="Arial"/>
              </a:rPr>
              <a:t>in the absence of  changes of phylogenetic</a:t>
            </a:r>
            <a:r>
              <a:rPr sz="2800" spc="5" dirty="0">
                <a:latin typeface="Arial"/>
                <a:cs typeface="Arial"/>
              </a:rPr>
              <a:t> </a:t>
            </a:r>
            <a:r>
              <a:rPr sz="2800" spc="-5" dirty="0">
                <a:latin typeface="Arial"/>
                <a:cs typeface="Arial"/>
              </a:rPr>
              <a:t>relationships.</a:t>
            </a:r>
            <a:endParaRPr sz="2800">
              <a:latin typeface="Arial"/>
              <a:cs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1892300"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APG</a:t>
            </a:r>
            <a:r>
              <a:rPr sz="4400" b="0" spc="-75" dirty="0">
                <a:latin typeface="Arial"/>
                <a:cs typeface="Arial"/>
              </a:rPr>
              <a:t> </a:t>
            </a:r>
            <a:r>
              <a:rPr sz="4400" b="0" dirty="0">
                <a:latin typeface="Arial"/>
                <a:cs typeface="Arial"/>
              </a:rPr>
              <a:t>IV</a:t>
            </a:r>
            <a:endParaRPr sz="4400">
              <a:latin typeface="Arial"/>
              <a:cs typeface="Arial"/>
            </a:endParaRPr>
          </a:p>
        </p:txBody>
      </p:sp>
      <p:sp>
        <p:nvSpPr>
          <p:cNvPr id="3" name="object 3"/>
          <p:cNvSpPr txBox="1"/>
          <p:nvPr/>
        </p:nvSpPr>
        <p:spPr>
          <a:xfrm>
            <a:off x="916939" y="1770633"/>
            <a:ext cx="10218420" cy="4417695"/>
          </a:xfrm>
          <a:prstGeom prst="rect">
            <a:avLst/>
          </a:prstGeom>
        </p:spPr>
        <p:txBody>
          <a:bodyPr vert="horz" wrap="square" lIns="0" tIns="89535" rIns="0" bIns="0" rtlCol="0">
            <a:spAutoFit/>
          </a:bodyPr>
          <a:lstStyle/>
          <a:p>
            <a:pPr marL="241300" marR="77470" indent="-228600">
              <a:lnSpc>
                <a:spcPts val="2500"/>
              </a:lnSpc>
              <a:spcBef>
                <a:spcPts val="705"/>
              </a:spcBef>
              <a:buChar char="•"/>
              <a:tabLst>
                <a:tab pos="241935" algn="l"/>
              </a:tabLst>
            </a:pPr>
            <a:r>
              <a:rPr sz="2600" dirty="0">
                <a:latin typeface="Arial"/>
                <a:cs typeface="Arial"/>
              </a:rPr>
              <a:t>An update of the Angiosperm Phylogeny Group (APG)</a:t>
            </a:r>
            <a:r>
              <a:rPr sz="2600" spc="-140" dirty="0">
                <a:latin typeface="Arial"/>
                <a:cs typeface="Arial"/>
              </a:rPr>
              <a:t> </a:t>
            </a:r>
            <a:r>
              <a:rPr sz="2600" dirty="0">
                <a:latin typeface="Arial"/>
                <a:cs typeface="Arial"/>
              </a:rPr>
              <a:t>classification  of the orders and families of angiosperms is</a:t>
            </a:r>
            <a:r>
              <a:rPr sz="2600" spc="-55" dirty="0">
                <a:latin typeface="Arial"/>
                <a:cs typeface="Arial"/>
              </a:rPr>
              <a:t> </a:t>
            </a:r>
            <a:r>
              <a:rPr sz="2600" dirty="0">
                <a:latin typeface="Arial"/>
                <a:cs typeface="Arial"/>
              </a:rPr>
              <a:t>presented.</a:t>
            </a:r>
            <a:endParaRPr sz="2600">
              <a:latin typeface="Arial"/>
              <a:cs typeface="Arial"/>
            </a:endParaRPr>
          </a:p>
          <a:p>
            <a:pPr marL="241300" marR="1124585" indent="-228600">
              <a:lnSpc>
                <a:spcPts val="2500"/>
              </a:lnSpc>
              <a:spcBef>
                <a:spcPts val="985"/>
              </a:spcBef>
              <a:buChar char="•"/>
              <a:tabLst>
                <a:tab pos="241935" algn="l"/>
              </a:tabLst>
            </a:pPr>
            <a:r>
              <a:rPr sz="2600" dirty="0">
                <a:latin typeface="Arial"/>
                <a:cs typeface="Arial"/>
              </a:rPr>
              <a:t>Several new orders are recognized: Boraginales, Dilleniales,  Icacinales, Metteniusiales and</a:t>
            </a:r>
            <a:r>
              <a:rPr sz="2600" spc="-50" dirty="0">
                <a:latin typeface="Arial"/>
                <a:cs typeface="Arial"/>
              </a:rPr>
              <a:t> </a:t>
            </a:r>
            <a:r>
              <a:rPr sz="2600" spc="-20" dirty="0">
                <a:latin typeface="Arial"/>
                <a:cs typeface="Arial"/>
              </a:rPr>
              <a:t>Vahliales.</a:t>
            </a:r>
            <a:endParaRPr sz="2600">
              <a:latin typeface="Arial"/>
              <a:cs typeface="Arial"/>
            </a:endParaRPr>
          </a:p>
          <a:p>
            <a:pPr marL="241300" marR="10160" indent="-228600">
              <a:lnSpc>
                <a:spcPts val="2500"/>
              </a:lnSpc>
              <a:spcBef>
                <a:spcPts val="990"/>
              </a:spcBef>
              <a:buChar char="•"/>
              <a:tabLst>
                <a:tab pos="241935" algn="l"/>
              </a:tabLst>
            </a:pPr>
            <a:r>
              <a:rPr sz="2600" dirty="0">
                <a:latin typeface="Arial"/>
                <a:cs typeface="Arial"/>
              </a:rPr>
              <a:t>This brings the total number of orders and families recognized in</a:t>
            </a:r>
            <a:r>
              <a:rPr sz="2600" spc="-55" dirty="0">
                <a:latin typeface="Arial"/>
                <a:cs typeface="Arial"/>
              </a:rPr>
              <a:t> </a:t>
            </a:r>
            <a:r>
              <a:rPr sz="2600" dirty="0">
                <a:latin typeface="Arial"/>
                <a:cs typeface="Arial"/>
              </a:rPr>
              <a:t>the  APG system to 64 and 416,</a:t>
            </a:r>
            <a:r>
              <a:rPr sz="2600" spc="-15" dirty="0">
                <a:latin typeface="Arial"/>
                <a:cs typeface="Arial"/>
              </a:rPr>
              <a:t> respectively.</a:t>
            </a:r>
            <a:endParaRPr sz="2600">
              <a:latin typeface="Arial"/>
              <a:cs typeface="Arial"/>
            </a:endParaRPr>
          </a:p>
          <a:p>
            <a:pPr marL="241300" marR="5080" indent="-228600">
              <a:lnSpc>
                <a:spcPts val="2500"/>
              </a:lnSpc>
              <a:spcBef>
                <a:spcPts val="1000"/>
              </a:spcBef>
              <a:buChar char="•"/>
              <a:tabLst>
                <a:tab pos="241935" algn="l"/>
              </a:tabLst>
            </a:pPr>
            <a:r>
              <a:rPr sz="2600" spc="-45" dirty="0">
                <a:latin typeface="Arial"/>
                <a:cs typeface="Arial"/>
              </a:rPr>
              <a:t>Two </a:t>
            </a:r>
            <a:r>
              <a:rPr sz="2600" dirty="0">
                <a:latin typeface="Arial"/>
                <a:cs typeface="Arial"/>
              </a:rPr>
              <a:t>additional informal major clades, superrosids and superasterids  are proposed, that each comprise the additional orders that are  included in the larger clades dominated by </a:t>
            </a:r>
            <a:r>
              <a:rPr sz="2600" spc="-5" dirty="0">
                <a:latin typeface="Arial"/>
                <a:cs typeface="Arial"/>
              </a:rPr>
              <a:t>the </a:t>
            </a:r>
            <a:r>
              <a:rPr sz="2600" dirty="0">
                <a:latin typeface="Arial"/>
                <a:cs typeface="Arial"/>
              </a:rPr>
              <a:t>rosids and</a:t>
            </a:r>
            <a:r>
              <a:rPr sz="2600" spc="5" dirty="0">
                <a:latin typeface="Arial"/>
                <a:cs typeface="Arial"/>
              </a:rPr>
              <a:t> </a:t>
            </a:r>
            <a:r>
              <a:rPr sz="2600" dirty="0">
                <a:latin typeface="Arial"/>
                <a:cs typeface="Arial"/>
              </a:rPr>
              <a:t>asterids.</a:t>
            </a:r>
            <a:endParaRPr sz="2600">
              <a:latin typeface="Arial"/>
              <a:cs typeface="Arial"/>
            </a:endParaRPr>
          </a:p>
          <a:p>
            <a:pPr marL="241300" marR="291465" indent="-228600">
              <a:lnSpc>
                <a:spcPct val="80000"/>
              </a:lnSpc>
              <a:spcBef>
                <a:spcPts val="1010"/>
              </a:spcBef>
              <a:buChar char="•"/>
              <a:tabLst>
                <a:tab pos="241935" algn="l"/>
              </a:tabLst>
            </a:pPr>
            <a:r>
              <a:rPr sz="2600" dirty="0">
                <a:latin typeface="Arial"/>
                <a:cs typeface="Arial"/>
              </a:rPr>
              <a:t>Families that made up potentially monofamilial orders,  Dasypogonaceae and </a:t>
            </a:r>
            <a:r>
              <a:rPr sz="2600" spc="5" dirty="0">
                <a:latin typeface="Arial"/>
                <a:cs typeface="Arial"/>
              </a:rPr>
              <a:t>Sabiaceae, </a:t>
            </a:r>
            <a:r>
              <a:rPr sz="2600" dirty="0">
                <a:latin typeface="Arial"/>
                <a:cs typeface="Arial"/>
              </a:rPr>
              <a:t>are instead referred to</a:t>
            </a:r>
            <a:r>
              <a:rPr sz="2600" spc="-160" dirty="0">
                <a:latin typeface="Arial"/>
                <a:cs typeface="Arial"/>
              </a:rPr>
              <a:t> </a:t>
            </a:r>
            <a:r>
              <a:rPr sz="2600" dirty="0">
                <a:latin typeface="Arial"/>
                <a:cs typeface="Arial"/>
              </a:rPr>
              <a:t>Arecales  and Proteales,</a:t>
            </a:r>
            <a:r>
              <a:rPr sz="2600" spc="-25" dirty="0">
                <a:latin typeface="Arial"/>
                <a:cs typeface="Arial"/>
              </a:rPr>
              <a:t> </a:t>
            </a:r>
            <a:r>
              <a:rPr sz="2600" dirty="0">
                <a:latin typeface="Arial"/>
                <a:cs typeface="Arial"/>
              </a:rPr>
              <a:t>respectively</a:t>
            </a:r>
            <a:endParaRPr sz="26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70458" rIns="0" bIns="0" rtlCol="0">
            <a:spAutoFit/>
          </a:bodyPr>
          <a:lstStyle/>
          <a:p>
            <a:pPr marL="628015" marR="5080">
              <a:lnSpc>
                <a:spcPts val="4750"/>
              </a:lnSpc>
              <a:spcBef>
                <a:spcPts val="700"/>
              </a:spcBef>
            </a:pPr>
            <a:r>
              <a:rPr sz="4400" b="0" dirty="0">
                <a:latin typeface="Arial"/>
                <a:cs typeface="Arial"/>
              </a:rPr>
              <a:t>Pre Darwinism and Post</a:t>
            </a:r>
            <a:r>
              <a:rPr sz="4400" b="0" spc="-70" dirty="0">
                <a:latin typeface="Arial"/>
                <a:cs typeface="Arial"/>
              </a:rPr>
              <a:t> </a:t>
            </a:r>
            <a:r>
              <a:rPr sz="4400" b="0" dirty="0">
                <a:latin typeface="Arial"/>
                <a:cs typeface="Arial"/>
              </a:rPr>
              <a:t>Darwinism  classifications</a:t>
            </a:r>
            <a:endParaRPr sz="4400">
              <a:latin typeface="Arial"/>
              <a:cs typeface="Arial"/>
            </a:endParaRPr>
          </a:p>
        </p:txBody>
      </p:sp>
      <p:sp>
        <p:nvSpPr>
          <p:cNvPr id="3" name="object 3"/>
          <p:cNvSpPr txBox="1"/>
          <p:nvPr/>
        </p:nvSpPr>
        <p:spPr>
          <a:xfrm>
            <a:off x="916939" y="1722780"/>
            <a:ext cx="10258425" cy="4288790"/>
          </a:xfrm>
          <a:prstGeom prst="rect">
            <a:avLst/>
          </a:prstGeom>
        </p:spPr>
        <p:txBody>
          <a:bodyPr vert="horz" wrap="square" lIns="0" tIns="53975" rIns="0" bIns="0" rtlCol="0">
            <a:spAutoFit/>
          </a:bodyPr>
          <a:lstStyle/>
          <a:p>
            <a:pPr marL="12700">
              <a:lnSpc>
                <a:spcPct val="100000"/>
              </a:lnSpc>
              <a:spcBef>
                <a:spcPts val="425"/>
              </a:spcBef>
            </a:pPr>
            <a:r>
              <a:rPr sz="2800" b="1" spc="-5" dirty="0">
                <a:latin typeface="Arial"/>
                <a:cs typeface="Arial"/>
              </a:rPr>
              <a:t>Pre-Darwinian Classification</a:t>
            </a:r>
            <a:r>
              <a:rPr sz="2800" b="1" spc="30" dirty="0">
                <a:latin typeface="Arial"/>
                <a:cs typeface="Arial"/>
              </a:rPr>
              <a:t> </a:t>
            </a:r>
            <a:r>
              <a:rPr sz="2800" b="1" spc="-10" dirty="0">
                <a:latin typeface="Arial"/>
                <a:cs typeface="Arial"/>
              </a:rPr>
              <a:t>Systems</a:t>
            </a:r>
            <a:endParaRPr sz="2800">
              <a:latin typeface="Arial"/>
              <a:cs typeface="Arial"/>
            </a:endParaRPr>
          </a:p>
          <a:p>
            <a:pPr marL="241300" marR="5080" indent="-228600">
              <a:lnSpc>
                <a:spcPct val="80000"/>
              </a:lnSpc>
              <a:spcBef>
                <a:spcPts val="994"/>
              </a:spcBef>
              <a:buChar char="•"/>
              <a:tabLst>
                <a:tab pos="241935" algn="l"/>
              </a:tabLst>
            </a:pPr>
            <a:r>
              <a:rPr sz="2800" spc="-5" dirty="0">
                <a:latin typeface="Arial"/>
                <a:cs typeface="Arial"/>
              </a:rPr>
              <a:t>The early </a:t>
            </a:r>
            <a:r>
              <a:rPr sz="2800" dirty="0">
                <a:latin typeface="Arial"/>
                <a:cs typeface="Arial"/>
              </a:rPr>
              <a:t>natural classifications </a:t>
            </a:r>
            <a:r>
              <a:rPr sz="2800" spc="-5" dirty="0">
                <a:latin typeface="Arial"/>
                <a:cs typeface="Arial"/>
              </a:rPr>
              <a:t>or </a:t>
            </a:r>
            <a:r>
              <a:rPr sz="2800" dirty="0">
                <a:latin typeface="Arial"/>
                <a:cs typeface="Arial"/>
              </a:rPr>
              <a:t>Pre-Darwinian classification  </a:t>
            </a:r>
            <a:r>
              <a:rPr sz="2800" spc="-5" dirty="0">
                <a:latin typeface="Arial"/>
                <a:cs typeface="Arial"/>
              </a:rPr>
              <a:t>systems were started when the </a:t>
            </a:r>
            <a:r>
              <a:rPr sz="2800" dirty="0">
                <a:latin typeface="Arial"/>
                <a:cs typeface="Arial"/>
              </a:rPr>
              <a:t>classification </a:t>
            </a:r>
            <a:r>
              <a:rPr sz="2800" spc="-5" dirty="0">
                <a:latin typeface="Arial"/>
                <a:cs typeface="Arial"/>
              </a:rPr>
              <a:t>systems started to  reflect the situation as it might </a:t>
            </a:r>
            <a:r>
              <a:rPr sz="2800" dirty="0">
                <a:latin typeface="Arial"/>
                <a:cs typeface="Arial"/>
              </a:rPr>
              <a:t>have existed </a:t>
            </a:r>
            <a:r>
              <a:rPr sz="2800" spc="-5" dirty="0">
                <a:latin typeface="Arial"/>
                <a:cs typeface="Arial"/>
              </a:rPr>
              <a:t>in </a:t>
            </a:r>
            <a:r>
              <a:rPr sz="2800" dirty="0">
                <a:latin typeface="Arial"/>
                <a:cs typeface="Arial"/>
              </a:rPr>
              <a:t>nature. </a:t>
            </a:r>
            <a:r>
              <a:rPr sz="2800" spc="-5" dirty="0">
                <a:latin typeface="Arial"/>
                <a:cs typeface="Arial"/>
              </a:rPr>
              <a:t>During  </a:t>
            </a:r>
            <a:r>
              <a:rPr sz="2800" dirty="0">
                <a:latin typeface="Arial"/>
                <a:cs typeface="Arial"/>
              </a:rPr>
              <a:t>that </a:t>
            </a:r>
            <a:r>
              <a:rPr sz="2800" spc="-5" dirty="0">
                <a:latin typeface="Arial"/>
                <a:cs typeface="Arial"/>
              </a:rPr>
              <a:t>period a </a:t>
            </a:r>
            <a:r>
              <a:rPr sz="2800" dirty="0">
                <a:latin typeface="Arial"/>
                <a:cs typeface="Arial"/>
              </a:rPr>
              <a:t>number </a:t>
            </a:r>
            <a:r>
              <a:rPr sz="2800" spc="-5" dirty="0">
                <a:latin typeface="Arial"/>
                <a:cs typeface="Arial"/>
              </a:rPr>
              <a:t>of </a:t>
            </a:r>
            <a:r>
              <a:rPr sz="2800" dirty="0">
                <a:latin typeface="Arial"/>
                <a:cs typeface="Arial"/>
              </a:rPr>
              <a:t>morphological characters </a:t>
            </a:r>
            <a:r>
              <a:rPr sz="2800" spc="-5" dirty="0">
                <a:latin typeface="Arial"/>
                <a:cs typeface="Arial"/>
              </a:rPr>
              <a:t>of the plants  were considered as they found in </a:t>
            </a:r>
            <a:r>
              <a:rPr sz="2800" dirty="0">
                <a:latin typeface="Arial"/>
                <a:cs typeface="Arial"/>
              </a:rPr>
              <a:t>nature and </a:t>
            </a:r>
            <a:r>
              <a:rPr sz="2800" spc="-5" dirty="0">
                <a:latin typeface="Arial"/>
                <a:cs typeface="Arial"/>
              </a:rPr>
              <a:t>the </a:t>
            </a:r>
            <a:r>
              <a:rPr sz="2800" dirty="0">
                <a:latin typeface="Arial"/>
                <a:cs typeface="Arial"/>
              </a:rPr>
              <a:t>concept </a:t>
            </a:r>
            <a:r>
              <a:rPr sz="2800" spc="-5" dirty="0">
                <a:latin typeface="Arial"/>
                <a:cs typeface="Arial"/>
              </a:rPr>
              <a:t>of  </a:t>
            </a:r>
            <a:r>
              <a:rPr sz="2800" dirty="0">
                <a:latin typeface="Arial"/>
                <a:cs typeface="Arial"/>
              </a:rPr>
              <a:t>species </a:t>
            </a:r>
            <a:r>
              <a:rPr sz="2800" spc="-5" dirty="0">
                <a:latin typeface="Arial"/>
                <a:cs typeface="Arial"/>
              </a:rPr>
              <a:t>was </a:t>
            </a:r>
            <a:r>
              <a:rPr sz="2800" dirty="0">
                <a:latin typeface="Arial"/>
                <a:cs typeface="Arial"/>
              </a:rPr>
              <a:t>based </a:t>
            </a:r>
            <a:r>
              <a:rPr sz="2800" spc="-5" dirty="0">
                <a:latin typeface="Arial"/>
                <a:cs typeface="Arial"/>
              </a:rPr>
              <a:t>on </a:t>
            </a:r>
            <a:r>
              <a:rPr sz="2800" dirty="0">
                <a:latin typeface="Arial"/>
                <a:cs typeface="Arial"/>
              </a:rPr>
              <a:t>typological </a:t>
            </a:r>
            <a:r>
              <a:rPr sz="2800" spc="-5" dirty="0">
                <a:latin typeface="Arial"/>
                <a:cs typeface="Arial"/>
              </a:rPr>
              <a:t>or </a:t>
            </a:r>
            <a:r>
              <a:rPr sz="2800" dirty="0">
                <a:latin typeface="Arial"/>
                <a:cs typeface="Arial"/>
              </a:rPr>
              <a:t>fixidity concept. </a:t>
            </a:r>
            <a:r>
              <a:rPr sz="2800" spc="-5" dirty="0">
                <a:latin typeface="Arial"/>
                <a:cs typeface="Arial"/>
              </a:rPr>
              <a:t>Major  </a:t>
            </a:r>
            <a:r>
              <a:rPr sz="2800" dirty="0">
                <a:latin typeface="Arial"/>
                <a:cs typeface="Arial"/>
              </a:rPr>
              <a:t>contributors </a:t>
            </a:r>
            <a:r>
              <a:rPr sz="2800" spc="-5" dirty="0">
                <a:latin typeface="Arial"/>
                <a:cs typeface="Arial"/>
              </a:rPr>
              <a:t>of this period were Carolus Linnaeus</a:t>
            </a:r>
            <a:r>
              <a:rPr sz="2800" spc="185" dirty="0">
                <a:latin typeface="Arial"/>
                <a:cs typeface="Arial"/>
              </a:rPr>
              <a:t> </a:t>
            </a:r>
            <a:r>
              <a:rPr sz="2800" dirty="0">
                <a:latin typeface="Arial"/>
                <a:cs typeface="Arial"/>
              </a:rPr>
              <a:t>(1707-1778),</a:t>
            </a:r>
            <a:endParaRPr sz="2800">
              <a:latin typeface="Arial"/>
              <a:cs typeface="Arial"/>
            </a:endParaRPr>
          </a:p>
          <a:p>
            <a:pPr marL="241300" marR="569595" indent="-228600">
              <a:lnSpc>
                <a:spcPts val="2690"/>
              </a:lnSpc>
              <a:spcBef>
                <a:spcPts val="985"/>
              </a:spcBef>
              <a:buChar char="•"/>
              <a:tabLst>
                <a:tab pos="241935" algn="l"/>
              </a:tabLst>
            </a:pPr>
            <a:r>
              <a:rPr sz="2800" spc="-5" dirty="0">
                <a:latin typeface="Arial"/>
                <a:cs typeface="Arial"/>
              </a:rPr>
              <a:t>Michel Adanson </a:t>
            </a:r>
            <a:r>
              <a:rPr sz="2800" dirty="0">
                <a:latin typeface="Arial"/>
                <a:cs typeface="Arial"/>
              </a:rPr>
              <a:t>(1763), </a:t>
            </a:r>
            <a:r>
              <a:rPr sz="2800" spc="-5" dirty="0">
                <a:latin typeface="Arial"/>
                <a:cs typeface="Arial"/>
              </a:rPr>
              <a:t>Bernard </a:t>
            </a:r>
            <a:r>
              <a:rPr sz="2800" dirty="0">
                <a:latin typeface="Arial"/>
                <a:cs typeface="Arial"/>
              </a:rPr>
              <a:t>de Jussieu (1789), </a:t>
            </a:r>
            <a:r>
              <a:rPr sz="2800" spc="-5" dirty="0">
                <a:latin typeface="Arial"/>
                <a:cs typeface="Arial"/>
              </a:rPr>
              <a:t>A. </a:t>
            </a:r>
            <a:r>
              <a:rPr sz="2800" spc="-185" dirty="0">
                <a:latin typeface="Arial"/>
                <a:cs typeface="Arial"/>
              </a:rPr>
              <a:t>P. </a:t>
            </a:r>
            <a:r>
              <a:rPr sz="2800" dirty="0">
                <a:latin typeface="Arial"/>
                <a:cs typeface="Arial"/>
              </a:rPr>
              <a:t>de  </a:t>
            </a:r>
            <a:r>
              <a:rPr sz="2800" spc="-5" dirty="0">
                <a:latin typeface="Arial"/>
                <a:cs typeface="Arial"/>
              </a:rPr>
              <a:t>Candolle </a:t>
            </a:r>
            <a:r>
              <a:rPr sz="2800" dirty="0">
                <a:latin typeface="Arial"/>
                <a:cs typeface="Arial"/>
              </a:rPr>
              <a:t>(1813), </a:t>
            </a:r>
            <a:r>
              <a:rPr sz="2800" spc="-5" dirty="0">
                <a:latin typeface="Arial"/>
                <a:cs typeface="Arial"/>
              </a:rPr>
              <a:t>Bentham and Hooker </a:t>
            </a:r>
            <a:r>
              <a:rPr sz="2800" dirty="0">
                <a:latin typeface="Arial"/>
                <a:cs typeface="Arial"/>
              </a:rPr>
              <a:t>(1862-1883),</a:t>
            </a:r>
            <a:r>
              <a:rPr sz="2800" spc="110" dirty="0">
                <a:latin typeface="Arial"/>
                <a:cs typeface="Arial"/>
              </a:rPr>
              <a:t> </a:t>
            </a:r>
            <a:r>
              <a:rPr sz="2800" dirty="0">
                <a:latin typeface="Arial"/>
                <a:cs typeface="Arial"/>
              </a:rPr>
              <a:t>etc.</a:t>
            </a:r>
            <a:endParaRPr sz="2800">
              <a:latin typeface="Arial"/>
              <a:cs typeface="Arial"/>
            </a:endParaRPr>
          </a:p>
          <a:p>
            <a:pPr marL="12700">
              <a:lnSpc>
                <a:spcPct val="100000"/>
              </a:lnSpc>
              <a:spcBef>
                <a:spcPts val="340"/>
              </a:spcBef>
            </a:pPr>
            <a:r>
              <a:rPr sz="2800" spc="-5" dirty="0">
                <a:latin typeface="Arial"/>
                <a:cs typeface="Arial"/>
              </a:rPr>
              <a:t>•</a:t>
            </a:r>
            <a:endParaRPr sz="2800">
              <a:latin typeface="Arial"/>
              <a:cs typeface="Aria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6939" y="1829816"/>
            <a:ext cx="10079990" cy="1220470"/>
          </a:xfrm>
          <a:prstGeom prst="rect">
            <a:avLst/>
          </a:prstGeom>
        </p:spPr>
        <p:txBody>
          <a:bodyPr vert="horz" wrap="square" lIns="0" tIns="54610" rIns="0" bIns="0" rtlCol="0">
            <a:spAutoFit/>
          </a:bodyPr>
          <a:lstStyle/>
          <a:p>
            <a:pPr marL="241300" marR="5080" indent="-228600">
              <a:lnSpc>
                <a:spcPct val="90000"/>
              </a:lnSpc>
              <a:spcBef>
                <a:spcPts val="430"/>
              </a:spcBef>
              <a:buChar char="•"/>
              <a:tabLst>
                <a:tab pos="241935" algn="l"/>
              </a:tabLst>
            </a:pPr>
            <a:r>
              <a:rPr sz="2800" spc="-60" dirty="0">
                <a:latin typeface="Arial"/>
                <a:cs typeface="Arial"/>
              </a:rPr>
              <a:t>Two </a:t>
            </a:r>
            <a:r>
              <a:rPr sz="2800" spc="-5" dirty="0">
                <a:latin typeface="Arial"/>
                <a:cs typeface="Arial"/>
              </a:rPr>
              <a:t>parasitic families formerly of </a:t>
            </a:r>
            <a:r>
              <a:rPr sz="2800" dirty="0">
                <a:latin typeface="Arial"/>
                <a:cs typeface="Arial"/>
              </a:rPr>
              <a:t>uncertain positions </a:t>
            </a:r>
            <a:r>
              <a:rPr sz="2800" spc="-5" dirty="0">
                <a:latin typeface="Arial"/>
                <a:cs typeface="Arial"/>
              </a:rPr>
              <a:t>are now  </a:t>
            </a:r>
            <a:r>
              <a:rPr sz="2800" dirty="0">
                <a:latin typeface="Arial"/>
                <a:cs typeface="Arial"/>
              </a:rPr>
              <a:t>placed: Cynomoriaceae </a:t>
            </a:r>
            <a:r>
              <a:rPr sz="2800" spc="-5" dirty="0">
                <a:latin typeface="Arial"/>
                <a:cs typeface="Arial"/>
              </a:rPr>
              <a:t>in Saxifragales and </a:t>
            </a:r>
            <a:r>
              <a:rPr sz="2800" dirty="0">
                <a:latin typeface="Arial"/>
                <a:cs typeface="Arial"/>
              </a:rPr>
              <a:t>Apodanthaceae </a:t>
            </a:r>
            <a:r>
              <a:rPr sz="2800" spc="-5" dirty="0">
                <a:latin typeface="Arial"/>
                <a:cs typeface="Arial"/>
              </a:rPr>
              <a:t>in  Cucurbitales</a:t>
            </a:r>
            <a:endParaRPr sz="2800">
              <a:latin typeface="Arial"/>
              <a:cs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3768" y="340867"/>
            <a:ext cx="11153775" cy="606171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252525"/>
                </a:solidFill>
                <a:latin typeface="Arial"/>
                <a:cs typeface="Arial"/>
              </a:rPr>
              <a:t>References</a:t>
            </a:r>
            <a:endParaRPr sz="1800">
              <a:latin typeface="Arial"/>
              <a:cs typeface="Arial"/>
            </a:endParaRPr>
          </a:p>
          <a:p>
            <a:pPr marL="12700" marR="323850">
              <a:lnSpc>
                <a:spcPct val="100000"/>
              </a:lnSpc>
            </a:pPr>
            <a:r>
              <a:rPr sz="1800" spc="-5" dirty="0">
                <a:solidFill>
                  <a:srgbClr val="252525"/>
                </a:solidFill>
                <a:latin typeface="Arial"/>
                <a:cs typeface="Arial"/>
              </a:rPr>
              <a:t>Angiosperm </a:t>
            </a:r>
            <a:r>
              <a:rPr sz="1800" spc="-10" dirty="0">
                <a:solidFill>
                  <a:srgbClr val="252525"/>
                </a:solidFill>
                <a:latin typeface="Arial"/>
                <a:cs typeface="Arial"/>
              </a:rPr>
              <a:t>Phylogeny </a:t>
            </a:r>
            <a:r>
              <a:rPr sz="1800" spc="-5" dirty="0">
                <a:solidFill>
                  <a:srgbClr val="252525"/>
                </a:solidFill>
                <a:latin typeface="Arial"/>
                <a:cs typeface="Arial"/>
              </a:rPr>
              <a:t>Group (1998). An ordinal classification </a:t>
            </a:r>
            <a:r>
              <a:rPr sz="1800" dirty="0">
                <a:solidFill>
                  <a:srgbClr val="252525"/>
                </a:solidFill>
                <a:latin typeface="Arial"/>
                <a:cs typeface="Arial"/>
              </a:rPr>
              <a:t>for the </a:t>
            </a:r>
            <a:r>
              <a:rPr sz="1800" spc="-5" dirty="0">
                <a:solidFill>
                  <a:srgbClr val="252525"/>
                </a:solidFill>
                <a:latin typeface="Arial"/>
                <a:cs typeface="Arial"/>
              </a:rPr>
              <a:t>families </a:t>
            </a:r>
            <a:r>
              <a:rPr sz="1800" dirty="0">
                <a:solidFill>
                  <a:srgbClr val="252525"/>
                </a:solidFill>
                <a:latin typeface="Arial"/>
                <a:cs typeface="Arial"/>
              </a:rPr>
              <a:t>of </a:t>
            </a:r>
            <a:r>
              <a:rPr sz="1800" spc="-10" dirty="0">
                <a:solidFill>
                  <a:srgbClr val="252525"/>
                </a:solidFill>
                <a:latin typeface="Arial"/>
                <a:cs typeface="Arial"/>
              </a:rPr>
              <a:t>flowering </a:t>
            </a:r>
            <a:r>
              <a:rPr sz="1800" spc="-5" dirty="0">
                <a:solidFill>
                  <a:srgbClr val="252525"/>
                </a:solidFill>
                <a:latin typeface="Arial"/>
                <a:cs typeface="Arial"/>
              </a:rPr>
              <a:t>plants. </a:t>
            </a:r>
            <a:r>
              <a:rPr sz="1800" i="1" spc="-5" dirty="0">
                <a:solidFill>
                  <a:srgbClr val="252525"/>
                </a:solidFill>
                <a:latin typeface="Arial"/>
                <a:cs typeface="Arial"/>
              </a:rPr>
              <a:t>Annals </a:t>
            </a:r>
            <a:r>
              <a:rPr sz="1800" i="1" dirty="0">
                <a:solidFill>
                  <a:srgbClr val="252525"/>
                </a:solidFill>
                <a:latin typeface="Arial"/>
                <a:cs typeface="Arial"/>
              </a:rPr>
              <a:t>of  </a:t>
            </a:r>
            <a:r>
              <a:rPr sz="1800" i="1" spc="-5" dirty="0">
                <a:solidFill>
                  <a:srgbClr val="252525"/>
                </a:solidFill>
                <a:latin typeface="Arial"/>
                <a:cs typeface="Arial"/>
              </a:rPr>
              <a:t>Missouri Botanical Garden </a:t>
            </a:r>
            <a:r>
              <a:rPr sz="1800" spc="-5" dirty="0">
                <a:solidFill>
                  <a:srgbClr val="252525"/>
                </a:solidFill>
                <a:latin typeface="Arial"/>
                <a:cs typeface="Arial"/>
              </a:rPr>
              <a:t>85: 531-553 </a:t>
            </a:r>
            <a:r>
              <a:rPr sz="1800" u="heavy" spc="-10" dirty="0">
                <a:solidFill>
                  <a:srgbClr val="6B9F24"/>
                </a:solidFill>
                <a:uFill>
                  <a:solidFill>
                    <a:srgbClr val="6B9F24"/>
                  </a:solidFill>
                </a:uFill>
                <a:latin typeface="Arial"/>
                <a:cs typeface="Arial"/>
                <a:hlinkClick r:id="rId2"/>
              </a:rPr>
              <a:t>Available</a:t>
            </a:r>
            <a:r>
              <a:rPr sz="1800" u="heavy" spc="-5" dirty="0">
                <a:solidFill>
                  <a:srgbClr val="6B9F24"/>
                </a:solidFill>
                <a:uFill>
                  <a:solidFill>
                    <a:srgbClr val="6B9F24"/>
                  </a:solidFill>
                </a:uFill>
                <a:latin typeface="Arial"/>
                <a:cs typeface="Arial"/>
                <a:hlinkClick r:id="rId2"/>
              </a:rPr>
              <a:t> online</a:t>
            </a:r>
            <a:endParaRPr sz="1800">
              <a:latin typeface="Arial"/>
              <a:cs typeface="Arial"/>
            </a:endParaRPr>
          </a:p>
          <a:p>
            <a:pPr marL="12700" marR="466725">
              <a:lnSpc>
                <a:spcPct val="100000"/>
              </a:lnSpc>
            </a:pPr>
            <a:r>
              <a:rPr sz="1800" dirty="0">
                <a:solidFill>
                  <a:srgbClr val="252525"/>
                </a:solidFill>
                <a:latin typeface="Arial"/>
                <a:cs typeface="Arial"/>
              </a:rPr>
              <a:t>APG II. </a:t>
            </a:r>
            <a:r>
              <a:rPr sz="1800" spc="-5" dirty="0">
                <a:solidFill>
                  <a:srgbClr val="252525"/>
                </a:solidFill>
                <a:latin typeface="Arial"/>
                <a:cs typeface="Arial"/>
              </a:rPr>
              <a:t>(2003). An update </a:t>
            </a:r>
            <a:r>
              <a:rPr sz="1800" dirty="0">
                <a:solidFill>
                  <a:srgbClr val="252525"/>
                </a:solidFill>
                <a:latin typeface="Arial"/>
                <a:cs typeface="Arial"/>
              </a:rPr>
              <a:t>of </a:t>
            </a:r>
            <a:r>
              <a:rPr sz="1800" spc="-5" dirty="0">
                <a:solidFill>
                  <a:srgbClr val="252525"/>
                </a:solidFill>
                <a:latin typeface="Arial"/>
                <a:cs typeface="Arial"/>
              </a:rPr>
              <a:t>the Angiosperm </a:t>
            </a:r>
            <a:r>
              <a:rPr sz="1800" spc="-10" dirty="0">
                <a:solidFill>
                  <a:srgbClr val="252525"/>
                </a:solidFill>
                <a:latin typeface="Arial"/>
                <a:cs typeface="Arial"/>
              </a:rPr>
              <a:t>Phylogeny </a:t>
            </a:r>
            <a:r>
              <a:rPr sz="1800" spc="-5" dirty="0">
                <a:solidFill>
                  <a:srgbClr val="252525"/>
                </a:solidFill>
                <a:latin typeface="Arial"/>
                <a:cs typeface="Arial"/>
              </a:rPr>
              <a:t>Group classification </a:t>
            </a:r>
            <a:r>
              <a:rPr sz="1800" dirty="0">
                <a:solidFill>
                  <a:srgbClr val="252525"/>
                </a:solidFill>
                <a:latin typeface="Arial"/>
                <a:cs typeface="Arial"/>
              </a:rPr>
              <a:t>for the </a:t>
            </a:r>
            <a:r>
              <a:rPr sz="1800" spc="-5" dirty="0">
                <a:solidFill>
                  <a:srgbClr val="252525"/>
                </a:solidFill>
                <a:latin typeface="Arial"/>
                <a:cs typeface="Arial"/>
              </a:rPr>
              <a:t>orders and families </a:t>
            </a:r>
            <a:r>
              <a:rPr sz="1800" dirty="0">
                <a:solidFill>
                  <a:srgbClr val="252525"/>
                </a:solidFill>
                <a:latin typeface="Arial"/>
                <a:cs typeface="Arial"/>
              </a:rPr>
              <a:t>of  </a:t>
            </a:r>
            <a:r>
              <a:rPr sz="1800" spc="-10" dirty="0">
                <a:solidFill>
                  <a:srgbClr val="252525"/>
                </a:solidFill>
                <a:latin typeface="Arial"/>
                <a:cs typeface="Arial"/>
              </a:rPr>
              <a:t>flowering </a:t>
            </a:r>
            <a:r>
              <a:rPr sz="1800" spc="-5" dirty="0">
                <a:solidFill>
                  <a:srgbClr val="252525"/>
                </a:solidFill>
                <a:latin typeface="Arial"/>
                <a:cs typeface="Arial"/>
              </a:rPr>
              <a:t>plants. </a:t>
            </a:r>
            <a:r>
              <a:rPr sz="1800" i="1" spc="-5" dirty="0">
                <a:solidFill>
                  <a:srgbClr val="252525"/>
                </a:solidFill>
                <a:latin typeface="Arial"/>
                <a:cs typeface="Arial"/>
              </a:rPr>
              <a:t>Botanical Journal </a:t>
            </a:r>
            <a:r>
              <a:rPr sz="1800" i="1" dirty="0">
                <a:solidFill>
                  <a:srgbClr val="252525"/>
                </a:solidFill>
                <a:latin typeface="Arial"/>
                <a:cs typeface="Arial"/>
              </a:rPr>
              <a:t>of the </a:t>
            </a:r>
            <a:r>
              <a:rPr sz="1800" i="1" spc="-5" dirty="0">
                <a:solidFill>
                  <a:srgbClr val="252525"/>
                </a:solidFill>
                <a:latin typeface="Arial"/>
                <a:cs typeface="Arial"/>
              </a:rPr>
              <a:t>Linnean Society </a:t>
            </a:r>
            <a:r>
              <a:rPr sz="1800" spc="-5" dirty="0">
                <a:solidFill>
                  <a:srgbClr val="252525"/>
                </a:solidFill>
                <a:latin typeface="Arial"/>
                <a:cs typeface="Arial"/>
              </a:rPr>
              <a:t>141: 399-436 </a:t>
            </a:r>
            <a:r>
              <a:rPr sz="1800" u="heavy" spc="-10" dirty="0">
                <a:solidFill>
                  <a:srgbClr val="6B9F24"/>
                </a:solidFill>
                <a:uFill>
                  <a:solidFill>
                    <a:srgbClr val="6B9F24"/>
                  </a:solidFill>
                </a:uFill>
                <a:latin typeface="Arial"/>
                <a:cs typeface="Arial"/>
                <a:hlinkClick r:id="rId3"/>
              </a:rPr>
              <a:t>Available</a:t>
            </a:r>
            <a:r>
              <a:rPr sz="1800" u="heavy" spc="120" dirty="0">
                <a:solidFill>
                  <a:srgbClr val="6B9F24"/>
                </a:solidFill>
                <a:uFill>
                  <a:solidFill>
                    <a:srgbClr val="6B9F24"/>
                  </a:solidFill>
                </a:uFill>
                <a:latin typeface="Arial"/>
                <a:cs typeface="Arial"/>
                <a:hlinkClick r:id="rId3"/>
              </a:rPr>
              <a:t> </a:t>
            </a:r>
            <a:r>
              <a:rPr sz="1800" u="heavy" spc="-5" dirty="0">
                <a:solidFill>
                  <a:srgbClr val="6B9F24"/>
                </a:solidFill>
                <a:uFill>
                  <a:solidFill>
                    <a:srgbClr val="6B9F24"/>
                  </a:solidFill>
                </a:uFill>
                <a:latin typeface="Arial"/>
                <a:cs typeface="Arial"/>
                <a:hlinkClick r:id="rId3"/>
              </a:rPr>
              <a:t>online</a:t>
            </a:r>
            <a:endParaRPr sz="1800">
              <a:latin typeface="Arial"/>
              <a:cs typeface="Arial"/>
            </a:endParaRPr>
          </a:p>
          <a:p>
            <a:pPr marL="12700" marR="403225">
              <a:lnSpc>
                <a:spcPct val="100000"/>
              </a:lnSpc>
            </a:pPr>
            <a:r>
              <a:rPr sz="1800" dirty="0">
                <a:solidFill>
                  <a:srgbClr val="252525"/>
                </a:solidFill>
                <a:latin typeface="Arial"/>
                <a:cs typeface="Arial"/>
              </a:rPr>
              <a:t>APG III. </a:t>
            </a:r>
            <a:r>
              <a:rPr sz="1800" spc="-5" dirty="0">
                <a:solidFill>
                  <a:srgbClr val="252525"/>
                </a:solidFill>
                <a:latin typeface="Arial"/>
                <a:cs typeface="Arial"/>
              </a:rPr>
              <a:t>(2009). An update </a:t>
            </a:r>
            <a:r>
              <a:rPr sz="1800" dirty="0">
                <a:solidFill>
                  <a:srgbClr val="252525"/>
                </a:solidFill>
                <a:latin typeface="Arial"/>
                <a:cs typeface="Arial"/>
              </a:rPr>
              <a:t>of </a:t>
            </a:r>
            <a:r>
              <a:rPr sz="1800" spc="-5" dirty="0">
                <a:solidFill>
                  <a:srgbClr val="252525"/>
                </a:solidFill>
                <a:latin typeface="Arial"/>
                <a:cs typeface="Arial"/>
              </a:rPr>
              <a:t>the Angiosperm </a:t>
            </a:r>
            <a:r>
              <a:rPr sz="1800" spc="-10" dirty="0">
                <a:solidFill>
                  <a:srgbClr val="252525"/>
                </a:solidFill>
                <a:latin typeface="Arial"/>
                <a:cs typeface="Arial"/>
              </a:rPr>
              <a:t>Phylogeny </a:t>
            </a:r>
            <a:r>
              <a:rPr sz="1800" spc="-5" dirty="0">
                <a:solidFill>
                  <a:srgbClr val="252525"/>
                </a:solidFill>
                <a:latin typeface="Arial"/>
                <a:cs typeface="Arial"/>
              </a:rPr>
              <a:t>Group classification </a:t>
            </a:r>
            <a:r>
              <a:rPr sz="1800" dirty="0">
                <a:solidFill>
                  <a:srgbClr val="252525"/>
                </a:solidFill>
                <a:latin typeface="Arial"/>
                <a:cs typeface="Arial"/>
              </a:rPr>
              <a:t>for the </a:t>
            </a:r>
            <a:r>
              <a:rPr sz="1800" spc="-5" dirty="0">
                <a:solidFill>
                  <a:srgbClr val="252525"/>
                </a:solidFill>
                <a:latin typeface="Arial"/>
                <a:cs typeface="Arial"/>
              </a:rPr>
              <a:t>orders and families </a:t>
            </a:r>
            <a:r>
              <a:rPr sz="1800" dirty="0">
                <a:solidFill>
                  <a:srgbClr val="252525"/>
                </a:solidFill>
                <a:latin typeface="Arial"/>
                <a:cs typeface="Arial"/>
              </a:rPr>
              <a:t>of  </a:t>
            </a:r>
            <a:r>
              <a:rPr sz="1800" spc="-10" dirty="0">
                <a:solidFill>
                  <a:srgbClr val="252525"/>
                </a:solidFill>
                <a:latin typeface="Arial"/>
                <a:cs typeface="Arial"/>
              </a:rPr>
              <a:t>flowering </a:t>
            </a:r>
            <a:r>
              <a:rPr sz="1800" spc="-5" dirty="0">
                <a:solidFill>
                  <a:srgbClr val="252525"/>
                </a:solidFill>
                <a:latin typeface="Arial"/>
                <a:cs typeface="Arial"/>
              </a:rPr>
              <a:t>plants: </a:t>
            </a:r>
            <a:r>
              <a:rPr sz="1800" dirty="0">
                <a:solidFill>
                  <a:srgbClr val="252525"/>
                </a:solidFill>
                <a:latin typeface="Arial"/>
                <a:cs typeface="Arial"/>
              </a:rPr>
              <a:t>APG III. </a:t>
            </a:r>
            <a:r>
              <a:rPr sz="1800" i="1" spc="-5" dirty="0">
                <a:solidFill>
                  <a:srgbClr val="252525"/>
                </a:solidFill>
                <a:latin typeface="Arial"/>
                <a:cs typeface="Arial"/>
              </a:rPr>
              <a:t>Botanical Journal </a:t>
            </a:r>
            <a:r>
              <a:rPr sz="1800" i="1" dirty="0">
                <a:solidFill>
                  <a:srgbClr val="252525"/>
                </a:solidFill>
                <a:latin typeface="Arial"/>
                <a:cs typeface="Arial"/>
              </a:rPr>
              <a:t>of </a:t>
            </a:r>
            <a:r>
              <a:rPr sz="1800" i="1" spc="-5" dirty="0">
                <a:solidFill>
                  <a:srgbClr val="252525"/>
                </a:solidFill>
                <a:latin typeface="Arial"/>
                <a:cs typeface="Arial"/>
              </a:rPr>
              <a:t>the Linnean Society</a:t>
            </a:r>
            <a:r>
              <a:rPr sz="1800" spc="-5" dirty="0">
                <a:solidFill>
                  <a:srgbClr val="252525"/>
                </a:solidFill>
                <a:latin typeface="Arial"/>
                <a:cs typeface="Arial"/>
              </a:rPr>
              <a:t>161: 105-121 </a:t>
            </a:r>
            <a:r>
              <a:rPr sz="1800" u="heavy" spc="-10" dirty="0">
                <a:solidFill>
                  <a:srgbClr val="6B9F24"/>
                </a:solidFill>
                <a:uFill>
                  <a:solidFill>
                    <a:srgbClr val="6B9F24"/>
                  </a:solidFill>
                </a:uFill>
                <a:latin typeface="Arial"/>
                <a:cs typeface="Arial"/>
                <a:hlinkClick r:id="rId4"/>
              </a:rPr>
              <a:t>Available</a:t>
            </a:r>
            <a:r>
              <a:rPr sz="1800" u="heavy" spc="5" dirty="0">
                <a:solidFill>
                  <a:srgbClr val="6B9F24"/>
                </a:solidFill>
                <a:uFill>
                  <a:solidFill>
                    <a:srgbClr val="6B9F24"/>
                  </a:solidFill>
                </a:uFill>
                <a:latin typeface="Arial"/>
                <a:cs typeface="Arial"/>
                <a:hlinkClick r:id="rId4"/>
              </a:rPr>
              <a:t> </a:t>
            </a:r>
            <a:r>
              <a:rPr sz="1800" u="heavy" spc="-5" dirty="0">
                <a:solidFill>
                  <a:srgbClr val="6B9F24"/>
                </a:solidFill>
                <a:uFill>
                  <a:solidFill>
                    <a:srgbClr val="6B9F24"/>
                  </a:solidFill>
                </a:uFill>
                <a:latin typeface="Arial"/>
                <a:cs typeface="Arial"/>
                <a:hlinkClick r:id="rId4"/>
              </a:rPr>
              <a:t>online</a:t>
            </a:r>
            <a:endParaRPr sz="1800">
              <a:latin typeface="Arial"/>
              <a:cs typeface="Arial"/>
            </a:endParaRPr>
          </a:p>
          <a:p>
            <a:pPr marL="12700" marR="398145">
              <a:lnSpc>
                <a:spcPct val="100000"/>
              </a:lnSpc>
            </a:pPr>
            <a:r>
              <a:rPr sz="1800" dirty="0">
                <a:solidFill>
                  <a:srgbClr val="252525"/>
                </a:solidFill>
                <a:latin typeface="Arial"/>
                <a:cs typeface="Arial"/>
              </a:rPr>
              <a:t>APG </a:t>
            </a:r>
            <a:r>
              <a:rPr sz="1800" spc="-60" dirty="0">
                <a:solidFill>
                  <a:srgbClr val="252525"/>
                </a:solidFill>
                <a:latin typeface="Arial"/>
                <a:cs typeface="Arial"/>
              </a:rPr>
              <a:t>IV. </a:t>
            </a:r>
            <a:r>
              <a:rPr sz="1800" spc="-5" dirty="0">
                <a:solidFill>
                  <a:srgbClr val="252525"/>
                </a:solidFill>
                <a:latin typeface="Arial"/>
                <a:cs typeface="Arial"/>
              </a:rPr>
              <a:t>(2016). An update </a:t>
            </a:r>
            <a:r>
              <a:rPr sz="1800" dirty="0">
                <a:solidFill>
                  <a:srgbClr val="252525"/>
                </a:solidFill>
                <a:latin typeface="Arial"/>
                <a:cs typeface="Arial"/>
              </a:rPr>
              <a:t>of </a:t>
            </a:r>
            <a:r>
              <a:rPr sz="1800" spc="-5" dirty="0">
                <a:solidFill>
                  <a:srgbClr val="252525"/>
                </a:solidFill>
                <a:latin typeface="Arial"/>
                <a:cs typeface="Arial"/>
              </a:rPr>
              <a:t>the Angiosperm </a:t>
            </a:r>
            <a:r>
              <a:rPr sz="1800" spc="-10" dirty="0">
                <a:solidFill>
                  <a:srgbClr val="252525"/>
                </a:solidFill>
                <a:latin typeface="Arial"/>
                <a:cs typeface="Arial"/>
              </a:rPr>
              <a:t>Phylogeny </a:t>
            </a:r>
            <a:r>
              <a:rPr sz="1800" spc="-5" dirty="0">
                <a:solidFill>
                  <a:srgbClr val="252525"/>
                </a:solidFill>
                <a:latin typeface="Arial"/>
                <a:cs typeface="Arial"/>
              </a:rPr>
              <a:t>Group classification </a:t>
            </a:r>
            <a:r>
              <a:rPr sz="1800" dirty="0">
                <a:solidFill>
                  <a:srgbClr val="252525"/>
                </a:solidFill>
                <a:latin typeface="Arial"/>
                <a:cs typeface="Arial"/>
              </a:rPr>
              <a:t>for the </a:t>
            </a:r>
            <a:r>
              <a:rPr sz="1800" spc="-5" dirty="0">
                <a:solidFill>
                  <a:srgbClr val="252525"/>
                </a:solidFill>
                <a:latin typeface="Arial"/>
                <a:cs typeface="Arial"/>
              </a:rPr>
              <a:t>orders and families </a:t>
            </a:r>
            <a:r>
              <a:rPr sz="1800" dirty="0">
                <a:solidFill>
                  <a:srgbClr val="252525"/>
                </a:solidFill>
                <a:latin typeface="Arial"/>
                <a:cs typeface="Arial"/>
              </a:rPr>
              <a:t>of  </a:t>
            </a:r>
            <a:r>
              <a:rPr sz="1800" spc="-10" dirty="0">
                <a:solidFill>
                  <a:srgbClr val="252525"/>
                </a:solidFill>
                <a:latin typeface="Arial"/>
                <a:cs typeface="Arial"/>
              </a:rPr>
              <a:t>flowering </a:t>
            </a:r>
            <a:r>
              <a:rPr sz="1800" spc="-5" dirty="0">
                <a:solidFill>
                  <a:srgbClr val="252525"/>
                </a:solidFill>
                <a:latin typeface="Arial"/>
                <a:cs typeface="Arial"/>
              </a:rPr>
              <a:t>plants: </a:t>
            </a:r>
            <a:r>
              <a:rPr sz="1800" dirty="0">
                <a:solidFill>
                  <a:srgbClr val="252525"/>
                </a:solidFill>
                <a:latin typeface="Arial"/>
                <a:cs typeface="Arial"/>
              </a:rPr>
              <a:t>APG </a:t>
            </a:r>
            <a:r>
              <a:rPr sz="1800" spc="-60" dirty="0">
                <a:solidFill>
                  <a:srgbClr val="252525"/>
                </a:solidFill>
                <a:latin typeface="Arial"/>
                <a:cs typeface="Arial"/>
              </a:rPr>
              <a:t>IV. </a:t>
            </a:r>
            <a:r>
              <a:rPr sz="1800" i="1" spc="-5" dirty="0">
                <a:solidFill>
                  <a:srgbClr val="252525"/>
                </a:solidFill>
                <a:latin typeface="Arial"/>
                <a:cs typeface="Arial"/>
              </a:rPr>
              <a:t>Botanical Journal </a:t>
            </a:r>
            <a:r>
              <a:rPr sz="1800" i="1" dirty="0">
                <a:solidFill>
                  <a:srgbClr val="252525"/>
                </a:solidFill>
                <a:latin typeface="Arial"/>
                <a:cs typeface="Arial"/>
              </a:rPr>
              <a:t>of </a:t>
            </a:r>
            <a:r>
              <a:rPr sz="1800" i="1" spc="-5" dirty="0">
                <a:solidFill>
                  <a:srgbClr val="252525"/>
                </a:solidFill>
                <a:latin typeface="Arial"/>
                <a:cs typeface="Arial"/>
              </a:rPr>
              <a:t>the Linnean Society</a:t>
            </a:r>
            <a:r>
              <a:rPr sz="1800" spc="-5" dirty="0">
                <a:solidFill>
                  <a:srgbClr val="252525"/>
                </a:solidFill>
                <a:latin typeface="Arial"/>
                <a:cs typeface="Arial"/>
              </a:rPr>
              <a:t>181: </a:t>
            </a:r>
            <a:r>
              <a:rPr sz="1800" spc="-10" dirty="0">
                <a:solidFill>
                  <a:srgbClr val="252525"/>
                </a:solidFill>
                <a:latin typeface="Arial"/>
                <a:cs typeface="Arial"/>
              </a:rPr>
              <a:t>1</a:t>
            </a:r>
            <a:r>
              <a:rPr sz="1800" i="1" spc="-10" dirty="0">
                <a:solidFill>
                  <a:srgbClr val="252525"/>
                </a:solidFill>
                <a:latin typeface="Arial"/>
                <a:cs typeface="Arial"/>
              </a:rPr>
              <a:t>–</a:t>
            </a:r>
            <a:r>
              <a:rPr sz="1800" spc="-10" dirty="0">
                <a:solidFill>
                  <a:srgbClr val="252525"/>
                </a:solidFill>
                <a:latin typeface="Arial"/>
                <a:cs typeface="Arial"/>
              </a:rPr>
              <a:t>20 </a:t>
            </a:r>
            <a:r>
              <a:rPr sz="1800" u="heavy" spc="-10" dirty="0">
                <a:solidFill>
                  <a:srgbClr val="6B9F24"/>
                </a:solidFill>
                <a:uFill>
                  <a:solidFill>
                    <a:srgbClr val="6B9F24"/>
                  </a:solidFill>
                </a:uFill>
                <a:latin typeface="Arial"/>
                <a:cs typeface="Arial"/>
                <a:hlinkClick r:id="rId5"/>
              </a:rPr>
              <a:t>Available</a:t>
            </a:r>
            <a:r>
              <a:rPr sz="1800" u="heavy" spc="75" dirty="0">
                <a:solidFill>
                  <a:srgbClr val="6B9F24"/>
                </a:solidFill>
                <a:uFill>
                  <a:solidFill>
                    <a:srgbClr val="6B9F24"/>
                  </a:solidFill>
                </a:uFill>
                <a:latin typeface="Arial"/>
                <a:cs typeface="Arial"/>
                <a:hlinkClick r:id="rId5"/>
              </a:rPr>
              <a:t> </a:t>
            </a:r>
            <a:r>
              <a:rPr sz="1800" u="heavy" spc="-5" dirty="0">
                <a:solidFill>
                  <a:srgbClr val="6B9F24"/>
                </a:solidFill>
                <a:uFill>
                  <a:solidFill>
                    <a:srgbClr val="6B9F24"/>
                  </a:solidFill>
                </a:uFill>
                <a:latin typeface="Arial"/>
                <a:cs typeface="Arial"/>
                <a:hlinkClick r:id="rId5"/>
              </a:rPr>
              <a:t>online</a:t>
            </a:r>
            <a:endParaRPr sz="1800">
              <a:latin typeface="Arial"/>
              <a:cs typeface="Arial"/>
            </a:endParaRPr>
          </a:p>
          <a:p>
            <a:pPr marL="12700">
              <a:lnSpc>
                <a:spcPct val="100000"/>
              </a:lnSpc>
            </a:pPr>
            <a:r>
              <a:rPr sz="1800" spc="-10" dirty="0">
                <a:solidFill>
                  <a:srgbClr val="252525"/>
                </a:solidFill>
                <a:latin typeface="Arial"/>
                <a:cs typeface="Arial"/>
              </a:rPr>
              <a:t>Byng, </a:t>
            </a:r>
            <a:r>
              <a:rPr sz="1800" dirty="0">
                <a:solidFill>
                  <a:srgbClr val="252525"/>
                </a:solidFill>
                <a:latin typeface="Arial"/>
                <a:cs typeface="Arial"/>
              </a:rPr>
              <a:t>J. </a:t>
            </a:r>
            <a:r>
              <a:rPr sz="1800" spc="-50" dirty="0">
                <a:solidFill>
                  <a:srgbClr val="252525"/>
                </a:solidFill>
                <a:latin typeface="Arial"/>
                <a:cs typeface="Arial"/>
              </a:rPr>
              <a:t>W. </a:t>
            </a:r>
            <a:r>
              <a:rPr sz="1800" spc="-5" dirty="0">
                <a:solidFill>
                  <a:srgbClr val="252525"/>
                </a:solidFill>
                <a:latin typeface="Arial"/>
                <a:cs typeface="Arial"/>
              </a:rPr>
              <a:t>(2014). </a:t>
            </a:r>
            <a:r>
              <a:rPr sz="1800" i="1" dirty="0">
                <a:solidFill>
                  <a:srgbClr val="252525"/>
                </a:solidFill>
                <a:latin typeface="Arial"/>
                <a:cs typeface="Arial"/>
              </a:rPr>
              <a:t>The </a:t>
            </a:r>
            <a:r>
              <a:rPr sz="1800" i="1" spc="-5" dirty="0">
                <a:solidFill>
                  <a:srgbClr val="252525"/>
                </a:solidFill>
                <a:latin typeface="Arial"/>
                <a:cs typeface="Arial"/>
              </a:rPr>
              <a:t>Flowering Plants </a:t>
            </a:r>
            <a:r>
              <a:rPr sz="1800" i="1" spc="-10" dirty="0">
                <a:solidFill>
                  <a:srgbClr val="252525"/>
                </a:solidFill>
                <a:latin typeface="Arial"/>
                <a:cs typeface="Arial"/>
              </a:rPr>
              <a:t>Handbook: </a:t>
            </a:r>
            <a:r>
              <a:rPr sz="1800" i="1" dirty="0">
                <a:solidFill>
                  <a:srgbClr val="252525"/>
                </a:solidFill>
                <a:latin typeface="Arial"/>
                <a:cs typeface="Arial"/>
              </a:rPr>
              <a:t>a </a:t>
            </a:r>
            <a:r>
              <a:rPr sz="1800" i="1" spc="-5" dirty="0">
                <a:solidFill>
                  <a:srgbClr val="252525"/>
                </a:solidFill>
                <a:latin typeface="Arial"/>
                <a:cs typeface="Arial"/>
              </a:rPr>
              <a:t>Practical Guide </a:t>
            </a:r>
            <a:r>
              <a:rPr sz="1800" i="1" dirty="0">
                <a:solidFill>
                  <a:srgbClr val="252525"/>
                </a:solidFill>
                <a:latin typeface="Arial"/>
                <a:cs typeface="Arial"/>
              </a:rPr>
              <a:t>to </a:t>
            </a:r>
            <a:r>
              <a:rPr sz="1800" i="1" spc="-5" dirty="0">
                <a:solidFill>
                  <a:srgbClr val="252525"/>
                </a:solidFill>
                <a:latin typeface="Arial"/>
                <a:cs typeface="Arial"/>
              </a:rPr>
              <a:t>Families </a:t>
            </a:r>
            <a:r>
              <a:rPr sz="1800" i="1" spc="-10" dirty="0">
                <a:solidFill>
                  <a:srgbClr val="252525"/>
                </a:solidFill>
                <a:latin typeface="Arial"/>
                <a:cs typeface="Arial"/>
              </a:rPr>
              <a:t>and </a:t>
            </a:r>
            <a:r>
              <a:rPr sz="1800" i="1" spc="-5" dirty="0">
                <a:solidFill>
                  <a:srgbClr val="252525"/>
                </a:solidFill>
                <a:latin typeface="Arial"/>
                <a:cs typeface="Arial"/>
              </a:rPr>
              <a:t>Genera of </a:t>
            </a:r>
            <a:r>
              <a:rPr sz="1800" i="1" dirty="0">
                <a:solidFill>
                  <a:srgbClr val="252525"/>
                </a:solidFill>
                <a:latin typeface="Arial"/>
                <a:cs typeface="Arial"/>
              </a:rPr>
              <a:t>the</a:t>
            </a:r>
            <a:r>
              <a:rPr sz="1800" i="1" spc="229" dirty="0">
                <a:solidFill>
                  <a:srgbClr val="252525"/>
                </a:solidFill>
                <a:latin typeface="Arial"/>
                <a:cs typeface="Arial"/>
              </a:rPr>
              <a:t> </a:t>
            </a:r>
            <a:r>
              <a:rPr sz="1800" i="1" dirty="0">
                <a:solidFill>
                  <a:srgbClr val="252525"/>
                </a:solidFill>
                <a:latin typeface="Arial"/>
                <a:cs typeface="Arial"/>
              </a:rPr>
              <a:t>World</a:t>
            </a:r>
            <a:r>
              <a:rPr sz="1800" dirty="0">
                <a:solidFill>
                  <a:srgbClr val="252525"/>
                </a:solidFill>
                <a:latin typeface="Arial"/>
                <a:cs typeface="Arial"/>
              </a:rPr>
              <a:t>.</a:t>
            </a:r>
            <a:endParaRPr sz="1800">
              <a:latin typeface="Arial"/>
              <a:cs typeface="Arial"/>
            </a:endParaRPr>
          </a:p>
          <a:p>
            <a:pPr marL="12700">
              <a:lnSpc>
                <a:spcPct val="100000"/>
              </a:lnSpc>
              <a:spcBef>
                <a:spcPts val="5"/>
              </a:spcBef>
            </a:pPr>
            <a:r>
              <a:rPr sz="1800" spc="-5" dirty="0">
                <a:solidFill>
                  <a:srgbClr val="252525"/>
                </a:solidFill>
                <a:latin typeface="Arial"/>
                <a:cs typeface="Arial"/>
              </a:rPr>
              <a:t>Plant </a:t>
            </a:r>
            <a:r>
              <a:rPr sz="1800" spc="-30" dirty="0">
                <a:solidFill>
                  <a:srgbClr val="252525"/>
                </a:solidFill>
                <a:latin typeface="Arial"/>
                <a:cs typeface="Arial"/>
              </a:rPr>
              <a:t>Gateway,</a:t>
            </a:r>
            <a:r>
              <a:rPr sz="1800" spc="50" dirty="0">
                <a:solidFill>
                  <a:srgbClr val="252525"/>
                </a:solidFill>
                <a:latin typeface="Arial"/>
                <a:cs typeface="Arial"/>
              </a:rPr>
              <a:t> </a:t>
            </a:r>
            <a:r>
              <a:rPr sz="1800" spc="-5" dirty="0">
                <a:solidFill>
                  <a:srgbClr val="252525"/>
                </a:solidFill>
                <a:latin typeface="Arial"/>
                <a:cs typeface="Arial"/>
              </a:rPr>
              <a:t>Hertford.</a:t>
            </a:r>
            <a:endParaRPr sz="1800">
              <a:latin typeface="Arial"/>
              <a:cs typeface="Arial"/>
            </a:endParaRPr>
          </a:p>
          <a:p>
            <a:pPr marL="12700" marR="553720">
              <a:lnSpc>
                <a:spcPct val="100000"/>
              </a:lnSpc>
            </a:pPr>
            <a:r>
              <a:rPr sz="1800" spc="-10" dirty="0">
                <a:solidFill>
                  <a:srgbClr val="252525"/>
                </a:solidFill>
                <a:latin typeface="Arial"/>
                <a:cs typeface="Arial"/>
              </a:rPr>
              <a:t>Byng, </a:t>
            </a:r>
            <a:r>
              <a:rPr sz="1800" dirty="0">
                <a:solidFill>
                  <a:srgbClr val="252525"/>
                </a:solidFill>
                <a:latin typeface="Arial"/>
                <a:cs typeface="Arial"/>
              </a:rPr>
              <a:t>J. </a:t>
            </a:r>
            <a:r>
              <a:rPr sz="1800" spc="-35" dirty="0">
                <a:solidFill>
                  <a:srgbClr val="252525"/>
                </a:solidFill>
                <a:latin typeface="Arial"/>
                <a:cs typeface="Arial"/>
              </a:rPr>
              <a:t>W., </a:t>
            </a:r>
            <a:r>
              <a:rPr sz="1800" spc="-5" dirty="0">
                <a:solidFill>
                  <a:srgbClr val="252525"/>
                </a:solidFill>
                <a:latin typeface="Arial"/>
                <a:cs typeface="Arial"/>
              </a:rPr>
              <a:t>Bernardini, </a:t>
            </a:r>
            <a:r>
              <a:rPr sz="1800" dirty="0">
                <a:solidFill>
                  <a:srgbClr val="252525"/>
                </a:solidFill>
                <a:latin typeface="Arial"/>
                <a:cs typeface="Arial"/>
              </a:rPr>
              <a:t>B., </a:t>
            </a:r>
            <a:r>
              <a:rPr sz="1800" spc="-5" dirty="0">
                <a:solidFill>
                  <a:srgbClr val="252525"/>
                </a:solidFill>
                <a:latin typeface="Arial"/>
                <a:cs typeface="Arial"/>
              </a:rPr>
              <a:t>Joseph, </a:t>
            </a:r>
            <a:r>
              <a:rPr sz="1800" dirty="0">
                <a:solidFill>
                  <a:srgbClr val="252525"/>
                </a:solidFill>
                <a:latin typeface="Arial"/>
                <a:cs typeface="Arial"/>
              </a:rPr>
              <a:t>J. A., </a:t>
            </a:r>
            <a:r>
              <a:rPr sz="1800" spc="-5" dirty="0">
                <a:solidFill>
                  <a:srgbClr val="252525"/>
                </a:solidFill>
                <a:latin typeface="Arial"/>
                <a:cs typeface="Arial"/>
              </a:rPr>
              <a:t>Chase, </a:t>
            </a:r>
            <a:r>
              <a:rPr sz="1800" dirty="0">
                <a:solidFill>
                  <a:srgbClr val="252525"/>
                </a:solidFill>
                <a:latin typeface="Arial"/>
                <a:cs typeface="Arial"/>
              </a:rPr>
              <a:t>M. </a:t>
            </a:r>
            <a:r>
              <a:rPr sz="1800" spc="-50" dirty="0">
                <a:solidFill>
                  <a:srgbClr val="252525"/>
                </a:solidFill>
                <a:latin typeface="Arial"/>
                <a:cs typeface="Arial"/>
              </a:rPr>
              <a:t>W. </a:t>
            </a:r>
            <a:r>
              <a:rPr sz="1800" dirty="0">
                <a:solidFill>
                  <a:srgbClr val="252525"/>
                </a:solidFill>
                <a:latin typeface="Arial"/>
                <a:cs typeface="Arial"/>
              </a:rPr>
              <a:t>&amp; </a:t>
            </a:r>
            <a:r>
              <a:rPr sz="1800" spc="-5" dirty="0">
                <a:solidFill>
                  <a:srgbClr val="252525"/>
                </a:solidFill>
                <a:latin typeface="Arial"/>
                <a:cs typeface="Arial"/>
              </a:rPr>
              <a:t>Utteridge, </a:t>
            </a:r>
            <a:r>
              <a:rPr sz="1800" spc="-95" dirty="0">
                <a:solidFill>
                  <a:srgbClr val="252525"/>
                </a:solidFill>
                <a:latin typeface="Arial"/>
                <a:cs typeface="Arial"/>
              </a:rPr>
              <a:t>T. </a:t>
            </a:r>
            <a:r>
              <a:rPr sz="1800" dirty="0">
                <a:solidFill>
                  <a:srgbClr val="252525"/>
                </a:solidFill>
                <a:latin typeface="Arial"/>
                <a:cs typeface="Arial"/>
              </a:rPr>
              <a:t>M. A. </a:t>
            </a:r>
            <a:r>
              <a:rPr sz="1800" spc="-5" dirty="0">
                <a:solidFill>
                  <a:srgbClr val="252525"/>
                </a:solidFill>
                <a:latin typeface="Arial"/>
                <a:cs typeface="Arial"/>
              </a:rPr>
              <a:t>(2014). </a:t>
            </a:r>
            <a:r>
              <a:rPr sz="1800" spc="-10" dirty="0">
                <a:solidFill>
                  <a:srgbClr val="252525"/>
                </a:solidFill>
                <a:latin typeface="Arial"/>
                <a:cs typeface="Arial"/>
              </a:rPr>
              <a:t>Phylogenetic  </a:t>
            </a:r>
            <a:r>
              <a:rPr sz="1800" spc="-5" dirty="0">
                <a:solidFill>
                  <a:srgbClr val="252525"/>
                </a:solidFill>
                <a:latin typeface="Arial"/>
                <a:cs typeface="Arial"/>
              </a:rPr>
              <a:t>relationships </a:t>
            </a:r>
            <a:r>
              <a:rPr sz="1800" dirty="0">
                <a:solidFill>
                  <a:srgbClr val="252525"/>
                </a:solidFill>
                <a:latin typeface="Arial"/>
                <a:cs typeface="Arial"/>
              </a:rPr>
              <a:t>of </a:t>
            </a:r>
            <a:r>
              <a:rPr sz="1800" spc="-5" dirty="0">
                <a:solidFill>
                  <a:srgbClr val="252525"/>
                </a:solidFill>
                <a:latin typeface="Arial"/>
                <a:cs typeface="Arial"/>
              </a:rPr>
              <a:t>Icacinaceae focusing on </a:t>
            </a:r>
            <a:r>
              <a:rPr sz="1800" dirty="0">
                <a:solidFill>
                  <a:srgbClr val="252525"/>
                </a:solidFill>
                <a:latin typeface="Arial"/>
                <a:cs typeface="Arial"/>
              </a:rPr>
              <a:t>the </a:t>
            </a:r>
            <a:r>
              <a:rPr sz="1800" spc="-5" dirty="0">
                <a:solidFill>
                  <a:srgbClr val="252525"/>
                </a:solidFill>
                <a:latin typeface="Arial"/>
                <a:cs typeface="Arial"/>
              </a:rPr>
              <a:t>vining genera. </a:t>
            </a:r>
            <a:r>
              <a:rPr sz="1800" i="1" spc="-5" dirty="0">
                <a:solidFill>
                  <a:srgbClr val="252525"/>
                </a:solidFill>
                <a:latin typeface="Arial"/>
                <a:cs typeface="Arial"/>
              </a:rPr>
              <a:t>Botanical Journal </a:t>
            </a:r>
            <a:r>
              <a:rPr sz="1800" i="1" dirty="0">
                <a:solidFill>
                  <a:srgbClr val="252525"/>
                </a:solidFill>
                <a:latin typeface="Arial"/>
                <a:cs typeface="Arial"/>
              </a:rPr>
              <a:t>of </a:t>
            </a:r>
            <a:r>
              <a:rPr sz="1800" i="1" spc="-5" dirty="0">
                <a:solidFill>
                  <a:srgbClr val="252525"/>
                </a:solidFill>
                <a:latin typeface="Arial"/>
                <a:cs typeface="Arial"/>
              </a:rPr>
              <a:t>the Linnean Society </a:t>
            </a:r>
            <a:r>
              <a:rPr sz="1800" spc="-5" dirty="0">
                <a:solidFill>
                  <a:srgbClr val="252525"/>
                </a:solidFill>
                <a:latin typeface="Arial"/>
                <a:cs typeface="Arial"/>
              </a:rPr>
              <a:t>176:  </a:t>
            </a:r>
            <a:r>
              <a:rPr sz="1800" spc="-10" dirty="0">
                <a:solidFill>
                  <a:srgbClr val="252525"/>
                </a:solidFill>
                <a:latin typeface="Arial"/>
                <a:cs typeface="Arial"/>
              </a:rPr>
              <a:t>277–294 </a:t>
            </a:r>
            <a:r>
              <a:rPr sz="1800" u="heavy" spc="-10" dirty="0">
                <a:solidFill>
                  <a:srgbClr val="6B9F24"/>
                </a:solidFill>
                <a:uFill>
                  <a:solidFill>
                    <a:srgbClr val="6B9F24"/>
                  </a:solidFill>
                </a:uFill>
                <a:latin typeface="Arial"/>
                <a:cs typeface="Arial"/>
                <a:hlinkClick r:id="rId6"/>
              </a:rPr>
              <a:t>Available</a:t>
            </a:r>
            <a:r>
              <a:rPr sz="1800" u="heavy" spc="-50" dirty="0">
                <a:solidFill>
                  <a:srgbClr val="6B9F24"/>
                </a:solidFill>
                <a:uFill>
                  <a:solidFill>
                    <a:srgbClr val="6B9F24"/>
                  </a:solidFill>
                </a:uFill>
                <a:latin typeface="Arial"/>
                <a:cs typeface="Arial"/>
                <a:hlinkClick r:id="rId6"/>
              </a:rPr>
              <a:t> </a:t>
            </a:r>
            <a:r>
              <a:rPr sz="1800" u="heavy" spc="-5" dirty="0">
                <a:solidFill>
                  <a:srgbClr val="6B9F24"/>
                </a:solidFill>
                <a:uFill>
                  <a:solidFill>
                    <a:srgbClr val="6B9F24"/>
                  </a:solidFill>
                </a:uFill>
                <a:latin typeface="Arial"/>
                <a:cs typeface="Arial"/>
                <a:hlinkClick r:id="rId6"/>
              </a:rPr>
              <a:t>online</a:t>
            </a:r>
            <a:endParaRPr sz="1800">
              <a:latin typeface="Arial"/>
              <a:cs typeface="Arial"/>
            </a:endParaRPr>
          </a:p>
          <a:p>
            <a:pPr marL="12700">
              <a:lnSpc>
                <a:spcPct val="100000"/>
              </a:lnSpc>
            </a:pPr>
            <a:r>
              <a:rPr sz="1800" spc="-5" dirty="0">
                <a:solidFill>
                  <a:srgbClr val="252525"/>
                </a:solidFill>
                <a:latin typeface="Arial"/>
                <a:cs typeface="Arial"/>
              </a:rPr>
              <a:t>Chase, </a:t>
            </a:r>
            <a:r>
              <a:rPr sz="1800" dirty="0">
                <a:solidFill>
                  <a:srgbClr val="252525"/>
                </a:solidFill>
                <a:latin typeface="Arial"/>
                <a:cs typeface="Arial"/>
              </a:rPr>
              <a:t>M. </a:t>
            </a:r>
            <a:r>
              <a:rPr sz="1800" spc="-35" dirty="0">
                <a:solidFill>
                  <a:srgbClr val="252525"/>
                </a:solidFill>
                <a:latin typeface="Arial"/>
                <a:cs typeface="Arial"/>
              </a:rPr>
              <a:t>W., </a:t>
            </a:r>
            <a:r>
              <a:rPr sz="1800" spc="-5" dirty="0">
                <a:solidFill>
                  <a:srgbClr val="252525"/>
                </a:solidFill>
                <a:latin typeface="Arial"/>
                <a:cs typeface="Arial"/>
              </a:rPr>
              <a:t>Soltis, </a:t>
            </a:r>
            <a:r>
              <a:rPr sz="1800" dirty="0">
                <a:solidFill>
                  <a:srgbClr val="252525"/>
                </a:solidFill>
                <a:latin typeface="Arial"/>
                <a:cs typeface="Arial"/>
              </a:rPr>
              <a:t>D. E., </a:t>
            </a:r>
            <a:r>
              <a:rPr sz="1800" spc="-5" dirty="0">
                <a:solidFill>
                  <a:srgbClr val="252525"/>
                </a:solidFill>
                <a:latin typeface="Arial"/>
                <a:cs typeface="Arial"/>
              </a:rPr>
              <a:t>Olmstead, </a:t>
            </a:r>
            <a:r>
              <a:rPr sz="1800" dirty="0">
                <a:solidFill>
                  <a:srgbClr val="252525"/>
                </a:solidFill>
                <a:latin typeface="Arial"/>
                <a:cs typeface="Arial"/>
              </a:rPr>
              <a:t>R. G., </a:t>
            </a:r>
            <a:r>
              <a:rPr sz="1800" spc="-5" dirty="0">
                <a:solidFill>
                  <a:srgbClr val="252525"/>
                </a:solidFill>
                <a:latin typeface="Arial"/>
                <a:cs typeface="Arial"/>
              </a:rPr>
              <a:t>Morgan, </a:t>
            </a:r>
            <a:r>
              <a:rPr sz="1800" dirty="0">
                <a:solidFill>
                  <a:srgbClr val="252525"/>
                </a:solidFill>
                <a:latin typeface="Arial"/>
                <a:cs typeface="Arial"/>
              </a:rPr>
              <a:t>D., </a:t>
            </a:r>
            <a:r>
              <a:rPr sz="1800" spc="-5" dirty="0">
                <a:solidFill>
                  <a:srgbClr val="252525"/>
                </a:solidFill>
                <a:latin typeface="Arial"/>
                <a:cs typeface="Arial"/>
              </a:rPr>
              <a:t>Les, </a:t>
            </a:r>
            <a:r>
              <a:rPr sz="1800" dirty="0">
                <a:solidFill>
                  <a:srgbClr val="252525"/>
                </a:solidFill>
                <a:latin typeface="Arial"/>
                <a:cs typeface="Arial"/>
              </a:rPr>
              <a:t>D. H., </a:t>
            </a:r>
            <a:r>
              <a:rPr sz="1800" spc="-20" dirty="0">
                <a:solidFill>
                  <a:srgbClr val="252525"/>
                </a:solidFill>
                <a:latin typeface="Arial"/>
                <a:cs typeface="Arial"/>
              </a:rPr>
              <a:t>Mishler, </a:t>
            </a:r>
            <a:r>
              <a:rPr sz="1800" dirty="0">
                <a:solidFill>
                  <a:srgbClr val="252525"/>
                </a:solidFill>
                <a:latin typeface="Arial"/>
                <a:cs typeface="Arial"/>
              </a:rPr>
              <a:t>B. D., </a:t>
            </a:r>
            <a:r>
              <a:rPr sz="1800" spc="-5" dirty="0">
                <a:solidFill>
                  <a:srgbClr val="252525"/>
                </a:solidFill>
                <a:latin typeface="Arial"/>
                <a:cs typeface="Arial"/>
              </a:rPr>
              <a:t>Duvall, </a:t>
            </a:r>
            <a:r>
              <a:rPr sz="1800" dirty="0">
                <a:solidFill>
                  <a:srgbClr val="252525"/>
                </a:solidFill>
                <a:latin typeface="Arial"/>
                <a:cs typeface="Arial"/>
              </a:rPr>
              <a:t>M. R., </a:t>
            </a:r>
            <a:r>
              <a:rPr sz="1800" spc="-5" dirty="0">
                <a:solidFill>
                  <a:srgbClr val="252525"/>
                </a:solidFill>
                <a:latin typeface="Arial"/>
                <a:cs typeface="Arial"/>
              </a:rPr>
              <a:t>Price, </a:t>
            </a:r>
            <a:r>
              <a:rPr sz="1800" dirty="0">
                <a:solidFill>
                  <a:srgbClr val="252525"/>
                </a:solidFill>
                <a:latin typeface="Arial"/>
                <a:cs typeface="Arial"/>
              </a:rPr>
              <a:t>R.</a:t>
            </a:r>
            <a:r>
              <a:rPr sz="1800" spc="90" dirty="0">
                <a:solidFill>
                  <a:srgbClr val="252525"/>
                </a:solidFill>
                <a:latin typeface="Arial"/>
                <a:cs typeface="Arial"/>
              </a:rPr>
              <a:t> </a:t>
            </a:r>
            <a:r>
              <a:rPr sz="1800" dirty="0">
                <a:solidFill>
                  <a:srgbClr val="252525"/>
                </a:solidFill>
                <a:latin typeface="Arial"/>
                <a:cs typeface="Arial"/>
              </a:rPr>
              <a:t>A.,</a:t>
            </a:r>
            <a:endParaRPr sz="1800">
              <a:latin typeface="Arial"/>
              <a:cs typeface="Arial"/>
            </a:endParaRPr>
          </a:p>
          <a:p>
            <a:pPr marL="12700">
              <a:lnSpc>
                <a:spcPct val="100000"/>
              </a:lnSpc>
            </a:pPr>
            <a:r>
              <a:rPr sz="1800" spc="-5" dirty="0">
                <a:solidFill>
                  <a:srgbClr val="252525"/>
                </a:solidFill>
                <a:latin typeface="Arial"/>
                <a:cs typeface="Arial"/>
              </a:rPr>
              <a:t>Hills, </a:t>
            </a:r>
            <a:r>
              <a:rPr sz="1800" dirty="0">
                <a:solidFill>
                  <a:srgbClr val="252525"/>
                </a:solidFill>
                <a:latin typeface="Arial"/>
                <a:cs typeface="Arial"/>
              </a:rPr>
              <a:t>H. G., </a:t>
            </a:r>
            <a:r>
              <a:rPr sz="1800" spc="-5" dirty="0">
                <a:solidFill>
                  <a:srgbClr val="252525"/>
                </a:solidFill>
                <a:latin typeface="Arial"/>
                <a:cs typeface="Arial"/>
              </a:rPr>
              <a:t>Qiu, </a:t>
            </a:r>
            <a:r>
              <a:rPr sz="1800" spc="-120" dirty="0">
                <a:solidFill>
                  <a:srgbClr val="252525"/>
                </a:solidFill>
                <a:latin typeface="Arial"/>
                <a:cs typeface="Arial"/>
              </a:rPr>
              <a:t>Y.  </a:t>
            </a:r>
            <a:r>
              <a:rPr sz="1800" spc="-5" dirty="0">
                <a:solidFill>
                  <a:srgbClr val="252525"/>
                </a:solidFill>
                <a:latin typeface="Arial"/>
                <a:cs typeface="Arial"/>
              </a:rPr>
              <a:t>L., Kron, </a:t>
            </a:r>
            <a:r>
              <a:rPr sz="1800" dirty="0">
                <a:solidFill>
                  <a:srgbClr val="252525"/>
                </a:solidFill>
                <a:latin typeface="Arial"/>
                <a:cs typeface="Arial"/>
              </a:rPr>
              <a:t>K. A., </a:t>
            </a:r>
            <a:r>
              <a:rPr sz="1800" spc="-5" dirty="0">
                <a:solidFill>
                  <a:srgbClr val="252525"/>
                </a:solidFill>
                <a:latin typeface="Arial"/>
                <a:cs typeface="Arial"/>
              </a:rPr>
              <a:t>Rettig, </a:t>
            </a:r>
            <a:r>
              <a:rPr sz="1800" dirty="0">
                <a:solidFill>
                  <a:srgbClr val="252525"/>
                </a:solidFill>
                <a:latin typeface="Arial"/>
                <a:cs typeface="Arial"/>
              </a:rPr>
              <a:t>J. H., </a:t>
            </a:r>
            <a:r>
              <a:rPr sz="1800" spc="-5" dirty="0">
                <a:solidFill>
                  <a:srgbClr val="252525"/>
                </a:solidFill>
                <a:latin typeface="Arial"/>
                <a:cs typeface="Arial"/>
              </a:rPr>
              <a:t>Conti, </a:t>
            </a:r>
            <a:r>
              <a:rPr sz="1800" dirty="0">
                <a:solidFill>
                  <a:srgbClr val="252525"/>
                </a:solidFill>
                <a:latin typeface="Arial"/>
                <a:cs typeface="Arial"/>
              </a:rPr>
              <a:t>E., </a:t>
            </a:r>
            <a:r>
              <a:rPr sz="1800" spc="-20" dirty="0">
                <a:solidFill>
                  <a:srgbClr val="252525"/>
                </a:solidFill>
                <a:latin typeface="Arial"/>
                <a:cs typeface="Arial"/>
              </a:rPr>
              <a:t>Palmer, </a:t>
            </a:r>
            <a:r>
              <a:rPr sz="1800" dirty="0">
                <a:solidFill>
                  <a:srgbClr val="252525"/>
                </a:solidFill>
                <a:latin typeface="Arial"/>
                <a:cs typeface="Arial"/>
              </a:rPr>
              <a:t>J. D., </a:t>
            </a:r>
            <a:r>
              <a:rPr sz="1800" spc="-5" dirty="0">
                <a:solidFill>
                  <a:srgbClr val="252525"/>
                </a:solidFill>
                <a:latin typeface="Arial"/>
                <a:cs typeface="Arial"/>
              </a:rPr>
              <a:t>Manhart, </a:t>
            </a:r>
            <a:r>
              <a:rPr sz="1800" dirty="0">
                <a:solidFill>
                  <a:srgbClr val="252525"/>
                </a:solidFill>
                <a:latin typeface="Arial"/>
                <a:cs typeface="Arial"/>
              </a:rPr>
              <a:t>J. R., </a:t>
            </a:r>
            <a:r>
              <a:rPr sz="1800" spc="-5" dirty="0">
                <a:solidFill>
                  <a:srgbClr val="252525"/>
                </a:solidFill>
                <a:latin typeface="Arial"/>
                <a:cs typeface="Arial"/>
              </a:rPr>
              <a:t>Sytsma, </a:t>
            </a:r>
            <a:r>
              <a:rPr sz="1800" dirty="0">
                <a:solidFill>
                  <a:srgbClr val="252525"/>
                </a:solidFill>
                <a:latin typeface="Arial"/>
                <a:cs typeface="Arial"/>
              </a:rPr>
              <a:t>K. J.,</a:t>
            </a:r>
            <a:r>
              <a:rPr sz="1800" spc="-300" dirty="0">
                <a:solidFill>
                  <a:srgbClr val="252525"/>
                </a:solidFill>
                <a:latin typeface="Arial"/>
                <a:cs typeface="Arial"/>
              </a:rPr>
              <a:t> </a:t>
            </a:r>
            <a:r>
              <a:rPr sz="1800" spc="-5" dirty="0">
                <a:solidFill>
                  <a:srgbClr val="252525"/>
                </a:solidFill>
                <a:latin typeface="Arial"/>
                <a:cs typeface="Arial"/>
              </a:rPr>
              <a:t>Michael,</a:t>
            </a:r>
            <a:endParaRPr sz="1800">
              <a:latin typeface="Arial"/>
              <a:cs typeface="Arial"/>
            </a:endParaRPr>
          </a:p>
          <a:p>
            <a:pPr marL="12700" marR="27305">
              <a:lnSpc>
                <a:spcPct val="100000"/>
              </a:lnSpc>
            </a:pPr>
            <a:r>
              <a:rPr sz="1800" dirty="0">
                <a:solidFill>
                  <a:srgbClr val="252525"/>
                </a:solidFill>
                <a:latin typeface="Arial"/>
                <a:cs typeface="Arial"/>
              </a:rPr>
              <a:t>H. J., </a:t>
            </a:r>
            <a:r>
              <a:rPr sz="1800" spc="-5" dirty="0">
                <a:solidFill>
                  <a:srgbClr val="252525"/>
                </a:solidFill>
                <a:latin typeface="Arial"/>
                <a:cs typeface="Arial"/>
              </a:rPr>
              <a:t>Kress, </a:t>
            </a:r>
            <a:r>
              <a:rPr sz="1800" spc="-50" dirty="0">
                <a:solidFill>
                  <a:srgbClr val="252525"/>
                </a:solidFill>
                <a:latin typeface="Arial"/>
                <a:cs typeface="Arial"/>
              </a:rPr>
              <a:t>W. </a:t>
            </a:r>
            <a:r>
              <a:rPr sz="1800" dirty="0">
                <a:solidFill>
                  <a:srgbClr val="252525"/>
                </a:solidFill>
                <a:latin typeface="Arial"/>
                <a:cs typeface="Arial"/>
              </a:rPr>
              <a:t>J., </a:t>
            </a:r>
            <a:r>
              <a:rPr sz="1800" spc="-5" dirty="0">
                <a:solidFill>
                  <a:srgbClr val="252525"/>
                </a:solidFill>
                <a:latin typeface="Arial"/>
                <a:cs typeface="Arial"/>
              </a:rPr>
              <a:t>Karol, </a:t>
            </a:r>
            <a:r>
              <a:rPr sz="1800" dirty="0">
                <a:solidFill>
                  <a:srgbClr val="252525"/>
                </a:solidFill>
                <a:latin typeface="Arial"/>
                <a:cs typeface="Arial"/>
              </a:rPr>
              <a:t>K. G., </a:t>
            </a:r>
            <a:r>
              <a:rPr sz="1800" spc="-5" dirty="0">
                <a:solidFill>
                  <a:srgbClr val="252525"/>
                </a:solidFill>
                <a:latin typeface="Arial"/>
                <a:cs typeface="Arial"/>
              </a:rPr>
              <a:t>Clark, </a:t>
            </a:r>
            <a:r>
              <a:rPr sz="1800" spc="-50" dirty="0">
                <a:solidFill>
                  <a:srgbClr val="252525"/>
                </a:solidFill>
                <a:latin typeface="Arial"/>
                <a:cs typeface="Arial"/>
              </a:rPr>
              <a:t>W. </a:t>
            </a:r>
            <a:r>
              <a:rPr sz="1800" dirty="0">
                <a:solidFill>
                  <a:srgbClr val="252525"/>
                </a:solidFill>
                <a:latin typeface="Arial"/>
                <a:cs typeface="Arial"/>
              </a:rPr>
              <a:t>D., </a:t>
            </a:r>
            <a:r>
              <a:rPr sz="1800" spc="-5" dirty="0">
                <a:solidFill>
                  <a:srgbClr val="252525"/>
                </a:solidFill>
                <a:latin typeface="Arial"/>
                <a:cs typeface="Arial"/>
              </a:rPr>
              <a:t>Hedrén, </a:t>
            </a:r>
            <a:r>
              <a:rPr sz="1800" dirty="0">
                <a:solidFill>
                  <a:srgbClr val="252525"/>
                </a:solidFill>
                <a:latin typeface="Arial"/>
                <a:cs typeface="Arial"/>
              </a:rPr>
              <a:t>M., </a:t>
            </a:r>
            <a:r>
              <a:rPr sz="1800" spc="-5" dirty="0">
                <a:solidFill>
                  <a:srgbClr val="252525"/>
                </a:solidFill>
                <a:latin typeface="Arial"/>
                <a:cs typeface="Arial"/>
              </a:rPr>
              <a:t>Gaut, B. S., Jansen, </a:t>
            </a:r>
            <a:r>
              <a:rPr sz="1800" dirty="0">
                <a:solidFill>
                  <a:srgbClr val="252525"/>
                </a:solidFill>
                <a:latin typeface="Arial"/>
                <a:cs typeface="Arial"/>
              </a:rPr>
              <a:t>R. K., </a:t>
            </a:r>
            <a:r>
              <a:rPr sz="1800" spc="-5" dirty="0">
                <a:solidFill>
                  <a:srgbClr val="252525"/>
                </a:solidFill>
                <a:latin typeface="Arial"/>
                <a:cs typeface="Arial"/>
              </a:rPr>
              <a:t>Kim, </a:t>
            </a:r>
            <a:r>
              <a:rPr sz="1800" spc="-45" dirty="0">
                <a:solidFill>
                  <a:srgbClr val="252525"/>
                </a:solidFill>
                <a:latin typeface="Arial"/>
                <a:cs typeface="Arial"/>
              </a:rPr>
              <a:t>Y.J., </a:t>
            </a:r>
            <a:r>
              <a:rPr sz="1800" spc="-5" dirty="0">
                <a:solidFill>
                  <a:srgbClr val="252525"/>
                </a:solidFill>
                <a:latin typeface="Arial"/>
                <a:cs typeface="Arial"/>
              </a:rPr>
              <a:t>Wimpee, </a:t>
            </a:r>
            <a:r>
              <a:rPr sz="1800" dirty="0">
                <a:solidFill>
                  <a:srgbClr val="252525"/>
                </a:solidFill>
                <a:latin typeface="Arial"/>
                <a:cs typeface="Arial"/>
              </a:rPr>
              <a:t>C. </a:t>
            </a:r>
            <a:r>
              <a:rPr sz="1800" spc="-70" dirty="0">
                <a:solidFill>
                  <a:srgbClr val="252525"/>
                </a:solidFill>
                <a:latin typeface="Arial"/>
                <a:cs typeface="Arial"/>
              </a:rPr>
              <a:t>F.,  </a:t>
            </a:r>
            <a:r>
              <a:rPr sz="1800" dirty="0">
                <a:solidFill>
                  <a:srgbClr val="252525"/>
                </a:solidFill>
                <a:latin typeface="Arial"/>
                <a:cs typeface="Arial"/>
              </a:rPr>
              <a:t>Smith, J. </a:t>
            </a:r>
            <a:r>
              <a:rPr sz="1800" spc="-70" dirty="0">
                <a:solidFill>
                  <a:srgbClr val="252525"/>
                </a:solidFill>
                <a:latin typeface="Arial"/>
                <a:cs typeface="Arial"/>
              </a:rPr>
              <a:t>F., </a:t>
            </a:r>
            <a:r>
              <a:rPr sz="1800" spc="-15" dirty="0">
                <a:solidFill>
                  <a:srgbClr val="252525"/>
                </a:solidFill>
                <a:latin typeface="Arial"/>
                <a:cs typeface="Arial"/>
              </a:rPr>
              <a:t>Furnier, </a:t>
            </a:r>
            <a:r>
              <a:rPr sz="1800" dirty="0">
                <a:solidFill>
                  <a:srgbClr val="252525"/>
                </a:solidFill>
                <a:latin typeface="Arial"/>
                <a:cs typeface="Arial"/>
              </a:rPr>
              <a:t>G. R., </a:t>
            </a:r>
            <a:r>
              <a:rPr sz="1800" spc="-5" dirty="0">
                <a:solidFill>
                  <a:srgbClr val="252525"/>
                </a:solidFill>
                <a:latin typeface="Arial"/>
                <a:cs typeface="Arial"/>
              </a:rPr>
              <a:t>Strauss, </a:t>
            </a:r>
            <a:r>
              <a:rPr sz="1800" dirty="0">
                <a:solidFill>
                  <a:srgbClr val="252525"/>
                </a:solidFill>
                <a:latin typeface="Arial"/>
                <a:cs typeface="Arial"/>
              </a:rPr>
              <a:t>S. H., </a:t>
            </a:r>
            <a:r>
              <a:rPr sz="1800" spc="-10" dirty="0">
                <a:solidFill>
                  <a:srgbClr val="252525"/>
                </a:solidFill>
                <a:latin typeface="Arial"/>
                <a:cs typeface="Arial"/>
              </a:rPr>
              <a:t>Xiang, </a:t>
            </a:r>
            <a:r>
              <a:rPr sz="1800" dirty="0">
                <a:solidFill>
                  <a:srgbClr val="252525"/>
                </a:solidFill>
                <a:latin typeface="Arial"/>
                <a:cs typeface="Arial"/>
              </a:rPr>
              <a:t>Q. </a:t>
            </a:r>
            <a:r>
              <a:rPr sz="1800" spc="-80" dirty="0">
                <a:solidFill>
                  <a:srgbClr val="252525"/>
                </a:solidFill>
                <a:latin typeface="Arial"/>
                <a:cs typeface="Arial"/>
              </a:rPr>
              <a:t>Y., </a:t>
            </a:r>
            <a:r>
              <a:rPr sz="1800" spc="-5" dirty="0">
                <a:solidFill>
                  <a:srgbClr val="252525"/>
                </a:solidFill>
                <a:latin typeface="Arial"/>
                <a:cs typeface="Arial"/>
              </a:rPr>
              <a:t>Plunkett, </a:t>
            </a:r>
            <a:r>
              <a:rPr sz="1800" dirty="0">
                <a:solidFill>
                  <a:srgbClr val="252525"/>
                </a:solidFill>
                <a:latin typeface="Arial"/>
                <a:cs typeface="Arial"/>
              </a:rPr>
              <a:t>G. M., </a:t>
            </a:r>
            <a:r>
              <a:rPr sz="1800" spc="-5" dirty="0">
                <a:solidFill>
                  <a:srgbClr val="252525"/>
                </a:solidFill>
                <a:latin typeface="Arial"/>
                <a:cs typeface="Arial"/>
              </a:rPr>
              <a:t>Soltis, </a:t>
            </a:r>
            <a:r>
              <a:rPr sz="1800" spc="-114" dirty="0">
                <a:solidFill>
                  <a:srgbClr val="252525"/>
                </a:solidFill>
                <a:latin typeface="Arial"/>
                <a:cs typeface="Arial"/>
              </a:rPr>
              <a:t>P. </a:t>
            </a:r>
            <a:r>
              <a:rPr sz="1800" spc="-5" dirty="0">
                <a:solidFill>
                  <a:srgbClr val="252525"/>
                </a:solidFill>
                <a:latin typeface="Arial"/>
                <a:cs typeface="Arial"/>
              </a:rPr>
              <a:t>S., </a:t>
            </a:r>
            <a:r>
              <a:rPr sz="1800" spc="-10" dirty="0">
                <a:solidFill>
                  <a:srgbClr val="252525"/>
                </a:solidFill>
                <a:latin typeface="Arial"/>
                <a:cs typeface="Arial"/>
              </a:rPr>
              <a:t>Swensen, </a:t>
            </a:r>
            <a:r>
              <a:rPr sz="1800" dirty="0">
                <a:solidFill>
                  <a:srgbClr val="252525"/>
                </a:solidFill>
                <a:latin typeface="Arial"/>
                <a:cs typeface="Arial"/>
              </a:rPr>
              <a:t>S. M.,  </a:t>
            </a:r>
            <a:r>
              <a:rPr sz="1800" spc="-5" dirty="0">
                <a:solidFill>
                  <a:srgbClr val="252525"/>
                </a:solidFill>
                <a:latin typeface="Arial"/>
                <a:cs typeface="Arial"/>
              </a:rPr>
              <a:t>Williams, </a:t>
            </a:r>
            <a:r>
              <a:rPr sz="1800" dirty="0">
                <a:solidFill>
                  <a:srgbClr val="252525"/>
                </a:solidFill>
                <a:latin typeface="Arial"/>
                <a:cs typeface="Arial"/>
              </a:rPr>
              <a:t>S. E., </a:t>
            </a:r>
            <a:r>
              <a:rPr sz="1800" spc="-5" dirty="0">
                <a:solidFill>
                  <a:srgbClr val="252525"/>
                </a:solidFill>
                <a:latin typeface="Arial"/>
                <a:cs typeface="Arial"/>
              </a:rPr>
              <a:t>Gadek, </a:t>
            </a:r>
            <a:r>
              <a:rPr sz="1800" spc="-114" dirty="0">
                <a:solidFill>
                  <a:srgbClr val="252525"/>
                </a:solidFill>
                <a:latin typeface="Arial"/>
                <a:cs typeface="Arial"/>
              </a:rPr>
              <a:t>P. </a:t>
            </a:r>
            <a:r>
              <a:rPr sz="1800" dirty="0">
                <a:solidFill>
                  <a:srgbClr val="252525"/>
                </a:solidFill>
                <a:latin typeface="Arial"/>
                <a:cs typeface="Arial"/>
              </a:rPr>
              <a:t>A., </a:t>
            </a:r>
            <a:r>
              <a:rPr sz="1800" spc="-5" dirty="0">
                <a:solidFill>
                  <a:srgbClr val="252525"/>
                </a:solidFill>
                <a:latin typeface="Arial"/>
                <a:cs typeface="Arial"/>
              </a:rPr>
              <a:t>Quinn, </a:t>
            </a:r>
            <a:r>
              <a:rPr sz="1800" dirty="0">
                <a:solidFill>
                  <a:srgbClr val="252525"/>
                </a:solidFill>
                <a:latin typeface="Arial"/>
                <a:cs typeface="Arial"/>
              </a:rPr>
              <a:t>C. J., </a:t>
            </a:r>
            <a:r>
              <a:rPr sz="1800" spc="-5" dirty="0">
                <a:solidFill>
                  <a:srgbClr val="252525"/>
                </a:solidFill>
                <a:latin typeface="Arial"/>
                <a:cs typeface="Arial"/>
              </a:rPr>
              <a:t>Eguiarte, </a:t>
            </a:r>
            <a:r>
              <a:rPr sz="1800" dirty="0">
                <a:solidFill>
                  <a:srgbClr val="252525"/>
                </a:solidFill>
                <a:latin typeface="Arial"/>
                <a:cs typeface="Arial"/>
              </a:rPr>
              <a:t>L. E., </a:t>
            </a:r>
            <a:r>
              <a:rPr sz="1800" spc="-5" dirty="0">
                <a:solidFill>
                  <a:srgbClr val="252525"/>
                </a:solidFill>
                <a:latin typeface="Arial"/>
                <a:cs typeface="Arial"/>
              </a:rPr>
              <a:t>Golenberg, </a:t>
            </a:r>
            <a:r>
              <a:rPr sz="1800" dirty="0">
                <a:solidFill>
                  <a:srgbClr val="252525"/>
                </a:solidFill>
                <a:latin typeface="Arial"/>
                <a:cs typeface="Arial"/>
              </a:rPr>
              <a:t>E., </a:t>
            </a:r>
            <a:r>
              <a:rPr sz="1800" spc="-5" dirty="0">
                <a:solidFill>
                  <a:srgbClr val="252525"/>
                </a:solidFill>
                <a:latin typeface="Arial"/>
                <a:cs typeface="Arial"/>
              </a:rPr>
              <a:t>Learn, </a:t>
            </a:r>
            <a:r>
              <a:rPr sz="1800" dirty="0">
                <a:solidFill>
                  <a:srgbClr val="252525"/>
                </a:solidFill>
                <a:latin typeface="Arial"/>
                <a:cs typeface="Arial"/>
              </a:rPr>
              <a:t>G. H. </a:t>
            </a:r>
            <a:r>
              <a:rPr sz="1800" spc="-35" dirty="0">
                <a:solidFill>
                  <a:srgbClr val="252525"/>
                </a:solidFill>
                <a:latin typeface="Arial"/>
                <a:cs typeface="Arial"/>
              </a:rPr>
              <a:t>Jr, </a:t>
            </a:r>
            <a:r>
              <a:rPr sz="1800" spc="-5" dirty="0">
                <a:solidFill>
                  <a:srgbClr val="252525"/>
                </a:solidFill>
                <a:latin typeface="Arial"/>
                <a:cs typeface="Arial"/>
              </a:rPr>
              <a:t>Graham, </a:t>
            </a:r>
            <a:r>
              <a:rPr sz="1800" dirty="0">
                <a:solidFill>
                  <a:srgbClr val="252525"/>
                </a:solidFill>
                <a:latin typeface="Arial"/>
                <a:cs typeface="Arial"/>
              </a:rPr>
              <a:t>S. </a:t>
            </a:r>
            <a:r>
              <a:rPr sz="1800" spc="-35" dirty="0">
                <a:solidFill>
                  <a:srgbClr val="252525"/>
                </a:solidFill>
                <a:latin typeface="Arial"/>
                <a:cs typeface="Arial"/>
              </a:rPr>
              <a:t>W.,  </a:t>
            </a:r>
            <a:r>
              <a:rPr sz="1800" spc="-5" dirty="0">
                <a:solidFill>
                  <a:srgbClr val="252525"/>
                </a:solidFill>
                <a:latin typeface="Arial"/>
                <a:cs typeface="Arial"/>
              </a:rPr>
              <a:t>Barrett, </a:t>
            </a:r>
            <a:r>
              <a:rPr sz="1800" dirty="0">
                <a:solidFill>
                  <a:srgbClr val="252525"/>
                </a:solidFill>
                <a:latin typeface="Arial"/>
                <a:cs typeface="Arial"/>
              </a:rPr>
              <a:t>S. C. H., </a:t>
            </a:r>
            <a:r>
              <a:rPr sz="1800" spc="-10" dirty="0">
                <a:solidFill>
                  <a:srgbClr val="252525"/>
                </a:solidFill>
                <a:latin typeface="Arial"/>
                <a:cs typeface="Arial"/>
              </a:rPr>
              <a:t>Dayanandan, </a:t>
            </a:r>
            <a:r>
              <a:rPr sz="1800" dirty="0">
                <a:solidFill>
                  <a:srgbClr val="252525"/>
                </a:solidFill>
                <a:latin typeface="Arial"/>
                <a:cs typeface="Arial"/>
              </a:rPr>
              <a:t>S. &amp; </a:t>
            </a:r>
            <a:r>
              <a:rPr sz="1800" spc="-5" dirty="0">
                <a:solidFill>
                  <a:srgbClr val="252525"/>
                </a:solidFill>
                <a:latin typeface="Arial"/>
                <a:cs typeface="Arial"/>
              </a:rPr>
              <a:t>Albert, </a:t>
            </a:r>
            <a:r>
              <a:rPr sz="1800" spc="-85" dirty="0">
                <a:solidFill>
                  <a:srgbClr val="252525"/>
                </a:solidFill>
                <a:latin typeface="Arial"/>
                <a:cs typeface="Arial"/>
              </a:rPr>
              <a:t>V. </a:t>
            </a:r>
            <a:r>
              <a:rPr sz="1800" dirty="0">
                <a:solidFill>
                  <a:srgbClr val="252525"/>
                </a:solidFill>
                <a:latin typeface="Arial"/>
                <a:cs typeface="Arial"/>
              </a:rPr>
              <a:t>A. </a:t>
            </a:r>
            <a:r>
              <a:rPr sz="1800" spc="-5" dirty="0">
                <a:solidFill>
                  <a:srgbClr val="252525"/>
                </a:solidFill>
                <a:latin typeface="Arial"/>
                <a:cs typeface="Arial"/>
              </a:rPr>
              <a:t>(1993). </a:t>
            </a:r>
            <a:r>
              <a:rPr sz="1800" spc="-10" dirty="0">
                <a:solidFill>
                  <a:srgbClr val="252525"/>
                </a:solidFill>
                <a:latin typeface="Arial"/>
                <a:cs typeface="Arial"/>
              </a:rPr>
              <a:t>Phylogenetics </a:t>
            </a:r>
            <a:r>
              <a:rPr sz="1800" dirty="0">
                <a:solidFill>
                  <a:srgbClr val="252525"/>
                </a:solidFill>
                <a:latin typeface="Arial"/>
                <a:cs typeface="Arial"/>
              </a:rPr>
              <a:t>of </a:t>
            </a:r>
            <a:r>
              <a:rPr sz="1800" spc="-5" dirty="0">
                <a:solidFill>
                  <a:srgbClr val="252525"/>
                </a:solidFill>
                <a:latin typeface="Arial"/>
                <a:cs typeface="Arial"/>
              </a:rPr>
              <a:t>seed plants: an </a:t>
            </a:r>
            <a:r>
              <a:rPr sz="1800" spc="-10" dirty="0">
                <a:solidFill>
                  <a:srgbClr val="252525"/>
                </a:solidFill>
                <a:latin typeface="Arial"/>
                <a:cs typeface="Arial"/>
              </a:rPr>
              <a:t>analysis </a:t>
            </a:r>
            <a:r>
              <a:rPr sz="1800" dirty="0">
                <a:solidFill>
                  <a:srgbClr val="252525"/>
                </a:solidFill>
                <a:latin typeface="Arial"/>
                <a:cs typeface="Arial"/>
              </a:rPr>
              <a:t>of  </a:t>
            </a:r>
            <a:r>
              <a:rPr sz="1800" spc="-5" dirty="0">
                <a:solidFill>
                  <a:srgbClr val="252525"/>
                </a:solidFill>
                <a:latin typeface="Arial"/>
                <a:cs typeface="Arial"/>
              </a:rPr>
              <a:t>nucleotide sequences </a:t>
            </a:r>
            <a:r>
              <a:rPr sz="1800" dirty="0">
                <a:solidFill>
                  <a:srgbClr val="252525"/>
                </a:solidFill>
                <a:latin typeface="Arial"/>
                <a:cs typeface="Arial"/>
              </a:rPr>
              <a:t>from the </a:t>
            </a:r>
            <a:r>
              <a:rPr sz="1800" spc="-5" dirty="0">
                <a:solidFill>
                  <a:srgbClr val="252525"/>
                </a:solidFill>
                <a:latin typeface="Arial"/>
                <a:cs typeface="Arial"/>
              </a:rPr>
              <a:t>plastid gene </a:t>
            </a:r>
            <a:r>
              <a:rPr sz="1800" i="1" spc="-5" dirty="0">
                <a:solidFill>
                  <a:srgbClr val="252525"/>
                </a:solidFill>
                <a:latin typeface="Arial"/>
                <a:cs typeface="Arial"/>
              </a:rPr>
              <a:t>rbcL</a:t>
            </a:r>
            <a:r>
              <a:rPr sz="1800" spc="-5" dirty="0">
                <a:solidFill>
                  <a:srgbClr val="252525"/>
                </a:solidFill>
                <a:latin typeface="Arial"/>
                <a:cs typeface="Arial"/>
              </a:rPr>
              <a:t>. </a:t>
            </a:r>
            <a:r>
              <a:rPr sz="1800" i="1" spc="-5" dirty="0">
                <a:solidFill>
                  <a:srgbClr val="252525"/>
                </a:solidFill>
                <a:latin typeface="Arial"/>
                <a:cs typeface="Arial"/>
              </a:rPr>
              <a:t>Annals </a:t>
            </a:r>
            <a:r>
              <a:rPr sz="1800" i="1" dirty="0">
                <a:solidFill>
                  <a:srgbClr val="252525"/>
                </a:solidFill>
                <a:latin typeface="Arial"/>
                <a:cs typeface="Arial"/>
              </a:rPr>
              <a:t>of </a:t>
            </a:r>
            <a:r>
              <a:rPr sz="1800" i="1" spc="-5" dirty="0">
                <a:solidFill>
                  <a:srgbClr val="252525"/>
                </a:solidFill>
                <a:latin typeface="Arial"/>
                <a:cs typeface="Arial"/>
              </a:rPr>
              <a:t>the Missouri Botanical Garden </a:t>
            </a:r>
            <a:r>
              <a:rPr sz="1800" spc="-5" dirty="0">
                <a:solidFill>
                  <a:srgbClr val="252525"/>
                </a:solidFill>
                <a:latin typeface="Arial"/>
                <a:cs typeface="Arial"/>
              </a:rPr>
              <a:t>80:</a:t>
            </a:r>
            <a:r>
              <a:rPr sz="1800" spc="165" dirty="0">
                <a:solidFill>
                  <a:srgbClr val="252525"/>
                </a:solidFill>
                <a:latin typeface="Arial"/>
                <a:cs typeface="Arial"/>
              </a:rPr>
              <a:t> </a:t>
            </a:r>
            <a:r>
              <a:rPr sz="1800" spc="-5" dirty="0">
                <a:solidFill>
                  <a:srgbClr val="252525"/>
                </a:solidFill>
                <a:latin typeface="Arial"/>
                <a:cs typeface="Arial"/>
              </a:rPr>
              <a:t>528–</a:t>
            </a:r>
            <a:endParaRPr sz="1800">
              <a:latin typeface="Arial"/>
              <a:cs typeface="Arial"/>
            </a:endParaRPr>
          </a:p>
          <a:p>
            <a:pPr marL="12700">
              <a:lnSpc>
                <a:spcPct val="100000"/>
              </a:lnSpc>
              <a:spcBef>
                <a:spcPts val="5"/>
              </a:spcBef>
            </a:pPr>
            <a:r>
              <a:rPr sz="1800" spc="-5" dirty="0">
                <a:solidFill>
                  <a:srgbClr val="252525"/>
                </a:solidFill>
                <a:latin typeface="Arial"/>
                <a:cs typeface="Arial"/>
              </a:rPr>
              <a:t>580</a:t>
            </a:r>
            <a:r>
              <a:rPr sz="1800" spc="-5" dirty="0">
                <a:solidFill>
                  <a:srgbClr val="6B9F24"/>
                </a:solidFill>
                <a:latin typeface="Arial"/>
                <a:cs typeface="Arial"/>
              </a:rPr>
              <a:t> </a:t>
            </a:r>
            <a:r>
              <a:rPr sz="1800" u="heavy" spc="-10" dirty="0">
                <a:solidFill>
                  <a:srgbClr val="6B9F24"/>
                </a:solidFill>
                <a:uFill>
                  <a:solidFill>
                    <a:srgbClr val="6B9F24"/>
                  </a:solidFill>
                </a:uFill>
                <a:latin typeface="Arial"/>
                <a:cs typeface="Arial"/>
                <a:hlinkClick r:id="rId7"/>
              </a:rPr>
              <a:t>Available</a:t>
            </a:r>
            <a:r>
              <a:rPr sz="1800" u="heavy" spc="-65" dirty="0">
                <a:solidFill>
                  <a:srgbClr val="6B9F24"/>
                </a:solidFill>
                <a:uFill>
                  <a:solidFill>
                    <a:srgbClr val="6B9F24"/>
                  </a:solidFill>
                </a:uFill>
                <a:latin typeface="Arial"/>
                <a:cs typeface="Arial"/>
                <a:hlinkClick r:id="rId7"/>
              </a:rPr>
              <a:t> </a:t>
            </a:r>
            <a:r>
              <a:rPr sz="1800" u="heavy" spc="-5" dirty="0">
                <a:solidFill>
                  <a:srgbClr val="6B9F24"/>
                </a:solidFill>
                <a:uFill>
                  <a:solidFill>
                    <a:srgbClr val="6B9F24"/>
                  </a:solidFill>
                </a:uFill>
                <a:latin typeface="Arial"/>
                <a:cs typeface="Arial"/>
                <a:hlinkClick r:id="rId7"/>
              </a:rPr>
              <a:t>online</a:t>
            </a:r>
            <a:endParaRPr sz="1800">
              <a:latin typeface="Arial"/>
              <a:cs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65098" y="464311"/>
            <a:ext cx="10438130" cy="5787390"/>
          </a:xfrm>
          <a:prstGeom prst="rect">
            <a:avLst/>
          </a:prstGeom>
        </p:spPr>
        <p:txBody>
          <a:bodyPr vert="horz" wrap="square" lIns="0" tIns="12700" rIns="0" bIns="0" rtlCol="0">
            <a:spAutoFit/>
          </a:bodyPr>
          <a:lstStyle/>
          <a:p>
            <a:pPr marL="12700" marR="5080">
              <a:lnSpc>
                <a:spcPct val="100000"/>
              </a:lnSpc>
              <a:spcBef>
                <a:spcPts val="100"/>
              </a:spcBef>
            </a:pPr>
            <a:r>
              <a:rPr sz="1800" spc="-5" dirty="0">
                <a:solidFill>
                  <a:srgbClr val="252525"/>
                </a:solidFill>
                <a:latin typeface="Arial"/>
                <a:cs typeface="Arial"/>
              </a:rPr>
              <a:t>Christenhusz, </a:t>
            </a:r>
            <a:r>
              <a:rPr sz="1800" dirty="0">
                <a:solidFill>
                  <a:srgbClr val="252525"/>
                </a:solidFill>
                <a:latin typeface="Arial"/>
                <a:cs typeface="Arial"/>
              </a:rPr>
              <a:t>M. J. M., </a:t>
            </a:r>
            <a:r>
              <a:rPr sz="1800" spc="-5" dirty="0">
                <a:solidFill>
                  <a:srgbClr val="252525"/>
                </a:solidFill>
                <a:latin typeface="Arial"/>
                <a:cs typeface="Arial"/>
              </a:rPr>
              <a:t>Brockington, </a:t>
            </a:r>
            <a:r>
              <a:rPr sz="1800" dirty="0">
                <a:solidFill>
                  <a:srgbClr val="252525"/>
                </a:solidFill>
                <a:latin typeface="Arial"/>
                <a:cs typeface="Arial"/>
              </a:rPr>
              <a:t>S. </a:t>
            </a:r>
            <a:r>
              <a:rPr sz="1800" spc="-70" dirty="0">
                <a:solidFill>
                  <a:srgbClr val="252525"/>
                </a:solidFill>
                <a:latin typeface="Arial"/>
                <a:cs typeface="Arial"/>
              </a:rPr>
              <a:t>F., </a:t>
            </a:r>
            <a:r>
              <a:rPr sz="1800" spc="-5" dirty="0">
                <a:solidFill>
                  <a:srgbClr val="252525"/>
                </a:solidFill>
                <a:latin typeface="Arial"/>
                <a:cs typeface="Arial"/>
              </a:rPr>
              <a:t>Christin, </a:t>
            </a:r>
            <a:r>
              <a:rPr sz="1800" spc="-45" dirty="0">
                <a:solidFill>
                  <a:srgbClr val="252525"/>
                </a:solidFill>
                <a:latin typeface="Arial"/>
                <a:cs typeface="Arial"/>
              </a:rPr>
              <a:t>P.-A. </a:t>
            </a:r>
            <a:r>
              <a:rPr sz="1800" dirty="0">
                <a:solidFill>
                  <a:srgbClr val="252525"/>
                </a:solidFill>
                <a:latin typeface="Arial"/>
                <a:cs typeface="Arial"/>
              </a:rPr>
              <a:t>&amp; </a:t>
            </a:r>
            <a:r>
              <a:rPr sz="1800" spc="-5" dirty="0">
                <a:solidFill>
                  <a:srgbClr val="252525"/>
                </a:solidFill>
                <a:latin typeface="Arial"/>
                <a:cs typeface="Arial"/>
              </a:rPr>
              <a:t>Sage, </a:t>
            </a:r>
            <a:r>
              <a:rPr sz="1800" spc="-50" dirty="0">
                <a:solidFill>
                  <a:srgbClr val="252525"/>
                </a:solidFill>
                <a:latin typeface="Arial"/>
                <a:cs typeface="Arial"/>
              </a:rPr>
              <a:t>R.F. </a:t>
            </a:r>
            <a:r>
              <a:rPr sz="1800" spc="-5" dirty="0">
                <a:solidFill>
                  <a:srgbClr val="252525"/>
                </a:solidFill>
                <a:latin typeface="Arial"/>
                <a:cs typeface="Arial"/>
              </a:rPr>
              <a:t>(2014). </a:t>
            </a:r>
            <a:r>
              <a:rPr sz="1800" dirty="0">
                <a:solidFill>
                  <a:srgbClr val="252525"/>
                </a:solidFill>
                <a:latin typeface="Arial"/>
                <a:cs typeface="Arial"/>
              </a:rPr>
              <a:t>On the </a:t>
            </a:r>
            <a:r>
              <a:rPr sz="1800" spc="-5" dirty="0">
                <a:solidFill>
                  <a:srgbClr val="252525"/>
                </a:solidFill>
                <a:latin typeface="Arial"/>
                <a:cs typeface="Arial"/>
              </a:rPr>
              <a:t>disintegration </a:t>
            </a:r>
            <a:r>
              <a:rPr sz="1800" dirty="0">
                <a:solidFill>
                  <a:srgbClr val="252525"/>
                </a:solidFill>
                <a:latin typeface="Arial"/>
                <a:cs typeface="Arial"/>
              </a:rPr>
              <a:t>of  </a:t>
            </a:r>
            <a:r>
              <a:rPr sz="1800" spc="-5" dirty="0">
                <a:solidFill>
                  <a:srgbClr val="252525"/>
                </a:solidFill>
                <a:latin typeface="Arial"/>
                <a:cs typeface="Arial"/>
              </a:rPr>
              <a:t>Molluginaceae: a new genus and family (</a:t>
            </a:r>
            <a:r>
              <a:rPr sz="1800" i="1" spc="-5" dirty="0">
                <a:solidFill>
                  <a:srgbClr val="252525"/>
                </a:solidFill>
                <a:latin typeface="Arial"/>
                <a:cs typeface="Arial"/>
              </a:rPr>
              <a:t>Kewa</a:t>
            </a:r>
            <a:r>
              <a:rPr sz="1800" spc="-5" dirty="0">
                <a:solidFill>
                  <a:srgbClr val="252525"/>
                </a:solidFill>
                <a:latin typeface="Arial"/>
                <a:cs typeface="Arial"/>
              </a:rPr>
              <a:t>, </a:t>
            </a:r>
            <a:r>
              <a:rPr sz="1800" spc="-10" dirty="0">
                <a:solidFill>
                  <a:srgbClr val="252525"/>
                </a:solidFill>
                <a:latin typeface="Arial"/>
                <a:cs typeface="Arial"/>
              </a:rPr>
              <a:t>Kewaceae) </a:t>
            </a:r>
            <a:r>
              <a:rPr sz="1800" spc="-5" dirty="0">
                <a:solidFill>
                  <a:srgbClr val="252525"/>
                </a:solidFill>
                <a:latin typeface="Arial"/>
                <a:cs typeface="Arial"/>
              </a:rPr>
              <a:t>segregated </a:t>
            </a:r>
            <a:r>
              <a:rPr sz="1800" dirty="0">
                <a:solidFill>
                  <a:srgbClr val="252525"/>
                </a:solidFill>
                <a:latin typeface="Arial"/>
                <a:cs typeface="Arial"/>
              </a:rPr>
              <a:t>from </a:t>
            </a:r>
            <a:r>
              <a:rPr sz="1800" i="1" spc="-5" dirty="0">
                <a:solidFill>
                  <a:srgbClr val="252525"/>
                </a:solidFill>
                <a:latin typeface="Arial"/>
                <a:cs typeface="Arial"/>
              </a:rPr>
              <a:t>Hypertelis</a:t>
            </a:r>
            <a:r>
              <a:rPr sz="1800" spc="-5" dirty="0">
                <a:solidFill>
                  <a:srgbClr val="252525"/>
                </a:solidFill>
                <a:latin typeface="Arial"/>
                <a:cs typeface="Arial"/>
              </a:rPr>
              <a:t>, and placement  of </a:t>
            </a:r>
            <a:r>
              <a:rPr sz="1800" i="1" spc="-5" dirty="0">
                <a:solidFill>
                  <a:srgbClr val="252525"/>
                </a:solidFill>
                <a:latin typeface="Arial"/>
                <a:cs typeface="Arial"/>
              </a:rPr>
              <a:t>Macarthuria </a:t>
            </a:r>
            <a:r>
              <a:rPr sz="1800" spc="-5" dirty="0">
                <a:solidFill>
                  <a:srgbClr val="252525"/>
                </a:solidFill>
                <a:latin typeface="Arial"/>
                <a:cs typeface="Arial"/>
              </a:rPr>
              <a:t>in Macarthuriaceae. </a:t>
            </a:r>
            <a:r>
              <a:rPr sz="1800" i="1" spc="-5" dirty="0">
                <a:solidFill>
                  <a:srgbClr val="252525"/>
                </a:solidFill>
                <a:latin typeface="Arial"/>
                <a:cs typeface="Arial"/>
              </a:rPr>
              <a:t>Phytotaxa </a:t>
            </a:r>
            <a:r>
              <a:rPr sz="1800" spc="-5" dirty="0">
                <a:solidFill>
                  <a:srgbClr val="252525"/>
                </a:solidFill>
                <a:latin typeface="Arial"/>
                <a:cs typeface="Arial"/>
              </a:rPr>
              <a:t>181: </a:t>
            </a:r>
            <a:r>
              <a:rPr sz="1800" spc="-10" dirty="0">
                <a:solidFill>
                  <a:srgbClr val="252525"/>
                </a:solidFill>
                <a:latin typeface="Arial"/>
                <a:cs typeface="Arial"/>
              </a:rPr>
              <a:t>238–242 </a:t>
            </a:r>
            <a:r>
              <a:rPr sz="1800" u="heavy" spc="-10" dirty="0">
                <a:solidFill>
                  <a:srgbClr val="6B9F24"/>
                </a:solidFill>
                <a:uFill>
                  <a:solidFill>
                    <a:srgbClr val="6B9F24"/>
                  </a:solidFill>
                </a:uFill>
                <a:latin typeface="Arial"/>
                <a:cs typeface="Arial"/>
                <a:hlinkClick r:id="rId2"/>
              </a:rPr>
              <a:t>Available</a:t>
            </a:r>
            <a:r>
              <a:rPr sz="1800" u="heavy" spc="40" dirty="0">
                <a:solidFill>
                  <a:srgbClr val="6B9F24"/>
                </a:solidFill>
                <a:uFill>
                  <a:solidFill>
                    <a:srgbClr val="6B9F24"/>
                  </a:solidFill>
                </a:uFill>
                <a:latin typeface="Arial"/>
                <a:cs typeface="Arial"/>
                <a:hlinkClick r:id="rId2"/>
              </a:rPr>
              <a:t> </a:t>
            </a:r>
            <a:r>
              <a:rPr sz="1800" u="heavy" spc="-5" dirty="0">
                <a:solidFill>
                  <a:srgbClr val="6B9F24"/>
                </a:solidFill>
                <a:uFill>
                  <a:solidFill>
                    <a:srgbClr val="6B9F24"/>
                  </a:solidFill>
                </a:uFill>
                <a:latin typeface="Arial"/>
                <a:cs typeface="Arial"/>
                <a:hlinkClick r:id="rId2"/>
              </a:rPr>
              <a:t>online</a:t>
            </a:r>
            <a:endParaRPr sz="1800">
              <a:latin typeface="Arial"/>
              <a:cs typeface="Arial"/>
            </a:endParaRPr>
          </a:p>
          <a:p>
            <a:pPr marL="12700" marR="10160">
              <a:lnSpc>
                <a:spcPct val="100000"/>
              </a:lnSpc>
            </a:pPr>
            <a:r>
              <a:rPr sz="1800" spc="-5" dirty="0">
                <a:solidFill>
                  <a:srgbClr val="252525"/>
                </a:solidFill>
                <a:latin typeface="Arial"/>
                <a:cs typeface="Arial"/>
              </a:rPr>
              <a:t>Christenhusz, </a:t>
            </a:r>
            <a:r>
              <a:rPr sz="1800" dirty="0">
                <a:solidFill>
                  <a:srgbClr val="252525"/>
                </a:solidFill>
                <a:latin typeface="Arial"/>
                <a:cs typeface="Arial"/>
              </a:rPr>
              <a:t>M. J. M., </a:t>
            </a:r>
            <a:r>
              <a:rPr sz="1800" spc="-45" dirty="0">
                <a:solidFill>
                  <a:srgbClr val="252525"/>
                </a:solidFill>
                <a:latin typeface="Arial"/>
                <a:cs typeface="Arial"/>
              </a:rPr>
              <a:t>Fay, </a:t>
            </a:r>
            <a:r>
              <a:rPr sz="1800" dirty="0">
                <a:solidFill>
                  <a:srgbClr val="252525"/>
                </a:solidFill>
                <a:latin typeface="Arial"/>
                <a:cs typeface="Arial"/>
              </a:rPr>
              <a:t>M. </a:t>
            </a:r>
            <a:r>
              <a:rPr sz="1800" spc="-70" dirty="0">
                <a:solidFill>
                  <a:srgbClr val="252525"/>
                </a:solidFill>
                <a:latin typeface="Arial"/>
                <a:cs typeface="Arial"/>
              </a:rPr>
              <a:t>F., </a:t>
            </a:r>
            <a:r>
              <a:rPr sz="1800" spc="-5" dirty="0">
                <a:solidFill>
                  <a:srgbClr val="252525"/>
                </a:solidFill>
                <a:latin typeface="Arial"/>
                <a:cs typeface="Arial"/>
              </a:rPr>
              <a:t>Clarkson, </a:t>
            </a:r>
            <a:r>
              <a:rPr sz="1800" dirty="0">
                <a:solidFill>
                  <a:srgbClr val="252525"/>
                </a:solidFill>
                <a:latin typeface="Arial"/>
                <a:cs typeface="Arial"/>
              </a:rPr>
              <a:t>J. J., </a:t>
            </a:r>
            <a:r>
              <a:rPr sz="1800" spc="-5" dirty="0">
                <a:solidFill>
                  <a:srgbClr val="252525"/>
                </a:solidFill>
                <a:latin typeface="Arial"/>
                <a:cs typeface="Arial"/>
              </a:rPr>
              <a:t>Gasson, </a:t>
            </a:r>
            <a:r>
              <a:rPr sz="1800" spc="-80" dirty="0">
                <a:solidFill>
                  <a:srgbClr val="252525"/>
                </a:solidFill>
                <a:latin typeface="Arial"/>
                <a:cs typeface="Arial"/>
              </a:rPr>
              <a:t>P., </a:t>
            </a:r>
            <a:r>
              <a:rPr sz="1800" spc="-5" dirty="0">
                <a:solidFill>
                  <a:srgbClr val="252525"/>
                </a:solidFill>
                <a:latin typeface="Arial"/>
                <a:cs typeface="Arial"/>
              </a:rPr>
              <a:t>Morales Can, </a:t>
            </a:r>
            <a:r>
              <a:rPr sz="1800" dirty="0">
                <a:solidFill>
                  <a:srgbClr val="252525"/>
                </a:solidFill>
                <a:latin typeface="Arial"/>
                <a:cs typeface="Arial"/>
              </a:rPr>
              <a:t>J., </a:t>
            </a:r>
            <a:r>
              <a:rPr sz="1800" spc="-5" dirty="0">
                <a:solidFill>
                  <a:srgbClr val="252525"/>
                </a:solidFill>
                <a:latin typeface="Arial"/>
                <a:cs typeface="Arial"/>
              </a:rPr>
              <a:t>Jiménez Barrios, </a:t>
            </a:r>
            <a:r>
              <a:rPr sz="1800" dirty="0">
                <a:solidFill>
                  <a:srgbClr val="252525"/>
                </a:solidFill>
                <a:latin typeface="Arial"/>
                <a:cs typeface="Arial"/>
              </a:rPr>
              <a:t>J. B.,  </a:t>
            </a:r>
            <a:r>
              <a:rPr sz="1800" spc="-5" dirty="0">
                <a:solidFill>
                  <a:srgbClr val="252525"/>
                </a:solidFill>
                <a:latin typeface="Arial"/>
                <a:cs typeface="Arial"/>
              </a:rPr>
              <a:t>Chase, </a:t>
            </a:r>
            <a:r>
              <a:rPr sz="1800" dirty="0">
                <a:solidFill>
                  <a:srgbClr val="252525"/>
                </a:solidFill>
                <a:latin typeface="Arial"/>
                <a:cs typeface="Arial"/>
              </a:rPr>
              <a:t>M. </a:t>
            </a:r>
            <a:r>
              <a:rPr sz="1800" spc="-50" dirty="0">
                <a:solidFill>
                  <a:srgbClr val="252525"/>
                </a:solidFill>
                <a:latin typeface="Arial"/>
                <a:cs typeface="Arial"/>
              </a:rPr>
              <a:t>W. </a:t>
            </a:r>
            <a:r>
              <a:rPr sz="1800" spc="-5" dirty="0">
                <a:solidFill>
                  <a:srgbClr val="252525"/>
                </a:solidFill>
                <a:latin typeface="Arial"/>
                <a:cs typeface="Arial"/>
              </a:rPr>
              <a:t>(2010). </a:t>
            </a:r>
            <a:r>
              <a:rPr sz="1800" spc="-10" dirty="0">
                <a:solidFill>
                  <a:srgbClr val="252525"/>
                </a:solidFill>
                <a:latin typeface="Arial"/>
                <a:cs typeface="Arial"/>
              </a:rPr>
              <a:t>Petenaeaceae, </a:t>
            </a:r>
            <a:r>
              <a:rPr sz="1800" dirty="0">
                <a:solidFill>
                  <a:srgbClr val="252525"/>
                </a:solidFill>
                <a:latin typeface="Arial"/>
                <a:cs typeface="Arial"/>
              </a:rPr>
              <a:t>a </a:t>
            </a:r>
            <a:r>
              <a:rPr sz="1800" spc="-5" dirty="0">
                <a:solidFill>
                  <a:srgbClr val="252525"/>
                </a:solidFill>
                <a:latin typeface="Arial"/>
                <a:cs typeface="Arial"/>
              </a:rPr>
              <a:t>new </a:t>
            </a:r>
            <a:r>
              <a:rPr sz="1800" spc="-10" dirty="0">
                <a:solidFill>
                  <a:srgbClr val="252525"/>
                </a:solidFill>
                <a:latin typeface="Arial"/>
                <a:cs typeface="Arial"/>
              </a:rPr>
              <a:t>angiosperm </a:t>
            </a:r>
            <a:r>
              <a:rPr sz="1800" spc="-5" dirty="0">
                <a:solidFill>
                  <a:srgbClr val="252525"/>
                </a:solidFill>
                <a:latin typeface="Arial"/>
                <a:cs typeface="Arial"/>
              </a:rPr>
              <a:t>family </a:t>
            </a:r>
            <a:r>
              <a:rPr sz="1800" dirty="0">
                <a:solidFill>
                  <a:srgbClr val="252525"/>
                </a:solidFill>
                <a:latin typeface="Arial"/>
                <a:cs typeface="Arial"/>
              </a:rPr>
              <a:t>in </a:t>
            </a:r>
            <a:r>
              <a:rPr sz="1800" spc="-5" dirty="0">
                <a:solidFill>
                  <a:srgbClr val="252525"/>
                </a:solidFill>
                <a:latin typeface="Arial"/>
                <a:cs typeface="Arial"/>
              </a:rPr>
              <a:t>Huerteales </a:t>
            </a:r>
            <a:r>
              <a:rPr sz="1800" spc="-15" dirty="0">
                <a:solidFill>
                  <a:srgbClr val="252525"/>
                </a:solidFill>
                <a:latin typeface="Arial"/>
                <a:cs typeface="Arial"/>
              </a:rPr>
              <a:t>with </a:t>
            </a:r>
            <a:r>
              <a:rPr sz="1800" dirty="0">
                <a:solidFill>
                  <a:srgbClr val="252525"/>
                </a:solidFill>
                <a:latin typeface="Arial"/>
                <a:cs typeface="Arial"/>
              </a:rPr>
              <a:t>a </a:t>
            </a:r>
            <a:r>
              <a:rPr sz="1800" spc="-5" dirty="0">
                <a:solidFill>
                  <a:srgbClr val="252525"/>
                </a:solidFill>
                <a:latin typeface="Arial"/>
                <a:cs typeface="Arial"/>
              </a:rPr>
              <a:t>distant relationship  </a:t>
            </a:r>
            <a:r>
              <a:rPr sz="1800" dirty="0">
                <a:solidFill>
                  <a:srgbClr val="252525"/>
                </a:solidFill>
                <a:latin typeface="Arial"/>
                <a:cs typeface="Arial"/>
              </a:rPr>
              <a:t>to </a:t>
            </a:r>
            <a:r>
              <a:rPr sz="1800" i="1" spc="-5" dirty="0">
                <a:solidFill>
                  <a:srgbClr val="252525"/>
                </a:solidFill>
                <a:latin typeface="Arial"/>
                <a:cs typeface="Arial"/>
              </a:rPr>
              <a:t>Gerrardina </a:t>
            </a:r>
            <a:r>
              <a:rPr sz="1800" spc="-5" dirty="0">
                <a:solidFill>
                  <a:srgbClr val="252525"/>
                </a:solidFill>
                <a:latin typeface="Arial"/>
                <a:cs typeface="Arial"/>
              </a:rPr>
              <a:t>(Gerrardinaceae). </a:t>
            </a:r>
            <a:r>
              <a:rPr sz="1800" i="1" spc="-5" dirty="0">
                <a:solidFill>
                  <a:srgbClr val="252525"/>
                </a:solidFill>
                <a:latin typeface="Arial"/>
                <a:cs typeface="Arial"/>
              </a:rPr>
              <a:t>Botanical Journal </a:t>
            </a:r>
            <a:r>
              <a:rPr sz="1800" i="1" dirty="0">
                <a:solidFill>
                  <a:srgbClr val="252525"/>
                </a:solidFill>
                <a:latin typeface="Arial"/>
                <a:cs typeface="Arial"/>
              </a:rPr>
              <a:t>of the </a:t>
            </a:r>
            <a:r>
              <a:rPr sz="1800" i="1" spc="-5" dirty="0">
                <a:solidFill>
                  <a:srgbClr val="252525"/>
                </a:solidFill>
                <a:latin typeface="Arial"/>
                <a:cs typeface="Arial"/>
              </a:rPr>
              <a:t>Linnean Society </a:t>
            </a:r>
            <a:r>
              <a:rPr sz="1800" spc="-5" dirty="0">
                <a:solidFill>
                  <a:srgbClr val="252525"/>
                </a:solidFill>
                <a:latin typeface="Arial"/>
                <a:cs typeface="Arial"/>
              </a:rPr>
              <a:t>164: 16–25 </a:t>
            </a:r>
            <a:r>
              <a:rPr sz="1800" u="heavy" spc="-10" dirty="0">
                <a:solidFill>
                  <a:srgbClr val="6B9F24"/>
                </a:solidFill>
                <a:uFill>
                  <a:solidFill>
                    <a:srgbClr val="6B9F24"/>
                  </a:solidFill>
                </a:uFill>
                <a:latin typeface="Arial"/>
                <a:cs typeface="Arial"/>
                <a:hlinkClick r:id="rId3"/>
              </a:rPr>
              <a:t>Available </a:t>
            </a:r>
            <a:r>
              <a:rPr sz="1800" u="heavy" spc="-5" dirty="0">
                <a:solidFill>
                  <a:srgbClr val="6B9F24"/>
                </a:solidFill>
                <a:uFill>
                  <a:solidFill>
                    <a:srgbClr val="6B9F24"/>
                  </a:solidFill>
                </a:uFill>
                <a:latin typeface="Arial"/>
                <a:cs typeface="Arial"/>
                <a:hlinkClick r:id="rId3"/>
              </a:rPr>
              <a:t>online </a:t>
            </a:r>
            <a:r>
              <a:rPr sz="1800" spc="-5" dirty="0">
                <a:solidFill>
                  <a:srgbClr val="6B9F24"/>
                </a:solidFill>
                <a:latin typeface="Arial"/>
                <a:cs typeface="Arial"/>
              </a:rPr>
              <a:t> </a:t>
            </a:r>
            <a:r>
              <a:rPr sz="1800" spc="-5" dirty="0">
                <a:solidFill>
                  <a:srgbClr val="252525"/>
                </a:solidFill>
                <a:latin typeface="Arial"/>
                <a:cs typeface="Arial"/>
              </a:rPr>
              <a:t>Christenhusz, </a:t>
            </a:r>
            <a:r>
              <a:rPr sz="1800" dirty="0">
                <a:solidFill>
                  <a:srgbClr val="252525"/>
                </a:solidFill>
                <a:latin typeface="Arial"/>
                <a:cs typeface="Arial"/>
              </a:rPr>
              <a:t>M. J. M., </a:t>
            </a:r>
            <a:r>
              <a:rPr sz="1800" spc="-15" dirty="0">
                <a:solidFill>
                  <a:srgbClr val="252525"/>
                </a:solidFill>
                <a:latin typeface="Arial"/>
                <a:cs typeface="Arial"/>
              </a:rPr>
              <a:t>Vorontsova, </a:t>
            </a:r>
            <a:r>
              <a:rPr sz="1800" dirty="0">
                <a:solidFill>
                  <a:srgbClr val="252525"/>
                </a:solidFill>
                <a:latin typeface="Arial"/>
                <a:cs typeface="Arial"/>
              </a:rPr>
              <a:t>M. S., </a:t>
            </a:r>
            <a:r>
              <a:rPr sz="1800" spc="-40" dirty="0">
                <a:solidFill>
                  <a:srgbClr val="252525"/>
                </a:solidFill>
                <a:latin typeface="Arial"/>
                <a:cs typeface="Arial"/>
              </a:rPr>
              <a:t>Fay, </a:t>
            </a:r>
            <a:r>
              <a:rPr sz="1800" dirty="0">
                <a:solidFill>
                  <a:srgbClr val="252525"/>
                </a:solidFill>
                <a:latin typeface="Arial"/>
                <a:cs typeface="Arial"/>
              </a:rPr>
              <a:t>M. </a:t>
            </a:r>
            <a:r>
              <a:rPr sz="1800" spc="-105" dirty="0">
                <a:solidFill>
                  <a:srgbClr val="252525"/>
                </a:solidFill>
                <a:latin typeface="Arial"/>
                <a:cs typeface="Arial"/>
              </a:rPr>
              <a:t>F. </a:t>
            </a:r>
            <a:r>
              <a:rPr sz="1800" dirty="0">
                <a:solidFill>
                  <a:srgbClr val="252525"/>
                </a:solidFill>
                <a:latin typeface="Arial"/>
                <a:cs typeface="Arial"/>
              </a:rPr>
              <a:t>&amp; </a:t>
            </a:r>
            <a:r>
              <a:rPr sz="1800" spc="-5" dirty="0">
                <a:solidFill>
                  <a:srgbClr val="252525"/>
                </a:solidFill>
                <a:latin typeface="Arial"/>
                <a:cs typeface="Arial"/>
              </a:rPr>
              <a:t>Chase, </a:t>
            </a:r>
            <a:r>
              <a:rPr sz="1800" dirty="0">
                <a:solidFill>
                  <a:srgbClr val="252525"/>
                </a:solidFill>
                <a:latin typeface="Arial"/>
                <a:cs typeface="Arial"/>
              </a:rPr>
              <a:t>M. </a:t>
            </a:r>
            <a:r>
              <a:rPr sz="1800" spc="-50" dirty="0">
                <a:solidFill>
                  <a:srgbClr val="252525"/>
                </a:solidFill>
                <a:latin typeface="Arial"/>
                <a:cs typeface="Arial"/>
              </a:rPr>
              <a:t>W. </a:t>
            </a:r>
            <a:r>
              <a:rPr sz="1800" spc="-5" dirty="0">
                <a:solidFill>
                  <a:srgbClr val="252525"/>
                </a:solidFill>
                <a:latin typeface="Arial"/>
                <a:cs typeface="Arial"/>
              </a:rPr>
              <a:t>(2015). Results </a:t>
            </a:r>
            <a:r>
              <a:rPr sz="1800" dirty="0">
                <a:solidFill>
                  <a:srgbClr val="252525"/>
                </a:solidFill>
                <a:latin typeface="Arial"/>
                <a:cs typeface="Arial"/>
              </a:rPr>
              <a:t>from </a:t>
            </a:r>
            <a:r>
              <a:rPr sz="1800" spc="-5" dirty="0">
                <a:solidFill>
                  <a:srgbClr val="252525"/>
                </a:solidFill>
                <a:latin typeface="Arial"/>
                <a:cs typeface="Arial"/>
              </a:rPr>
              <a:t>an online  survey </a:t>
            </a:r>
            <a:r>
              <a:rPr sz="1800" dirty="0">
                <a:solidFill>
                  <a:srgbClr val="252525"/>
                </a:solidFill>
                <a:latin typeface="Arial"/>
                <a:cs typeface="Arial"/>
              </a:rPr>
              <a:t>of </a:t>
            </a:r>
            <a:r>
              <a:rPr sz="1800" spc="-5" dirty="0">
                <a:solidFill>
                  <a:srgbClr val="252525"/>
                </a:solidFill>
                <a:latin typeface="Arial"/>
                <a:cs typeface="Arial"/>
              </a:rPr>
              <a:t>family delimitation in angiosperms and ferns: recommendations </a:t>
            </a:r>
            <a:r>
              <a:rPr sz="1800" dirty="0">
                <a:solidFill>
                  <a:srgbClr val="252525"/>
                </a:solidFill>
                <a:latin typeface="Arial"/>
                <a:cs typeface="Arial"/>
              </a:rPr>
              <a:t>to </a:t>
            </a:r>
            <a:r>
              <a:rPr sz="1800" spc="-5" dirty="0">
                <a:solidFill>
                  <a:srgbClr val="252525"/>
                </a:solidFill>
                <a:latin typeface="Arial"/>
                <a:cs typeface="Arial"/>
              </a:rPr>
              <a:t>the Angiosperm </a:t>
            </a:r>
            <a:r>
              <a:rPr sz="1800" spc="-10" dirty="0">
                <a:solidFill>
                  <a:srgbClr val="252525"/>
                </a:solidFill>
                <a:latin typeface="Arial"/>
                <a:cs typeface="Arial"/>
              </a:rPr>
              <a:t>Phylogeny  </a:t>
            </a:r>
            <a:r>
              <a:rPr sz="1800" spc="-5" dirty="0">
                <a:solidFill>
                  <a:srgbClr val="252525"/>
                </a:solidFill>
                <a:latin typeface="Arial"/>
                <a:cs typeface="Arial"/>
              </a:rPr>
              <a:t>Group </a:t>
            </a:r>
            <a:r>
              <a:rPr sz="1800" dirty="0">
                <a:solidFill>
                  <a:srgbClr val="252525"/>
                </a:solidFill>
                <a:latin typeface="Arial"/>
                <a:cs typeface="Arial"/>
              </a:rPr>
              <a:t>for </a:t>
            </a:r>
            <a:r>
              <a:rPr sz="1800" spc="-5" dirty="0">
                <a:solidFill>
                  <a:srgbClr val="252525"/>
                </a:solidFill>
                <a:latin typeface="Arial"/>
                <a:cs typeface="Arial"/>
              </a:rPr>
              <a:t>thorny problems in plant classification. </a:t>
            </a:r>
            <a:r>
              <a:rPr sz="1800" i="1" spc="-5" dirty="0">
                <a:solidFill>
                  <a:srgbClr val="252525"/>
                </a:solidFill>
                <a:latin typeface="Arial"/>
                <a:cs typeface="Arial"/>
              </a:rPr>
              <a:t>Botanical Journal </a:t>
            </a:r>
            <a:r>
              <a:rPr sz="1800" i="1" dirty="0">
                <a:solidFill>
                  <a:srgbClr val="252525"/>
                </a:solidFill>
                <a:latin typeface="Arial"/>
                <a:cs typeface="Arial"/>
              </a:rPr>
              <a:t>of the </a:t>
            </a:r>
            <a:r>
              <a:rPr sz="1800" i="1" spc="-5" dirty="0">
                <a:solidFill>
                  <a:srgbClr val="252525"/>
                </a:solidFill>
                <a:latin typeface="Arial"/>
                <a:cs typeface="Arial"/>
              </a:rPr>
              <a:t>Linnean Society </a:t>
            </a:r>
            <a:r>
              <a:rPr sz="1800" spc="-5" dirty="0">
                <a:solidFill>
                  <a:srgbClr val="252525"/>
                </a:solidFill>
                <a:latin typeface="Arial"/>
                <a:cs typeface="Arial"/>
              </a:rPr>
              <a:t>178: </a:t>
            </a:r>
            <a:r>
              <a:rPr sz="1800" spc="-10" dirty="0">
                <a:solidFill>
                  <a:srgbClr val="252525"/>
                </a:solidFill>
                <a:latin typeface="Arial"/>
                <a:cs typeface="Arial"/>
              </a:rPr>
              <a:t>501-  </a:t>
            </a:r>
            <a:r>
              <a:rPr sz="1800" spc="-5" dirty="0">
                <a:solidFill>
                  <a:srgbClr val="252525"/>
                </a:solidFill>
                <a:latin typeface="Arial"/>
                <a:cs typeface="Arial"/>
              </a:rPr>
              <a:t>528 </a:t>
            </a:r>
            <a:r>
              <a:rPr sz="1800" u="heavy" spc="-10" dirty="0">
                <a:solidFill>
                  <a:srgbClr val="6B9F24"/>
                </a:solidFill>
                <a:uFill>
                  <a:solidFill>
                    <a:srgbClr val="6B9F24"/>
                  </a:solidFill>
                </a:uFill>
                <a:latin typeface="Arial"/>
                <a:cs typeface="Arial"/>
                <a:hlinkClick r:id="rId4"/>
              </a:rPr>
              <a:t>Available</a:t>
            </a:r>
            <a:r>
              <a:rPr sz="1800" u="heavy" spc="-70" dirty="0">
                <a:solidFill>
                  <a:srgbClr val="6B9F24"/>
                </a:solidFill>
                <a:uFill>
                  <a:solidFill>
                    <a:srgbClr val="6B9F24"/>
                  </a:solidFill>
                </a:uFill>
                <a:latin typeface="Arial"/>
                <a:cs typeface="Arial"/>
                <a:hlinkClick r:id="rId4"/>
              </a:rPr>
              <a:t> </a:t>
            </a:r>
            <a:r>
              <a:rPr sz="1800" u="heavy" spc="-5" dirty="0">
                <a:solidFill>
                  <a:srgbClr val="6B9F24"/>
                </a:solidFill>
                <a:uFill>
                  <a:solidFill>
                    <a:srgbClr val="6B9F24"/>
                  </a:solidFill>
                </a:uFill>
                <a:latin typeface="Arial"/>
                <a:cs typeface="Arial"/>
                <a:hlinkClick r:id="rId4"/>
              </a:rPr>
              <a:t>online</a:t>
            </a:r>
            <a:endParaRPr sz="1800">
              <a:latin typeface="Arial"/>
              <a:cs typeface="Arial"/>
            </a:endParaRPr>
          </a:p>
          <a:p>
            <a:pPr marL="12700">
              <a:lnSpc>
                <a:spcPct val="100000"/>
              </a:lnSpc>
              <a:spcBef>
                <a:spcPts val="5"/>
              </a:spcBef>
            </a:pPr>
            <a:r>
              <a:rPr sz="1800" spc="-5" dirty="0">
                <a:solidFill>
                  <a:srgbClr val="252525"/>
                </a:solidFill>
                <a:latin typeface="Arial"/>
                <a:cs typeface="Arial"/>
              </a:rPr>
              <a:t>Linnaeus, </a:t>
            </a:r>
            <a:r>
              <a:rPr sz="1800" dirty="0">
                <a:solidFill>
                  <a:srgbClr val="252525"/>
                </a:solidFill>
                <a:latin typeface="Arial"/>
                <a:cs typeface="Arial"/>
              </a:rPr>
              <a:t>C. </a:t>
            </a:r>
            <a:r>
              <a:rPr sz="1800" spc="-5" dirty="0">
                <a:solidFill>
                  <a:srgbClr val="252525"/>
                </a:solidFill>
                <a:latin typeface="Arial"/>
                <a:cs typeface="Arial"/>
              </a:rPr>
              <a:t>(1753). </a:t>
            </a:r>
            <a:r>
              <a:rPr sz="1800" i="1" spc="-5" dirty="0">
                <a:solidFill>
                  <a:srgbClr val="252525"/>
                </a:solidFill>
                <a:latin typeface="Arial"/>
                <a:cs typeface="Arial"/>
              </a:rPr>
              <a:t>Species Plantarum</a:t>
            </a:r>
            <a:r>
              <a:rPr sz="1800" spc="-5" dirty="0">
                <a:solidFill>
                  <a:srgbClr val="252525"/>
                </a:solidFill>
                <a:latin typeface="Arial"/>
                <a:cs typeface="Arial"/>
              </a:rPr>
              <a:t>. </a:t>
            </a:r>
            <a:r>
              <a:rPr sz="1800" dirty="0">
                <a:solidFill>
                  <a:srgbClr val="252525"/>
                </a:solidFill>
                <a:latin typeface="Arial"/>
                <a:cs typeface="Arial"/>
              </a:rPr>
              <a:t>L. </a:t>
            </a:r>
            <a:r>
              <a:rPr sz="1800" spc="-5" dirty="0">
                <a:solidFill>
                  <a:srgbClr val="252525"/>
                </a:solidFill>
                <a:latin typeface="Arial"/>
                <a:cs typeface="Arial"/>
              </a:rPr>
              <a:t>Salvius,</a:t>
            </a:r>
            <a:r>
              <a:rPr sz="1800" spc="95" dirty="0">
                <a:solidFill>
                  <a:srgbClr val="252525"/>
                </a:solidFill>
                <a:latin typeface="Arial"/>
                <a:cs typeface="Arial"/>
              </a:rPr>
              <a:t> </a:t>
            </a:r>
            <a:r>
              <a:rPr sz="1800" spc="-5" dirty="0">
                <a:solidFill>
                  <a:srgbClr val="252525"/>
                </a:solidFill>
                <a:latin typeface="Arial"/>
                <a:cs typeface="Arial"/>
              </a:rPr>
              <a:t>Stockholm.</a:t>
            </a:r>
            <a:endParaRPr sz="1800">
              <a:latin typeface="Arial"/>
              <a:cs typeface="Arial"/>
            </a:endParaRPr>
          </a:p>
          <a:p>
            <a:pPr marL="12700" marR="382905">
              <a:lnSpc>
                <a:spcPct val="100000"/>
              </a:lnSpc>
            </a:pPr>
            <a:r>
              <a:rPr sz="1800" spc="-10" dirty="0">
                <a:solidFill>
                  <a:srgbClr val="252525"/>
                </a:solidFill>
                <a:latin typeface="Arial"/>
                <a:cs typeface="Arial"/>
              </a:rPr>
              <a:t>Wearn, </a:t>
            </a:r>
            <a:r>
              <a:rPr sz="1800" dirty="0">
                <a:solidFill>
                  <a:srgbClr val="252525"/>
                </a:solidFill>
                <a:latin typeface="Arial"/>
                <a:cs typeface="Arial"/>
              </a:rPr>
              <a:t>J. A., </a:t>
            </a:r>
            <a:r>
              <a:rPr sz="1800" spc="-5" dirty="0">
                <a:solidFill>
                  <a:srgbClr val="252525"/>
                </a:solidFill>
                <a:latin typeface="Arial"/>
                <a:cs typeface="Arial"/>
              </a:rPr>
              <a:t>Chase, </a:t>
            </a:r>
            <a:r>
              <a:rPr sz="1800" dirty="0">
                <a:solidFill>
                  <a:srgbClr val="252525"/>
                </a:solidFill>
                <a:latin typeface="Arial"/>
                <a:cs typeface="Arial"/>
              </a:rPr>
              <a:t>M. </a:t>
            </a:r>
            <a:r>
              <a:rPr sz="1800" spc="-35" dirty="0">
                <a:solidFill>
                  <a:srgbClr val="252525"/>
                </a:solidFill>
                <a:latin typeface="Arial"/>
                <a:cs typeface="Arial"/>
              </a:rPr>
              <a:t>W., </a:t>
            </a:r>
            <a:r>
              <a:rPr sz="1800" spc="-20" dirty="0">
                <a:solidFill>
                  <a:srgbClr val="252525"/>
                </a:solidFill>
                <a:latin typeface="Arial"/>
                <a:cs typeface="Arial"/>
              </a:rPr>
              <a:t>Mabberley, </a:t>
            </a:r>
            <a:r>
              <a:rPr sz="1800" dirty="0">
                <a:solidFill>
                  <a:srgbClr val="252525"/>
                </a:solidFill>
                <a:latin typeface="Arial"/>
                <a:cs typeface="Arial"/>
              </a:rPr>
              <a:t>D. J. &amp; </a:t>
            </a:r>
            <a:r>
              <a:rPr sz="1800" spc="-5" dirty="0">
                <a:solidFill>
                  <a:srgbClr val="252525"/>
                </a:solidFill>
                <a:latin typeface="Arial"/>
                <a:cs typeface="Arial"/>
              </a:rPr>
              <a:t>Couch, </a:t>
            </a:r>
            <a:r>
              <a:rPr sz="1800" dirty="0">
                <a:solidFill>
                  <a:srgbClr val="252525"/>
                </a:solidFill>
                <a:latin typeface="Arial"/>
                <a:cs typeface="Arial"/>
              </a:rPr>
              <a:t>C. </a:t>
            </a:r>
            <a:r>
              <a:rPr sz="1800" spc="-5" dirty="0">
                <a:solidFill>
                  <a:srgbClr val="252525"/>
                </a:solidFill>
                <a:latin typeface="Arial"/>
                <a:cs typeface="Arial"/>
              </a:rPr>
              <a:t>(2013). Utilizing a </a:t>
            </a:r>
            <a:r>
              <a:rPr sz="1800" spc="-10" dirty="0">
                <a:solidFill>
                  <a:srgbClr val="252525"/>
                </a:solidFill>
                <a:latin typeface="Arial"/>
                <a:cs typeface="Arial"/>
              </a:rPr>
              <a:t>phylogenetic </a:t>
            </a:r>
            <a:r>
              <a:rPr sz="1800" spc="-5" dirty="0">
                <a:solidFill>
                  <a:srgbClr val="252525"/>
                </a:solidFill>
                <a:latin typeface="Arial"/>
                <a:cs typeface="Arial"/>
              </a:rPr>
              <a:t>plant  classification </a:t>
            </a:r>
            <a:r>
              <a:rPr sz="1800" dirty="0">
                <a:solidFill>
                  <a:srgbClr val="252525"/>
                </a:solidFill>
                <a:latin typeface="Arial"/>
                <a:cs typeface="Arial"/>
              </a:rPr>
              <a:t>for </a:t>
            </a:r>
            <a:r>
              <a:rPr sz="1800" spc="-5" dirty="0">
                <a:solidFill>
                  <a:srgbClr val="252525"/>
                </a:solidFill>
                <a:latin typeface="Arial"/>
                <a:cs typeface="Arial"/>
              </a:rPr>
              <a:t>systematic arrangements in botanic gardens and herbaria. </a:t>
            </a:r>
            <a:r>
              <a:rPr sz="1800" i="1" spc="-5" dirty="0">
                <a:solidFill>
                  <a:srgbClr val="252525"/>
                </a:solidFill>
                <a:latin typeface="Arial"/>
                <a:cs typeface="Arial"/>
              </a:rPr>
              <a:t>Botanical Journal </a:t>
            </a:r>
            <a:r>
              <a:rPr sz="1800" i="1" dirty="0">
                <a:solidFill>
                  <a:srgbClr val="252525"/>
                </a:solidFill>
                <a:latin typeface="Arial"/>
                <a:cs typeface="Arial"/>
              </a:rPr>
              <a:t>of </a:t>
            </a:r>
            <a:r>
              <a:rPr sz="1800" i="1" spc="-5" dirty="0">
                <a:solidFill>
                  <a:srgbClr val="252525"/>
                </a:solidFill>
                <a:latin typeface="Arial"/>
                <a:cs typeface="Arial"/>
              </a:rPr>
              <a:t>the  Linnean Society </a:t>
            </a:r>
            <a:r>
              <a:rPr sz="1800" spc="-5" dirty="0">
                <a:solidFill>
                  <a:srgbClr val="252525"/>
                </a:solidFill>
                <a:latin typeface="Arial"/>
                <a:cs typeface="Arial"/>
              </a:rPr>
              <a:t>172: </a:t>
            </a:r>
            <a:r>
              <a:rPr sz="1800" spc="-10" dirty="0">
                <a:solidFill>
                  <a:srgbClr val="252525"/>
                </a:solidFill>
                <a:latin typeface="Arial"/>
                <a:cs typeface="Arial"/>
              </a:rPr>
              <a:t>127–141 </a:t>
            </a:r>
            <a:r>
              <a:rPr sz="1800" u="heavy" spc="-10" dirty="0">
                <a:solidFill>
                  <a:srgbClr val="6B9F24"/>
                </a:solidFill>
                <a:uFill>
                  <a:solidFill>
                    <a:srgbClr val="6B9F24"/>
                  </a:solidFill>
                </a:uFill>
                <a:latin typeface="Arial"/>
                <a:cs typeface="Arial"/>
                <a:hlinkClick r:id="rId5"/>
              </a:rPr>
              <a:t>Available</a:t>
            </a:r>
            <a:r>
              <a:rPr sz="1800" u="heavy" spc="10" dirty="0">
                <a:solidFill>
                  <a:srgbClr val="6B9F24"/>
                </a:solidFill>
                <a:uFill>
                  <a:solidFill>
                    <a:srgbClr val="6B9F24"/>
                  </a:solidFill>
                </a:uFill>
                <a:latin typeface="Arial"/>
                <a:cs typeface="Arial"/>
                <a:hlinkClick r:id="rId5"/>
              </a:rPr>
              <a:t> </a:t>
            </a:r>
            <a:r>
              <a:rPr sz="1800" u="heavy" spc="-5" dirty="0">
                <a:solidFill>
                  <a:srgbClr val="6B9F24"/>
                </a:solidFill>
                <a:uFill>
                  <a:solidFill>
                    <a:srgbClr val="6B9F24"/>
                  </a:solidFill>
                </a:uFill>
                <a:latin typeface="Arial"/>
                <a:cs typeface="Arial"/>
                <a:hlinkClick r:id="rId5"/>
              </a:rPr>
              <a:t>online</a:t>
            </a:r>
            <a:endParaRPr sz="1800">
              <a:latin typeface="Arial"/>
              <a:cs typeface="Arial"/>
            </a:endParaRPr>
          </a:p>
          <a:p>
            <a:pPr marL="12700" marR="7981950">
              <a:lnSpc>
                <a:spcPct val="100000"/>
              </a:lnSpc>
            </a:pPr>
            <a:r>
              <a:rPr sz="1800" b="1" spc="-5" dirty="0">
                <a:solidFill>
                  <a:srgbClr val="252525"/>
                </a:solidFill>
                <a:latin typeface="Arial"/>
                <a:cs typeface="Arial"/>
              </a:rPr>
              <a:t>Related </a:t>
            </a:r>
            <a:r>
              <a:rPr sz="1800" b="1" dirty="0">
                <a:solidFill>
                  <a:srgbClr val="252525"/>
                </a:solidFill>
                <a:latin typeface="Arial"/>
                <a:cs typeface="Arial"/>
              </a:rPr>
              <a:t>links </a:t>
            </a:r>
            <a:r>
              <a:rPr sz="1800" b="1" u="heavy" dirty="0">
                <a:solidFill>
                  <a:srgbClr val="6B9F24"/>
                </a:solidFill>
                <a:uFill>
                  <a:solidFill>
                    <a:srgbClr val="6B9F24"/>
                  </a:solidFill>
                </a:uFill>
                <a:latin typeface="Arial"/>
                <a:cs typeface="Arial"/>
              </a:rPr>
              <a:t> </a:t>
            </a:r>
            <a:r>
              <a:rPr sz="1800" u="heavy" spc="-5" dirty="0">
                <a:solidFill>
                  <a:srgbClr val="6B9F24"/>
                </a:solidFill>
                <a:uFill>
                  <a:solidFill>
                    <a:srgbClr val="6B9F24"/>
                  </a:solidFill>
                </a:uFill>
                <a:latin typeface="Arial"/>
                <a:cs typeface="Arial"/>
                <a:hlinkClick r:id="rId6"/>
              </a:rPr>
              <a:t>Kew Science </a:t>
            </a:r>
            <a:r>
              <a:rPr sz="1800" u="heavy" spc="-10" dirty="0">
                <a:solidFill>
                  <a:srgbClr val="6B9F24"/>
                </a:solidFill>
                <a:uFill>
                  <a:solidFill>
                    <a:srgbClr val="6B9F24"/>
                  </a:solidFill>
                </a:uFill>
                <a:latin typeface="Arial"/>
                <a:cs typeface="Arial"/>
                <a:hlinkClick r:id="rId6"/>
              </a:rPr>
              <a:t>blog </a:t>
            </a:r>
            <a:r>
              <a:rPr sz="1800" spc="-10" dirty="0">
                <a:solidFill>
                  <a:srgbClr val="6B9F24"/>
                </a:solidFill>
                <a:latin typeface="Arial"/>
                <a:cs typeface="Arial"/>
              </a:rPr>
              <a:t> </a:t>
            </a:r>
            <a:r>
              <a:rPr sz="1800" u="heavy" spc="-15" dirty="0">
                <a:solidFill>
                  <a:srgbClr val="6B9F24"/>
                </a:solidFill>
                <a:uFill>
                  <a:solidFill>
                    <a:srgbClr val="6B9F24"/>
                  </a:solidFill>
                </a:uFill>
                <a:latin typeface="Arial"/>
                <a:cs typeface="Arial"/>
                <a:hlinkClick r:id="rId7"/>
              </a:rPr>
              <a:t>Kew's </a:t>
            </a:r>
            <a:r>
              <a:rPr sz="1800" u="heavy" spc="-5" dirty="0">
                <a:solidFill>
                  <a:srgbClr val="6B9F24"/>
                </a:solidFill>
                <a:uFill>
                  <a:solidFill>
                    <a:srgbClr val="6B9F24"/>
                  </a:solidFill>
                </a:uFill>
                <a:latin typeface="Arial"/>
                <a:cs typeface="Arial"/>
                <a:hlinkClick r:id="rId7"/>
              </a:rPr>
              <a:t>Science Strategy </a:t>
            </a:r>
            <a:r>
              <a:rPr sz="1800" spc="-5" dirty="0">
                <a:solidFill>
                  <a:srgbClr val="6B9F24"/>
                </a:solidFill>
                <a:latin typeface="Arial"/>
                <a:cs typeface="Arial"/>
              </a:rPr>
              <a:t> </a:t>
            </a:r>
            <a:r>
              <a:rPr sz="1800" u="heavy" spc="-5" dirty="0">
                <a:solidFill>
                  <a:srgbClr val="6B9F24"/>
                </a:solidFill>
                <a:uFill>
                  <a:solidFill>
                    <a:srgbClr val="6B9F24"/>
                  </a:solidFill>
                </a:uFill>
                <a:latin typeface="Arial"/>
                <a:cs typeface="Arial"/>
                <a:hlinkClick r:id="rId8"/>
              </a:rPr>
              <a:t>Linnaeus </a:t>
            </a:r>
            <a:r>
              <a:rPr sz="1800" u="heavy" spc="-10" dirty="0">
                <a:solidFill>
                  <a:srgbClr val="6B9F24"/>
                </a:solidFill>
                <a:uFill>
                  <a:solidFill>
                    <a:srgbClr val="6B9F24"/>
                  </a:solidFill>
                </a:uFill>
                <a:latin typeface="Arial"/>
                <a:cs typeface="Arial"/>
                <a:hlinkClick r:id="rId8"/>
              </a:rPr>
              <a:t>sexual</a:t>
            </a:r>
            <a:r>
              <a:rPr sz="1800" u="heavy" spc="-15" dirty="0">
                <a:solidFill>
                  <a:srgbClr val="6B9F24"/>
                </a:solidFill>
                <a:uFill>
                  <a:solidFill>
                    <a:srgbClr val="6B9F24"/>
                  </a:solidFill>
                </a:uFill>
                <a:latin typeface="Arial"/>
                <a:cs typeface="Arial"/>
                <a:hlinkClick r:id="rId8"/>
              </a:rPr>
              <a:t> </a:t>
            </a:r>
            <a:r>
              <a:rPr sz="1800" u="heavy" spc="-5" dirty="0">
                <a:solidFill>
                  <a:srgbClr val="6B9F24"/>
                </a:solidFill>
                <a:uFill>
                  <a:solidFill>
                    <a:srgbClr val="6B9F24"/>
                  </a:solidFill>
                </a:uFill>
                <a:latin typeface="Arial"/>
                <a:cs typeface="Arial"/>
                <a:hlinkClick r:id="rId8"/>
              </a:rPr>
              <a:t>system</a:t>
            </a:r>
            <a:endParaRPr sz="1800">
              <a:latin typeface="Arial"/>
              <a:cs typeface="Arial"/>
            </a:endParaRPr>
          </a:p>
          <a:p>
            <a:pPr marL="12700">
              <a:lnSpc>
                <a:spcPct val="100000"/>
              </a:lnSpc>
            </a:pPr>
            <a:r>
              <a:rPr sz="1800" u="heavy" spc="-5" dirty="0">
                <a:solidFill>
                  <a:srgbClr val="6B9F24"/>
                </a:solidFill>
                <a:uFill>
                  <a:solidFill>
                    <a:srgbClr val="6B9F24"/>
                  </a:solidFill>
                </a:uFill>
                <a:latin typeface="Arial"/>
                <a:cs typeface="Arial"/>
                <a:hlinkClick r:id="rId9"/>
              </a:rPr>
              <a:t>Angiosperm </a:t>
            </a:r>
            <a:r>
              <a:rPr sz="1800" u="heavy" spc="-10" dirty="0">
                <a:solidFill>
                  <a:srgbClr val="6B9F24"/>
                </a:solidFill>
                <a:uFill>
                  <a:solidFill>
                    <a:srgbClr val="6B9F24"/>
                  </a:solidFill>
                </a:uFill>
                <a:latin typeface="Arial"/>
                <a:cs typeface="Arial"/>
                <a:hlinkClick r:id="rId9"/>
              </a:rPr>
              <a:t>Phylogeny</a:t>
            </a:r>
            <a:r>
              <a:rPr sz="1800" u="heavy" spc="25" dirty="0">
                <a:solidFill>
                  <a:srgbClr val="6B9F24"/>
                </a:solidFill>
                <a:uFill>
                  <a:solidFill>
                    <a:srgbClr val="6B9F24"/>
                  </a:solidFill>
                </a:uFill>
                <a:latin typeface="Arial"/>
                <a:cs typeface="Arial"/>
                <a:hlinkClick r:id="rId9"/>
              </a:rPr>
              <a:t> </a:t>
            </a:r>
            <a:r>
              <a:rPr sz="1800" u="heavy" spc="-10" dirty="0">
                <a:solidFill>
                  <a:srgbClr val="6B9F24"/>
                </a:solidFill>
                <a:uFill>
                  <a:solidFill>
                    <a:srgbClr val="6B9F24"/>
                  </a:solidFill>
                </a:uFill>
                <a:latin typeface="Arial"/>
                <a:cs typeface="Arial"/>
                <a:hlinkClick r:id="rId9"/>
              </a:rPr>
              <a:t>website</a:t>
            </a:r>
            <a:endParaRPr sz="1800">
              <a:latin typeface="Arial"/>
              <a:cs typeface="Arial"/>
            </a:endParaRPr>
          </a:p>
          <a:p>
            <a:pPr marL="12700" marR="5314950">
              <a:lnSpc>
                <a:spcPct val="100000"/>
              </a:lnSpc>
            </a:pPr>
            <a:r>
              <a:rPr sz="1800" u="heavy" spc="-5" dirty="0">
                <a:solidFill>
                  <a:srgbClr val="6B9F24"/>
                </a:solidFill>
                <a:uFill>
                  <a:solidFill>
                    <a:srgbClr val="6B9F24"/>
                  </a:solidFill>
                </a:uFill>
                <a:latin typeface="Arial"/>
                <a:cs typeface="Arial"/>
                <a:hlinkClick r:id="rId10"/>
              </a:rPr>
              <a:t>Angiosperm </a:t>
            </a:r>
            <a:r>
              <a:rPr sz="1800" u="heavy" spc="-10" dirty="0">
                <a:solidFill>
                  <a:srgbClr val="6B9F24"/>
                </a:solidFill>
                <a:uFill>
                  <a:solidFill>
                    <a:srgbClr val="6B9F24"/>
                  </a:solidFill>
                </a:uFill>
                <a:latin typeface="Arial"/>
                <a:cs typeface="Arial"/>
                <a:hlinkClick r:id="rId10"/>
              </a:rPr>
              <a:t>Phylogeny </a:t>
            </a:r>
            <a:r>
              <a:rPr sz="1800" u="heavy" spc="-5" dirty="0">
                <a:solidFill>
                  <a:srgbClr val="6B9F24"/>
                </a:solidFill>
                <a:uFill>
                  <a:solidFill>
                    <a:srgbClr val="6B9F24"/>
                  </a:solidFill>
                </a:uFill>
                <a:latin typeface="Arial"/>
                <a:cs typeface="Arial"/>
                <a:hlinkClick r:id="rId10"/>
              </a:rPr>
              <a:t>Group </a:t>
            </a:r>
            <a:r>
              <a:rPr sz="1800" u="heavy" dirty="0">
                <a:solidFill>
                  <a:srgbClr val="6B9F24"/>
                </a:solidFill>
                <a:uFill>
                  <a:solidFill>
                    <a:srgbClr val="6B9F24"/>
                  </a:solidFill>
                </a:uFill>
                <a:latin typeface="Arial"/>
                <a:cs typeface="Arial"/>
                <a:hlinkClick r:id="rId10"/>
              </a:rPr>
              <a:t>(APG) </a:t>
            </a:r>
            <a:r>
              <a:rPr sz="1800" u="heavy" spc="-5" dirty="0">
                <a:solidFill>
                  <a:srgbClr val="6B9F24"/>
                </a:solidFill>
                <a:uFill>
                  <a:solidFill>
                    <a:srgbClr val="6B9F24"/>
                  </a:solidFill>
                </a:uFill>
                <a:latin typeface="Arial"/>
                <a:cs typeface="Arial"/>
                <a:hlinkClick r:id="rId10"/>
              </a:rPr>
              <a:t>classification </a:t>
            </a:r>
            <a:r>
              <a:rPr sz="1800" spc="-5" dirty="0">
                <a:solidFill>
                  <a:srgbClr val="6B9F24"/>
                </a:solidFill>
                <a:latin typeface="Arial"/>
                <a:cs typeface="Arial"/>
              </a:rPr>
              <a:t> </a:t>
            </a:r>
            <a:r>
              <a:rPr sz="1800" u="heavy" spc="-5" dirty="0">
                <a:solidFill>
                  <a:srgbClr val="6B9F24"/>
                </a:solidFill>
                <a:uFill>
                  <a:solidFill>
                    <a:srgbClr val="6B9F24"/>
                  </a:solidFill>
                </a:uFill>
                <a:latin typeface="Arial"/>
                <a:cs typeface="Arial"/>
                <a:hlinkClick r:id="rId11"/>
              </a:rPr>
              <a:t>Chart </a:t>
            </a:r>
            <a:r>
              <a:rPr sz="1800" u="heavy" dirty="0">
                <a:solidFill>
                  <a:srgbClr val="6B9F24"/>
                </a:solidFill>
                <a:uFill>
                  <a:solidFill>
                    <a:srgbClr val="6B9F24"/>
                  </a:solidFill>
                </a:uFill>
                <a:latin typeface="Arial"/>
                <a:cs typeface="Arial"/>
                <a:hlinkClick r:id="rId11"/>
              </a:rPr>
              <a:t>of </a:t>
            </a:r>
            <a:r>
              <a:rPr sz="1800" u="heavy" spc="-10" dirty="0">
                <a:solidFill>
                  <a:srgbClr val="6B9F24"/>
                </a:solidFill>
                <a:uFill>
                  <a:solidFill>
                    <a:srgbClr val="6B9F24"/>
                  </a:solidFill>
                </a:uFill>
                <a:latin typeface="Arial"/>
                <a:cs typeface="Arial"/>
                <a:hlinkClick r:id="rId11"/>
              </a:rPr>
              <a:t>flowering </a:t>
            </a:r>
            <a:r>
              <a:rPr sz="1800" u="heavy" spc="-5" dirty="0">
                <a:solidFill>
                  <a:srgbClr val="6B9F24"/>
                </a:solidFill>
                <a:uFill>
                  <a:solidFill>
                    <a:srgbClr val="6B9F24"/>
                  </a:solidFill>
                </a:uFill>
                <a:latin typeface="Arial"/>
                <a:cs typeface="Arial"/>
                <a:hlinkClick r:id="rId11"/>
              </a:rPr>
              <a:t>plant</a:t>
            </a:r>
            <a:r>
              <a:rPr sz="1800" u="heavy" spc="65" dirty="0">
                <a:solidFill>
                  <a:srgbClr val="6B9F24"/>
                </a:solidFill>
                <a:uFill>
                  <a:solidFill>
                    <a:srgbClr val="6B9F24"/>
                  </a:solidFill>
                </a:uFill>
                <a:latin typeface="Arial"/>
                <a:cs typeface="Arial"/>
                <a:hlinkClick r:id="rId11"/>
              </a:rPr>
              <a:t> </a:t>
            </a:r>
            <a:r>
              <a:rPr sz="1800" u="heavy" spc="-5" dirty="0">
                <a:solidFill>
                  <a:srgbClr val="6B9F24"/>
                </a:solidFill>
                <a:uFill>
                  <a:solidFill>
                    <a:srgbClr val="6B9F24"/>
                  </a:solidFill>
                </a:uFill>
                <a:latin typeface="Arial"/>
                <a:cs typeface="Arial"/>
                <a:hlinkClick r:id="rId11"/>
              </a:rPr>
              <a:t>families</a:t>
            </a:r>
            <a:endParaRPr sz="18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3299460">
              <a:lnSpc>
                <a:spcPct val="100000"/>
              </a:lnSpc>
              <a:spcBef>
                <a:spcPts val="95"/>
              </a:spcBef>
            </a:pPr>
            <a:r>
              <a:rPr spc="-5" dirty="0"/>
              <a:t>Linnaeus’ classification</a:t>
            </a:r>
            <a:r>
              <a:rPr spc="-120" dirty="0"/>
              <a:t> </a:t>
            </a:r>
            <a:r>
              <a:rPr spc="-10" dirty="0"/>
              <a:t>system</a:t>
            </a:r>
          </a:p>
          <a:p>
            <a:pPr marL="324485" marR="5080">
              <a:lnSpc>
                <a:spcPct val="100000"/>
              </a:lnSpc>
              <a:spcBef>
                <a:spcPts val="15"/>
              </a:spcBef>
            </a:pPr>
            <a:r>
              <a:rPr sz="2400" b="0" spc="-5" dirty="0">
                <a:latin typeface="Arial"/>
                <a:cs typeface="Arial"/>
              </a:rPr>
              <a:t>When Linnaeus classified </a:t>
            </a:r>
            <a:r>
              <a:rPr sz="2400" b="0" dirty="0">
                <a:latin typeface="Arial"/>
                <a:cs typeface="Arial"/>
              </a:rPr>
              <a:t>the </a:t>
            </a:r>
            <a:r>
              <a:rPr sz="2400" b="0" spc="-5" dirty="0">
                <a:latin typeface="Arial"/>
                <a:cs typeface="Arial"/>
              </a:rPr>
              <a:t>flowering plants (angiosperms) in his book Species  Plantarum (1753), he used </a:t>
            </a:r>
            <a:r>
              <a:rPr sz="2400" b="0" dirty="0">
                <a:latin typeface="Arial"/>
                <a:cs typeface="Arial"/>
              </a:rPr>
              <a:t>the </a:t>
            </a:r>
            <a:r>
              <a:rPr sz="2400" b="0" spc="-5" dirty="0">
                <a:latin typeface="Arial"/>
                <a:cs typeface="Arial"/>
              </a:rPr>
              <a:t>numbers </a:t>
            </a:r>
            <a:r>
              <a:rPr sz="2400" b="0" dirty="0">
                <a:latin typeface="Arial"/>
                <a:cs typeface="Arial"/>
              </a:rPr>
              <a:t>of </a:t>
            </a:r>
            <a:r>
              <a:rPr sz="2400" b="0" spc="-5" dirty="0">
                <a:latin typeface="Arial"/>
                <a:cs typeface="Arial"/>
              </a:rPr>
              <a:t>male and female </a:t>
            </a:r>
            <a:r>
              <a:rPr sz="2400" b="0" dirty="0">
                <a:latin typeface="Arial"/>
                <a:cs typeface="Arial"/>
              </a:rPr>
              <a:t>parts </a:t>
            </a:r>
            <a:r>
              <a:rPr sz="2400" b="0" spc="-5" dirty="0">
                <a:latin typeface="Arial"/>
                <a:cs typeface="Arial"/>
              </a:rPr>
              <a:t>in flowers as the  main </a:t>
            </a:r>
            <a:r>
              <a:rPr sz="2400" b="0" dirty="0">
                <a:latin typeface="Arial"/>
                <a:cs typeface="Arial"/>
              </a:rPr>
              <a:t>characters. </a:t>
            </a:r>
            <a:r>
              <a:rPr sz="2400" b="0" spc="-5" dirty="0">
                <a:latin typeface="Arial"/>
                <a:cs typeface="Arial"/>
              </a:rPr>
              <a:t>He realised </a:t>
            </a:r>
            <a:r>
              <a:rPr sz="2400" b="0" dirty="0">
                <a:latin typeface="Arial"/>
                <a:cs typeface="Arial"/>
              </a:rPr>
              <a:t>that this </a:t>
            </a:r>
            <a:r>
              <a:rPr sz="2400" b="0" spc="-5" dirty="0">
                <a:latin typeface="Arial"/>
                <a:cs typeface="Arial"/>
              </a:rPr>
              <a:t>inevitably led </a:t>
            </a:r>
            <a:r>
              <a:rPr sz="2400" b="0" dirty="0">
                <a:latin typeface="Arial"/>
                <a:cs typeface="Arial"/>
              </a:rPr>
              <a:t>to </a:t>
            </a:r>
            <a:r>
              <a:rPr sz="2400" b="0" spc="-10" dirty="0">
                <a:latin typeface="Arial"/>
                <a:cs typeface="Arial"/>
              </a:rPr>
              <a:t>an </a:t>
            </a:r>
            <a:r>
              <a:rPr sz="2400" b="0" spc="-5" dirty="0">
                <a:latin typeface="Arial"/>
                <a:cs typeface="Arial"/>
              </a:rPr>
              <a:t>artificial </a:t>
            </a:r>
            <a:r>
              <a:rPr sz="2400" b="0" dirty="0">
                <a:latin typeface="Arial"/>
                <a:cs typeface="Arial"/>
              </a:rPr>
              <a:t>system, </a:t>
            </a:r>
            <a:r>
              <a:rPr sz="2400" b="0" spc="-5" dirty="0">
                <a:latin typeface="Arial"/>
                <a:cs typeface="Arial"/>
              </a:rPr>
              <a:t>with  unrelated plants being </a:t>
            </a:r>
            <a:r>
              <a:rPr sz="2400" b="0" dirty="0">
                <a:latin typeface="Arial"/>
                <a:cs typeface="Arial"/>
              </a:rPr>
              <a:t>put </a:t>
            </a:r>
            <a:r>
              <a:rPr sz="2400" b="0" spc="-5" dirty="0">
                <a:latin typeface="Arial"/>
                <a:cs typeface="Arial"/>
              </a:rPr>
              <a:t>together in </a:t>
            </a:r>
            <a:r>
              <a:rPr sz="2400" b="0" dirty="0">
                <a:latin typeface="Arial"/>
                <a:cs typeface="Arial"/>
              </a:rPr>
              <a:t>many cases, </a:t>
            </a:r>
            <a:r>
              <a:rPr sz="2400" b="0" spc="-5" dirty="0">
                <a:latin typeface="Arial"/>
                <a:cs typeface="Arial"/>
              </a:rPr>
              <a:t>and many </a:t>
            </a:r>
            <a:r>
              <a:rPr sz="2400" b="0" dirty="0">
                <a:latin typeface="Arial"/>
                <a:cs typeface="Arial"/>
              </a:rPr>
              <a:t>of </a:t>
            </a:r>
            <a:r>
              <a:rPr sz="2400" b="0" spc="-10" dirty="0">
                <a:latin typeface="Arial"/>
                <a:cs typeface="Arial"/>
              </a:rPr>
              <a:t>his </a:t>
            </a:r>
            <a:r>
              <a:rPr sz="2400" b="0" spc="-5" dirty="0">
                <a:latin typeface="Arial"/>
                <a:cs typeface="Arial"/>
              </a:rPr>
              <a:t>contemporaries  were shocked by </a:t>
            </a:r>
            <a:r>
              <a:rPr sz="2400" b="0" dirty="0">
                <a:latin typeface="Arial"/>
                <a:cs typeface="Arial"/>
              </a:rPr>
              <a:t>the focus </a:t>
            </a:r>
            <a:r>
              <a:rPr sz="2400" b="0" spc="-5" dirty="0">
                <a:latin typeface="Arial"/>
                <a:cs typeface="Arial"/>
              </a:rPr>
              <a:t>on sexual</a:t>
            </a:r>
            <a:r>
              <a:rPr sz="2400" b="0" spc="25" dirty="0">
                <a:latin typeface="Arial"/>
                <a:cs typeface="Arial"/>
              </a:rPr>
              <a:t> </a:t>
            </a:r>
            <a:r>
              <a:rPr sz="2400" b="0" dirty="0">
                <a:latin typeface="Arial"/>
                <a:cs typeface="Arial"/>
              </a:rPr>
              <a:t>organs.</a:t>
            </a:r>
            <a:endParaRPr sz="2400">
              <a:latin typeface="Arial"/>
              <a:cs typeface="Arial"/>
            </a:endParaRPr>
          </a:p>
        </p:txBody>
      </p:sp>
      <p:sp>
        <p:nvSpPr>
          <p:cNvPr id="3" name="object 3"/>
          <p:cNvSpPr txBox="1"/>
          <p:nvPr/>
        </p:nvSpPr>
        <p:spPr>
          <a:xfrm>
            <a:off x="613359" y="2671317"/>
            <a:ext cx="11186795" cy="4050029"/>
          </a:xfrm>
          <a:prstGeom prst="rect">
            <a:avLst/>
          </a:prstGeom>
        </p:spPr>
        <p:txBody>
          <a:bodyPr vert="horz" wrap="square" lIns="0" tIns="12700" rIns="0" bIns="0" rtlCol="0">
            <a:spAutoFit/>
          </a:bodyPr>
          <a:lstStyle/>
          <a:p>
            <a:pPr marL="12700" marR="5080">
              <a:lnSpc>
                <a:spcPct val="100000"/>
              </a:lnSpc>
              <a:spcBef>
                <a:spcPts val="100"/>
              </a:spcBef>
            </a:pPr>
            <a:r>
              <a:rPr sz="2400" dirty="0">
                <a:latin typeface="Arial"/>
                <a:cs typeface="Arial"/>
              </a:rPr>
              <a:t>Over the </a:t>
            </a:r>
            <a:r>
              <a:rPr sz="2400" spc="-10" dirty="0">
                <a:latin typeface="Arial"/>
                <a:cs typeface="Arial"/>
              </a:rPr>
              <a:t>next </a:t>
            </a:r>
            <a:r>
              <a:rPr sz="2400" dirty="0">
                <a:latin typeface="Arial"/>
                <a:cs typeface="Arial"/>
              </a:rPr>
              <a:t>two </a:t>
            </a:r>
            <a:r>
              <a:rPr sz="2400" spc="-5" dirty="0">
                <a:latin typeface="Arial"/>
                <a:cs typeface="Arial"/>
              </a:rPr>
              <a:t>and a half centuries, many botanists endeavoured </a:t>
            </a:r>
            <a:r>
              <a:rPr sz="2400" dirty="0">
                <a:latin typeface="Arial"/>
                <a:cs typeface="Arial"/>
              </a:rPr>
              <a:t>to </a:t>
            </a:r>
            <a:r>
              <a:rPr sz="2400" spc="-5" dirty="0">
                <a:latin typeface="Arial"/>
                <a:cs typeface="Arial"/>
              </a:rPr>
              <a:t>come up  with more natural </a:t>
            </a:r>
            <a:r>
              <a:rPr sz="2400" dirty="0">
                <a:latin typeface="Arial"/>
                <a:cs typeface="Arial"/>
              </a:rPr>
              <a:t>systems, </a:t>
            </a:r>
            <a:r>
              <a:rPr sz="2400" spc="-5" dirty="0">
                <a:latin typeface="Arial"/>
                <a:cs typeface="Arial"/>
              </a:rPr>
              <a:t>using more </a:t>
            </a:r>
            <a:r>
              <a:rPr sz="2400" dirty="0">
                <a:latin typeface="Arial"/>
                <a:cs typeface="Arial"/>
              </a:rPr>
              <a:t>characters, </a:t>
            </a:r>
            <a:r>
              <a:rPr sz="2400" spc="-5" dirty="0">
                <a:latin typeface="Arial"/>
                <a:cs typeface="Arial"/>
              </a:rPr>
              <a:t>with the intention </a:t>
            </a:r>
            <a:r>
              <a:rPr sz="2400" dirty="0">
                <a:latin typeface="Arial"/>
                <a:cs typeface="Arial"/>
              </a:rPr>
              <a:t>of </a:t>
            </a:r>
            <a:r>
              <a:rPr sz="2400" spc="-5" dirty="0">
                <a:latin typeface="Arial"/>
                <a:cs typeface="Arial"/>
              </a:rPr>
              <a:t>recognising  groups </a:t>
            </a:r>
            <a:r>
              <a:rPr sz="2400" dirty="0">
                <a:latin typeface="Arial"/>
                <a:cs typeface="Arial"/>
              </a:rPr>
              <a:t>that </a:t>
            </a:r>
            <a:r>
              <a:rPr sz="2400" spc="-5" dirty="0">
                <a:latin typeface="Arial"/>
                <a:cs typeface="Arial"/>
              </a:rPr>
              <a:t>more closely reflected relationships. </a:t>
            </a:r>
            <a:r>
              <a:rPr sz="2400" spc="-20" dirty="0">
                <a:latin typeface="Arial"/>
                <a:cs typeface="Arial"/>
              </a:rPr>
              <a:t>However, </a:t>
            </a:r>
            <a:r>
              <a:rPr sz="2400" spc="-5" dirty="0">
                <a:latin typeface="Arial"/>
                <a:cs typeface="Arial"/>
              </a:rPr>
              <a:t>even readily  recognisable groups </a:t>
            </a:r>
            <a:r>
              <a:rPr sz="2400" dirty="0">
                <a:latin typeface="Arial"/>
                <a:cs typeface="Arial"/>
              </a:rPr>
              <a:t>such as </a:t>
            </a:r>
            <a:r>
              <a:rPr sz="2400" spc="-5" dirty="0">
                <a:latin typeface="Arial"/>
                <a:cs typeface="Arial"/>
              </a:rPr>
              <a:t>orchids </a:t>
            </a:r>
            <a:r>
              <a:rPr sz="2400" dirty="0">
                <a:latin typeface="Arial"/>
                <a:cs typeface="Arial"/>
              </a:rPr>
              <a:t>or </a:t>
            </a:r>
            <a:r>
              <a:rPr sz="2400" spc="-5" dirty="0">
                <a:latin typeface="Arial"/>
                <a:cs typeface="Arial"/>
              </a:rPr>
              <a:t>legumes were treated </a:t>
            </a:r>
            <a:r>
              <a:rPr sz="2400" dirty="0">
                <a:latin typeface="Arial"/>
                <a:cs typeface="Arial"/>
              </a:rPr>
              <a:t>as </a:t>
            </a:r>
            <a:r>
              <a:rPr sz="2400" spc="-5" dirty="0">
                <a:latin typeface="Arial"/>
                <a:cs typeface="Arial"/>
              </a:rPr>
              <a:t>one family </a:t>
            </a:r>
            <a:r>
              <a:rPr sz="2400" dirty="0">
                <a:latin typeface="Arial"/>
                <a:cs typeface="Arial"/>
              </a:rPr>
              <a:t>in  </a:t>
            </a:r>
            <a:r>
              <a:rPr sz="2400" spc="-5" dirty="0">
                <a:latin typeface="Arial"/>
                <a:cs typeface="Arial"/>
              </a:rPr>
              <a:t>some classifications and as several families in</a:t>
            </a:r>
            <a:r>
              <a:rPr sz="2400" spc="85" dirty="0">
                <a:latin typeface="Arial"/>
                <a:cs typeface="Arial"/>
              </a:rPr>
              <a:t> </a:t>
            </a:r>
            <a:r>
              <a:rPr sz="2400" dirty="0">
                <a:latin typeface="Arial"/>
                <a:cs typeface="Arial"/>
              </a:rPr>
              <a:t>others.</a:t>
            </a:r>
            <a:endParaRPr sz="2400">
              <a:latin typeface="Arial"/>
              <a:cs typeface="Arial"/>
            </a:endParaRPr>
          </a:p>
          <a:p>
            <a:pPr>
              <a:lnSpc>
                <a:spcPct val="100000"/>
              </a:lnSpc>
              <a:spcBef>
                <a:spcPts val="5"/>
              </a:spcBef>
            </a:pPr>
            <a:endParaRPr sz="2500">
              <a:latin typeface="Times New Roman"/>
              <a:cs typeface="Times New Roman"/>
            </a:endParaRPr>
          </a:p>
          <a:p>
            <a:pPr marL="12700" marR="131445">
              <a:lnSpc>
                <a:spcPct val="100000"/>
              </a:lnSpc>
            </a:pPr>
            <a:r>
              <a:rPr sz="2400" spc="-5" dirty="0">
                <a:latin typeface="Arial"/>
                <a:cs typeface="Arial"/>
              </a:rPr>
              <a:t>Following important works on plant classification by members </a:t>
            </a:r>
            <a:r>
              <a:rPr sz="2400" dirty="0">
                <a:latin typeface="Arial"/>
                <a:cs typeface="Arial"/>
              </a:rPr>
              <a:t>of the </a:t>
            </a:r>
            <a:r>
              <a:rPr sz="2400" spc="-5" dirty="0">
                <a:latin typeface="Arial"/>
                <a:cs typeface="Arial"/>
              </a:rPr>
              <a:t>de Candolle  </a:t>
            </a:r>
            <a:r>
              <a:rPr sz="2400" spc="-30" dirty="0">
                <a:latin typeface="Arial"/>
                <a:cs typeface="Arial"/>
              </a:rPr>
              <a:t>family, </a:t>
            </a:r>
            <a:r>
              <a:rPr sz="2400" spc="-5" dirty="0">
                <a:latin typeface="Arial"/>
                <a:cs typeface="Arial"/>
              </a:rPr>
              <a:t>de Jussieu and </a:t>
            </a:r>
            <a:r>
              <a:rPr sz="2400" dirty="0">
                <a:latin typeface="Arial"/>
                <a:cs typeface="Arial"/>
              </a:rPr>
              <a:t>others, </a:t>
            </a:r>
            <a:r>
              <a:rPr sz="2400" spc="-5" dirty="0">
                <a:latin typeface="Arial"/>
                <a:cs typeface="Arial"/>
              </a:rPr>
              <a:t>Kew botanists, </a:t>
            </a:r>
            <a:r>
              <a:rPr sz="2400" dirty="0">
                <a:latin typeface="Arial"/>
                <a:cs typeface="Arial"/>
              </a:rPr>
              <a:t>George </a:t>
            </a:r>
            <a:r>
              <a:rPr sz="2400" spc="-5" dirty="0">
                <a:latin typeface="Arial"/>
                <a:cs typeface="Arial"/>
              </a:rPr>
              <a:t>Bentham and Joseph  </a:t>
            </a:r>
            <a:r>
              <a:rPr sz="2400" spc="-25" dirty="0">
                <a:latin typeface="Arial"/>
                <a:cs typeface="Arial"/>
              </a:rPr>
              <a:t>Hooker, </a:t>
            </a:r>
            <a:r>
              <a:rPr sz="2400" spc="-5" dirty="0">
                <a:latin typeface="Arial"/>
                <a:cs typeface="Arial"/>
              </a:rPr>
              <a:t>developed a system of classification in </a:t>
            </a:r>
            <a:r>
              <a:rPr sz="2400" dirty="0">
                <a:latin typeface="Arial"/>
                <a:cs typeface="Arial"/>
              </a:rPr>
              <a:t>the </a:t>
            </a:r>
            <a:r>
              <a:rPr sz="2400" spc="-5" dirty="0">
                <a:latin typeface="Arial"/>
                <a:cs typeface="Arial"/>
              </a:rPr>
              <a:t>19th </a:t>
            </a:r>
            <a:r>
              <a:rPr sz="2400" dirty="0">
                <a:latin typeface="Arial"/>
                <a:cs typeface="Arial"/>
              </a:rPr>
              <a:t>century that </a:t>
            </a:r>
            <a:r>
              <a:rPr sz="2400" spc="-5" dirty="0">
                <a:latin typeface="Arial"/>
                <a:cs typeface="Arial"/>
              </a:rPr>
              <a:t>was in use in  </a:t>
            </a:r>
            <a:r>
              <a:rPr sz="2400" spc="-15" dirty="0">
                <a:latin typeface="Arial"/>
                <a:cs typeface="Arial"/>
              </a:rPr>
              <a:t>Kew’s </a:t>
            </a:r>
            <a:r>
              <a:rPr sz="2400" spc="-5" dirty="0">
                <a:latin typeface="Arial"/>
                <a:cs typeface="Arial"/>
              </a:rPr>
              <a:t>Herbarium and elsewhere until </a:t>
            </a:r>
            <a:r>
              <a:rPr sz="2400" dirty="0">
                <a:latin typeface="Arial"/>
                <a:cs typeface="Arial"/>
              </a:rPr>
              <a:t>a few </a:t>
            </a:r>
            <a:r>
              <a:rPr sz="2400" spc="-5" dirty="0">
                <a:latin typeface="Arial"/>
                <a:cs typeface="Arial"/>
              </a:rPr>
              <a:t>years ago. </a:t>
            </a:r>
            <a:r>
              <a:rPr sz="2400" dirty="0">
                <a:latin typeface="Arial"/>
                <a:cs typeface="Arial"/>
              </a:rPr>
              <a:t>In the </a:t>
            </a:r>
            <a:r>
              <a:rPr sz="2400" spc="-5" dirty="0">
                <a:latin typeface="Arial"/>
                <a:cs typeface="Arial"/>
              </a:rPr>
              <a:t>20th </a:t>
            </a:r>
            <a:r>
              <a:rPr sz="2400" spc="-25" dirty="0">
                <a:latin typeface="Arial"/>
                <a:cs typeface="Arial"/>
              </a:rPr>
              <a:t>century,  </a:t>
            </a:r>
            <a:r>
              <a:rPr sz="2400" spc="-5" dirty="0">
                <a:latin typeface="Arial"/>
                <a:cs typeface="Arial"/>
              </a:rPr>
              <a:t>Cronquist (in </a:t>
            </a:r>
            <a:r>
              <a:rPr sz="2400" dirty="0">
                <a:latin typeface="Arial"/>
                <a:cs typeface="Arial"/>
              </a:rPr>
              <a:t>the </a:t>
            </a:r>
            <a:r>
              <a:rPr sz="2400" spc="-10" dirty="0">
                <a:latin typeface="Arial"/>
                <a:cs typeface="Arial"/>
              </a:rPr>
              <a:t>USA) </a:t>
            </a:r>
            <a:r>
              <a:rPr sz="2400" spc="-5" dirty="0">
                <a:latin typeface="Arial"/>
                <a:cs typeface="Arial"/>
              </a:rPr>
              <a:t>and </a:t>
            </a:r>
            <a:r>
              <a:rPr sz="2400" spc="-35" dirty="0">
                <a:latin typeface="Arial"/>
                <a:cs typeface="Arial"/>
              </a:rPr>
              <a:t>Takhtajan </a:t>
            </a:r>
            <a:r>
              <a:rPr sz="2400" spc="-5" dirty="0">
                <a:latin typeface="Arial"/>
                <a:cs typeface="Arial"/>
              </a:rPr>
              <a:t>(in Russia) developed widely used</a:t>
            </a:r>
            <a:r>
              <a:rPr sz="2400" spc="285" dirty="0">
                <a:latin typeface="Arial"/>
                <a:cs typeface="Arial"/>
              </a:rPr>
              <a:t> </a:t>
            </a:r>
            <a:r>
              <a:rPr sz="2400" dirty="0">
                <a:latin typeface="Arial"/>
                <a:cs typeface="Arial"/>
              </a:rPr>
              <a:t>systems.</a:t>
            </a:r>
            <a:endParaRPr sz="24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329564"/>
            <a:ext cx="7797800" cy="696595"/>
          </a:xfrm>
          <a:prstGeom prst="rect">
            <a:avLst/>
          </a:prstGeom>
        </p:spPr>
        <p:txBody>
          <a:bodyPr vert="horz" wrap="square" lIns="0" tIns="12700" rIns="0" bIns="0" rtlCol="0">
            <a:spAutoFit/>
          </a:bodyPr>
          <a:lstStyle/>
          <a:p>
            <a:pPr marL="12700">
              <a:lnSpc>
                <a:spcPct val="100000"/>
              </a:lnSpc>
              <a:spcBef>
                <a:spcPts val="100"/>
              </a:spcBef>
            </a:pPr>
            <a:r>
              <a:rPr sz="4400" dirty="0"/>
              <a:t>Post Darwin Natural</a:t>
            </a:r>
            <a:r>
              <a:rPr sz="4400" spc="-45" dirty="0"/>
              <a:t> </a:t>
            </a:r>
            <a:r>
              <a:rPr sz="4400" dirty="0"/>
              <a:t>Systems</a:t>
            </a:r>
            <a:endParaRPr sz="4400"/>
          </a:p>
        </p:txBody>
      </p:sp>
      <p:sp>
        <p:nvSpPr>
          <p:cNvPr id="3" name="object 3"/>
          <p:cNvSpPr txBox="1"/>
          <p:nvPr/>
        </p:nvSpPr>
        <p:spPr>
          <a:xfrm>
            <a:off x="916939" y="1770633"/>
            <a:ext cx="10307955" cy="4608195"/>
          </a:xfrm>
          <a:prstGeom prst="rect">
            <a:avLst/>
          </a:prstGeom>
        </p:spPr>
        <p:txBody>
          <a:bodyPr vert="horz" wrap="square" lIns="0" tIns="89535" rIns="0" bIns="0" rtlCol="0">
            <a:spAutoFit/>
          </a:bodyPr>
          <a:lstStyle/>
          <a:p>
            <a:pPr marL="241300" marR="5080" indent="-228600">
              <a:lnSpc>
                <a:spcPts val="2500"/>
              </a:lnSpc>
              <a:spcBef>
                <a:spcPts val="705"/>
              </a:spcBef>
              <a:buChar char="•"/>
              <a:tabLst>
                <a:tab pos="241935" algn="l"/>
              </a:tabLst>
            </a:pPr>
            <a:r>
              <a:rPr sz="2600" dirty="0">
                <a:latin typeface="Arial"/>
                <a:cs typeface="Arial"/>
              </a:rPr>
              <a:t>With the </a:t>
            </a:r>
            <a:r>
              <a:rPr sz="2600" spc="-5" dirty="0">
                <a:latin typeface="Arial"/>
                <a:cs typeface="Arial"/>
              </a:rPr>
              <a:t>publication of Charles Darwin’s </a:t>
            </a:r>
            <a:r>
              <a:rPr sz="2600" dirty="0">
                <a:latin typeface="Arial"/>
                <a:cs typeface="Arial"/>
              </a:rPr>
              <a:t>the Origin </a:t>
            </a:r>
            <a:r>
              <a:rPr sz="2600" spc="-5" dirty="0">
                <a:latin typeface="Arial"/>
                <a:cs typeface="Arial"/>
              </a:rPr>
              <a:t>of </a:t>
            </a:r>
            <a:r>
              <a:rPr sz="2600" dirty="0">
                <a:latin typeface="Arial"/>
                <a:cs typeface="Arial"/>
              </a:rPr>
              <a:t>Species </a:t>
            </a:r>
            <a:r>
              <a:rPr sz="2600" spc="-5" dirty="0">
                <a:latin typeface="Arial"/>
                <a:cs typeface="Arial"/>
              </a:rPr>
              <a:t>in  </a:t>
            </a:r>
            <a:r>
              <a:rPr sz="2600" dirty="0">
                <a:latin typeface="Arial"/>
                <a:cs typeface="Arial"/>
              </a:rPr>
              <a:t>1859 </a:t>
            </a:r>
            <a:r>
              <a:rPr sz="2600" spc="-5" dirty="0">
                <a:latin typeface="Arial"/>
                <a:cs typeface="Arial"/>
              </a:rPr>
              <a:t>the </a:t>
            </a:r>
            <a:r>
              <a:rPr sz="2600" dirty="0">
                <a:latin typeface="Arial"/>
                <a:cs typeface="Arial"/>
              </a:rPr>
              <a:t>old concept (typological) on </a:t>
            </a:r>
            <a:r>
              <a:rPr sz="2600" spc="-5" dirty="0">
                <a:latin typeface="Arial"/>
                <a:cs typeface="Arial"/>
              </a:rPr>
              <a:t>the </a:t>
            </a:r>
            <a:r>
              <a:rPr sz="2600" dirty="0">
                <a:latin typeface="Arial"/>
                <a:cs typeface="Arial"/>
              </a:rPr>
              <a:t>classification was</a:t>
            </a:r>
            <a:r>
              <a:rPr sz="2600" spc="5" dirty="0">
                <a:latin typeface="Arial"/>
                <a:cs typeface="Arial"/>
              </a:rPr>
              <a:t> </a:t>
            </a:r>
            <a:r>
              <a:rPr sz="2600" dirty="0">
                <a:latin typeface="Arial"/>
                <a:cs typeface="Arial"/>
              </a:rPr>
              <a:t>changed.</a:t>
            </a:r>
            <a:endParaRPr sz="2600">
              <a:latin typeface="Arial"/>
              <a:cs typeface="Arial"/>
            </a:endParaRPr>
          </a:p>
          <a:p>
            <a:pPr marL="241300" marR="797560" indent="-228600">
              <a:lnSpc>
                <a:spcPts val="2500"/>
              </a:lnSpc>
              <a:spcBef>
                <a:spcPts val="985"/>
              </a:spcBef>
              <a:buChar char="•"/>
              <a:tabLst>
                <a:tab pos="326390" algn="l"/>
                <a:tab pos="327025" algn="l"/>
              </a:tabLst>
            </a:pPr>
            <a:r>
              <a:rPr sz="2600" dirty="0">
                <a:latin typeface="Arial"/>
                <a:cs typeface="Arial"/>
              </a:rPr>
              <a:t>The system developed based on the concept of Darwin theory/  evolutionary tendencies is known as phylogenetic</a:t>
            </a:r>
            <a:r>
              <a:rPr sz="2600" spc="-60" dirty="0">
                <a:latin typeface="Arial"/>
                <a:cs typeface="Arial"/>
              </a:rPr>
              <a:t> </a:t>
            </a:r>
            <a:r>
              <a:rPr sz="2600" dirty="0">
                <a:latin typeface="Arial"/>
                <a:cs typeface="Arial"/>
              </a:rPr>
              <a:t>systems.</a:t>
            </a:r>
            <a:endParaRPr sz="2600">
              <a:latin typeface="Arial"/>
              <a:cs typeface="Arial"/>
            </a:endParaRPr>
          </a:p>
          <a:p>
            <a:pPr marL="241300" marR="320040" indent="-228600">
              <a:lnSpc>
                <a:spcPct val="80000"/>
              </a:lnSpc>
              <a:spcBef>
                <a:spcPts val="1015"/>
              </a:spcBef>
              <a:buChar char="•"/>
              <a:tabLst>
                <a:tab pos="326390" algn="l"/>
                <a:tab pos="327025" algn="l"/>
              </a:tabLst>
            </a:pPr>
            <a:r>
              <a:rPr sz="2600" dirty="0">
                <a:latin typeface="Arial"/>
                <a:cs typeface="Arial"/>
              </a:rPr>
              <a:t>The phylogenetic classification is usually designed on </a:t>
            </a:r>
            <a:r>
              <a:rPr sz="2600" spc="-5" dirty="0">
                <a:latin typeface="Arial"/>
                <a:cs typeface="Arial"/>
              </a:rPr>
              <a:t>the </a:t>
            </a:r>
            <a:r>
              <a:rPr sz="2600" dirty="0">
                <a:latin typeface="Arial"/>
                <a:cs typeface="Arial"/>
              </a:rPr>
              <a:t>basis of  natural classification. During this period, </a:t>
            </a:r>
            <a:r>
              <a:rPr sz="2600" spc="-5" dirty="0">
                <a:latin typeface="Arial"/>
                <a:cs typeface="Arial"/>
              </a:rPr>
              <a:t>the </a:t>
            </a:r>
            <a:r>
              <a:rPr sz="2600" dirty="0">
                <a:latin typeface="Arial"/>
                <a:cs typeface="Arial"/>
              </a:rPr>
              <a:t>alpha taxonomy  (describing, naming and classification organisms) is gradually  replaced by modern systematics which deals with the</a:t>
            </a:r>
            <a:r>
              <a:rPr sz="2600" spc="-45" dirty="0">
                <a:latin typeface="Arial"/>
                <a:cs typeface="Arial"/>
              </a:rPr>
              <a:t> </a:t>
            </a:r>
            <a:r>
              <a:rPr sz="2600" dirty="0">
                <a:latin typeface="Arial"/>
                <a:cs typeface="Arial"/>
              </a:rPr>
              <a:t>relationships  between taxa, especially at the higher</a:t>
            </a:r>
            <a:r>
              <a:rPr sz="2600" spc="-45" dirty="0">
                <a:latin typeface="Arial"/>
                <a:cs typeface="Arial"/>
              </a:rPr>
              <a:t> </a:t>
            </a:r>
            <a:r>
              <a:rPr sz="2600" dirty="0">
                <a:latin typeface="Arial"/>
                <a:cs typeface="Arial"/>
              </a:rPr>
              <a:t>levels.</a:t>
            </a:r>
            <a:endParaRPr sz="2600">
              <a:latin typeface="Arial"/>
              <a:cs typeface="Arial"/>
            </a:endParaRPr>
          </a:p>
          <a:p>
            <a:pPr marL="241300" marR="506095" indent="-228600">
              <a:lnSpc>
                <a:spcPct val="80000"/>
              </a:lnSpc>
              <a:spcBef>
                <a:spcPts val="1010"/>
              </a:spcBef>
              <a:buChar char="•"/>
              <a:tabLst>
                <a:tab pos="241935" algn="l"/>
              </a:tabLst>
            </a:pPr>
            <a:r>
              <a:rPr sz="2600" dirty="0">
                <a:latin typeface="Arial"/>
                <a:cs typeface="Arial"/>
              </a:rPr>
              <a:t>Major contributors of the phylogenetic system of classification</a:t>
            </a:r>
            <a:r>
              <a:rPr sz="2600" spc="-60" dirty="0">
                <a:latin typeface="Arial"/>
                <a:cs typeface="Arial"/>
              </a:rPr>
              <a:t> </a:t>
            </a:r>
            <a:r>
              <a:rPr sz="2600" dirty="0">
                <a:latin typeface="Arial"/>
                <a:cs typeface="Arial"/>
              </a:rPr>
              <a:t>are  Engler and Prantl (1887-1915), </a:t>
            </a:r>
            <a:r>
              <a:rPr sz="2600" spc="5" dirty="0">
                <a:latin typeface="Arial"/>
                <a:cs typeface="Arial"/>
              </a:rPr>
              <a:t>Bessey </a:t>
            </a:r>
            <a:r>
              <a:rPr sz="2600" dirty="0">
                <a:latin typeface="Arial"/>
                <a:cs typeface="Arial"/>
              </a:rPr>
              <a:t>1915, Hutchinson (1926,  1934), </a:t>
            </a:r>
            <a:r>
              <a:rPr sz="2600" spc="-30" dirty="0">
                <a:latin typeface="Arial"/>
                <a:cs typeface="Arial"/>
              </a:rPr>
              <a:t>Takhtajan </a:t>
            </a:r>
            <a:r>
              <a:rPr sz="2600" dirty="0">
                <a:latin typeface="Arial"/>
                <a:cs typeface="Arial"/>
              </a:rPr>
              <a:t>(1964, 1969, 1973 and 1980), Cronquist (1968,  1981), APG,</a:t>
            </a:r>
            <a:r>
              <a:rPr sz="2600" spc="-170" dirty="0">
                <a:latin typeface="Arial"/>
                <a:cs typeface="Arial"/>
              </a:rPr>
              <a:t> </a:t>
            </a:r>
            <a:r>
              <a:rPr sz="2600" dirty="0">
                <a:latin typeface="Arial"/>
                <a:cs typeface="Arial"/>
              </a:rPr>
              <a:t>etc.</a:t>
            </a:r>
            <a:endParaRPr sz="260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94689" y="426846"/>
            <a:ext cx="10271760" cy="5787390"/>
          </a:xfrm>
          <a:prstGeom prst="rect">
            <a:avLst/>
          </a:prstGeom>
        </p:spPr>
        <p:txBody>
          <a:bodyPr vert="horz" wrap="square" lIns="0" tIns="12700" rIns="0" bIns="0" rtlCol="0">
            <a:spAutoFit/>
          </a:bodyPr>
          <a:lstStyle/>
          <a:p>
            <a:pPr marL="3660140">
              <a:lnSpc>
                <a:spcPct val="100000"/>
              </a:lnSpc>
              <a:spcBef>
                <a:spcPts val="100"/>
              </a:spcBef>
            </a:pPr>
            <a:r>
              <a:rPr sz="1800" b="1" u="heavy" spc="-5" dirty="0">
                <a:solidFill>
                  <a:srgbClr val="252525"/>
                </a:solidFill>
                <a:uFill>
                  <a:solidFill>
                    <a:srgbClr val="252525"/>
                  </a:solidFill>
                </a:uFill>
                <a:latin typeface="Arial"/>
                <a:cs typeface="Arial"/>
              </a:rPr>
              <a:t>DNA comes </a:t>
            </a:r>
            <a:r>
              <a:rPr sz="1800" b="1" u="heavy" dirty="0">
                <a:solidFill>
                  <a:srgbClr val="252525"/>
                </a:solidFill>
                <a:uFill>
                  <a:solidFill>
                    <a:srgbClr val="252525"/>
                  </a:solidFill>
                </a:uFill>
                <a:latin typeface="Arial"/>
                <a:cs typeface="Arial"/>
              </a:rPr>
              <a:t>into the</a:t>
            </a:r>
            <a:r>
              <a:rPr sz="1800" b="1" u="heavy" spc="-75" dirty="0">
                <a:solidFill>
                  <a:srgbClr val="252525"/>
                </a:solidFill>
                <a:uFill>
                  <a:solidFill>
                    <a:srgbClr val="252525"/>
                  </a:solidFill>
                </a:uFill>
                <a:latin typeface="Arial"/>
                <a:cs typeface="Arial"/>
              </a:rPr>
              <a:t> </a:t>
            </a:r>
            <a:r>
              <a:rPr sz="1800" b="1" u="heavy" dirty="0">
                <a:solidFill>
                  <a:srgbClr val="252525"/>
                </a:solidFill>
                <a:uFill>
                  <a:solidFill>
                    <a:srgbClr val="252525"/>
                  </a:solidFill>
                </a:uFill>
                <a:latin typeface="Arial"/>
                <a:cs typeface="Arial"/>
              </a:rPr>
              <a:t>picture</a:t>
            </a:r>
            <a:endParaRPr sz="1800">
              <a:latin typeface="Arial"/>
              <a:cs typeface="Arial"/>
            </a:endParaRPr>
          </a:p>
          <a:p>
            <a:pPr marL="12700" marR="184785">
              <a:lnSpc>
                <a:spcPct val="100000"/>
              </a:lnSpc>
            </a:pPr>
            <a:r>
              <a:rPr sz="1800" dirty="0">
                <a:solidFill>
                  <a:srgbClr val="252525"/>
                </a:solidFill>
                <a:latin typeface="Arial"/>
                <a:cs typeface="Arial"/>
              </a:rPr>
              <a:t>In </a:t>
            </a:r>
            <a:r>
              <a:rPr sz="1800" spc="-5" dirty="0">
                <a:solidFill>
                  <a:srgbClr val="252525"/>
                </a:solidFill>
                <a:latin typeface="Arial"/>
                <a:cs typeface="Arial"/>
              </a:rPr>
              <a:t>the early 1990s, </a:t>
            </a:r>
            <a:r>
              <a:rPr sz="1800" dirty="0">
                <a:solidFill>
                  <a:srgbClr val="252525"/>
                </a:solidFill>
                <a:latin typeface="Arial"/>
                <a:cs typeface="Arial"/>
              </a:rPr>
              <a:t>the first </a:t>
            </a:r>
            <a:r>
              <a:rPr sz="1800" spc="-5" dirty="0">
                <a:solidFill>
                  <a:srgbClr val="252525"/>
                </a:solidFill>
                <a:latin typeface="Arial"/>
                <a:cs typeface="Arial"/>
              </a:rPr>
              <a:t>large </a:t>
            </a:r>
            <a:r>
              <a:rPr sz="1800" spc="-10" dirty="0">
                <a:solidFill>
                  <a:srgbClr val="252525"/>
                </a:solidFill>
                <a:latin typeface="Arial"/>
                <a:cs typeface="Arial"/>
              </a:rPr>
              <a:t>analyses </a:t>
            </a:r>
            <a:r>
              <a:rPr sz="1800" dirty="0">
                <a:solidFill>
                  <a:srgbClr val="252525"/>
                </a:solidFill>
                <a:latin typeface="Arial"/>
                <a:cs typeface="Arial"/>
              </a:rPr>
              <a:t>of </a:t>
            </a:r>
            <a:r>
              <a:rPr sz="1800" spc="-10" dirty="0">
                <a:solidFill>
                  <a:srgbClr val="252525"/>
                </a:solidFill>
                <a:latin typeface="Arial"/>
                <a:cs typeface="Arial"/>
              </a:rPr>
              <a:t>flowering </a:t>
            </a:r>
            <a:r>
              <a:rPr sz="1800" spc="-5" dirty="0">
                <a:solidFill>
                  <a:srgbClr val="252525"/>
                </a:solidFill>
                <a:latin typeface="Arial"/>
                <a:cs typeface="Arial"/>
              </a:rPr>
              <a:t>plants based on DNA sequences </a:t>
            </a:r>
            <a:r>
              <a:rPr sz="1800" spc="-15" dirty="0">
                <a:solidFill>
                  <a:srgbClr val="252525"/>
                </a:solidFill>
                <a:latin typeface="Arial"/>
                <a:cs typeface="Arial"/>
              </a:rPr>
              <a:t>were  </a:t>
            </a:r>
            <a:r>
              <a:rPr sz="1800" spc="-5" dirty="0">
                <a:solidFill>
                  <a:srgbClr val="252525"/>
                </a:solidFill>
                <a:latin typeface="Arial"/>
                <a:cs typeface="Arial"/>
              </a:rPr>
              <a:t>published. These had become possible due </a:t>
            </a:r>
            <a:r>
              <a:rPr sz="1800" dirty="0">
                <a:solidFill>
                  <a:srgbClr val="252525"/>
                </a:solidFill>
                <a:latin typeface="Arial"/>
                <a:cs typeface="Arial"/>
              </a:rPr>
              <a:t>to </a:t>
            </a:r>
            <a:r>
              <a:rPr sz="1800" spc="-5" dirty="0">
                <a:solidFill>
                  <a:srgbClr val="252525"/>
                </a:solidFill>
                <a:latin typeface="Arial"/>
                <a:cs typeface="Arial"/>
              </a:rPr>
              <a:t>major developments in DNA sequencing technology  and computing </a:t>
            </a:r>
            <a:r>
              <a:rPr sz="1800" spc="-15" dirty="0">
                <a:solidFill>
                  <a:srgbClr val="252525"/>
                </a:solidFill>
                <a:latin typeface="Arial"/>
                <a:cs typeface="Arial"/>
              </a:rPr>
              <a:t>power </a:t>
            </a:r>
            <a:r>
              <a:rPr sz="1800" spc="-5" dirty="0">
                <a:solidFill>
                  <a:srgbClr val="252525"/>
                </a:solidFill>
                <a:latin typeface="Arial"/>
                <a:cs typeface="Arial"/>
              </a:rPr>
              <a:t>in </a:t>
            </a:r>
            <a:r>
              <a:rPr sz="1800" dirty="0">
                <a:solidFill>
                  <a:srgbClr val="252525"/>
                </a:solidFill>
                <a:latin typeface="Arial"/>
                <a:cs typeface="Arial"/>
              </a:rPr>
              <a:t>the </a:t>
            </a:r>
            <a:r>
              <a:rPr sz="1800" spc="-5" dirty="0">
                <a:solidFill>
                  <a:srgbClr val="252525"/>
                </a:solidFill>
                <a:latin typeface="Arial"/>
                <a:cs typeface="Arial"/>
              </a:rPr>
              <a:t>late 20th </a:t>
            </a:r>
            <a:r>
              <a:rPr sz="1800" spc="-25" dirty="0">
                <a:solidFill>
                  <a:srgbClr val="252525"/>
                </a:solidFill>
                <a:latin typeface="Arial"/>
                <a:cs typeface="Arial"/>
              </a:rPr>
              <a:t>century. </a:t>
            </a:r>
            <a:r>
              <a:rPr sz="1800" spc="-10" dirty="0">
                <a:solidFill>
                  <a:srgbClr val="252525"/>
                </a:solidFill>
                <a:latin typeface="Arial"/>
                <a:cs typeface="Arial"/>
              </a:rPr>
              <a:t>Flowering </a:t>
            </a:r>
            <a:r>
              <a:rPr sz="1800" spc="-5" dirty="0">
                <a:solidFill>
                  <a:srgbClr val="252525"/>
                </a:solidFill>
                <a:latin typeface="Arial"/>
                <a:cs typeface="Arial"/>
              </a:rPr>
              <a:t>plants </a:t>
            </a:r>
            <a:r>
              <a:rPr sz="1800" spc="-15" dirty="0">
                <a:solidFill>
                  <a:srgbClr val="252525"/>
                </a:solidFill>
                <a:latin typeface="Arial"/>
                <a:cs typeface="Arial"/>
              </a:rPr>
              <a:t>were </a:t>
            </a:r>
            <a:r>
              <a:rPr sz="1800" dirty="0">
                <a:solidFill>
                  <a:srgbClr val="252525"/>
                </a:solidFill>
                <a:latin typeface="Arial"/>
                <a:cs typeface="Arial"/>
              </a:rPr>
              <a:t>the first </a:t>
            </a:r>
            <a:r>
              <a:rPr sz="1800" spc="-5" dirty="0">
                <a:solidFill>
                  <a:srgbClr val="252525"/>
                </a:solidFill>
                <a:latin typeface="Arial"/>
                <a:cs typeface="Arial"/>
              </a:rPr>
              <a:t>major group on </a:t>
            </a:r>
            <a:r>
              <a:rPr sz="1800" spc="-15" dirty="0">
                <a:solidFill>
                  <a:srgbClr val="252525"/>
                </a:solidFill>
                <a:latin typeface="Arial"/>
                <a:cs typeface="Arial"/>
              </a:rPr>
              <a:t>which  </a:t>
            </a:r>
            <a:r>
              <a:rPr sz="1800" spc="-5" dirty="0">
                <a:solidFill>
                  <a:srgbClr val="252525"/>
                </a:solidFill>
                <a:latin typeface="Arial"/>
                <a:cs typeface="Arial"/>
              </a:rPr>
              <a:t>large groups </a:t>
            </a:r>
            <a:r>
              <a:rPr sz="1800" dirty="0">
                <a:solidFill>
                  <a:srgbClr val="252525"/>
                </a:solidFill>
                <a:latin typeface="Arial"/>
                <a:cs typeface="Arial"/>
              </a:rPr>
              <a:t>of </a:t>
            </a:r>
            <a:r>
              <a:rPr sz="1800" spc="-5" dirty="0">
                <a:solidFill>
                  <a:srgbClr val="252525"/>
                </a:solidFill>
                <a:latin typeface="Arial"/>
                <a:cs typeface="Arial"/>
              </a:rPr>
              <a:t>scientists collaborated in comprehensive </a:t>
            </a:r>
            <a:r>
              <a:rPr sz="1800" spc="-10" dirty="0">
                <a:solidFill>
                  <a:srgbClr val="252525"/>
                </a:solidFill>
                <a:latin typeface="Arial"/>
                <a:cs typeface="Arial"/>
              </a:rPr>
              <a:t>analyses </a:t>
            </a:r>
            <a:r>
              <a:rPr sz="1800" dirty="0">
                <a:solidFill>
                  <a:srgbClr val="252525"/>
                </a:solidFill>
                <a:latin typeface="Arial"/>
                <a:cs typeface="Arial"/>
              </a:rPr>
              <a:t>of </a:t>
            </a:r>
            <a:r>
              <a:rPr sz="1800" spc="-5" dirty="0">
                <a:solidFill>
                  <a:srgbClr val="252525"/>
                </a:solidFill>
                <a:latin typeface="Arial"/>
                <a:cs typeface="Arial"/>
              </a:rPr>
              <a:t>this </a:t>
            </a:r>
            <a:r>
              <a:rPr sz="1800" spc="-10" dirty="0">
                <a:solidFill>
                  <a:srgbClr val="252525"/>
                </a:solidFill>
                <a:latin typeface="Arial"/>
                <a:cs typeface="Arial"/>
              </a:rPr>
              <a:t>type, </a:t>
            </a:r>
            <a:r>
              <a:rPr sz="1800" spc="-5" dirty="0">
                <a:solidFill>
                  <a:srgbClr val="252525"/>
                </a:solidFill>
                <a:latin typeface="Arial"/>
                <a:cs typeface="Arial"/>
              </a:rPr>
              <a:t>collecting sequences  </a:t>
            </a:r>
            <a:r>
              <a:rPr sz="1800" dirty="0">
                <a:solidFill>
                  <a:srgbClr val="252525"/>
                </a:solidFill>
                <a:latin typeface="Arial"/>
                <a:cs typeface="Arial"/>
              </a:rPr>
              <a:t>for the </a:t>
            </a:r>
            <a:r>
              <a:rPr sz="1800" spc="-5" dirty="0">
                <a:solidFill>
                  <a:srgbClr val="252525"/>
                </a:solidFill>
                <a:latin typeface="Arial"/>
                <a:cs typeface="Arial"/>
              </a:rPr>
              <a:t>same genes, so that the data could be</a:t>
            </a:r>
            <a:r>
              <a:rPr sz="1800" spc="30" dirty="0">
                <a:solidFill>
                  <a:srgbClr val="252525"/>
                </a:solidFill>
                <a:latin typeface="Arial"/>
                <a:cs typeface="Arial"/>
              </a:rPr>
              <a:t> </a:t>
            </a:r>
            <a:r>
              <a:rPr sz="1800" spc="-5" dirty="0">
                <a:solidFill>
                  <a:srgbClr val="252525"/>
                </a:solidFill>
                <a:latin typeface="Arial"/>
                <a:cs typeface="Arial"/>
              </a:rPr>
              <a:t>combined.</a:t>
            </a:r>
            <a:endParaRPr sz="1800">
              <a:latin typeface="Arial"/>
              <a:cs typeface="Arial"/>
            </a:endParaRPr>
          </a:p>
          <a:p>
            <a:pPr>
              <a:lnSpc>
                <a:spcPct val="100000"/>
              </a:lnSpc>
              <a:spcBef>
                <a:spcPts val="30"/>
              </a:spcBef>
            </a:pPr>
            <a:endParaRPr sz="1850">
              <a:latin typeface="Times New Roman"/>
              <a:cs typeface="Times New Roman"/>
            </a:endParaRPr>
          </a:p>
          <a:p>
            <a:pPr marL="12700" marR="5080">
              <a:lnSpc>
                <a:spcPct val="100000"/>
              </a:lnSpc>
              <a:spcBef>
                <a:spcPts val="5"/>
              </a:spcBef>
            </a:pPr>
            <a:r>
              <a:rPr sz="1800" dirty="0">
                <a:solidFill>
                  <a:srgbClr val="252525"/>
                </a:solidFill>
                <a:latin typeface="Arial"/>
                <a:cs typeface="Arial"/>
              </a:rPr>
              <a:t>In </a:t>
            </a:r>
            <a:r>
              <a:rPr sz="1800" spc="-5" dirty="0">
                <a:solidFill>
                  <a:srgbClr val="252525"/>
                </a:solidFill>
                <a:latin typeface="Arial"/>
                <a:cs typeface="Arial"/>
              </a:rPr>
              <a:t>1993, a landmark paper </a:t>
            </a:r>
            <a:r>
              <a:rPr sz="1800" spc="-15" dirty="0">
                <a:solidFill>
                  <a:srgbClr val="252525"/>
                </a:solidFill>
                <a:latin typeface="Arial"/>
                <a:cs typeface="Arial"/>
              </a:rPr>
              <a:t>with </a:t>
            </a:r>
            <a:r>
              <a:rPr sz="1800" spc="-5" dirty="0">
                <a:solidFill>
                  <a:srgbClr val="252525"/>
                </a:solidFill>
                <a:latin typeface="Arial"/>
                <a:cs typeface="Arial"/>
              </a:rPr>
              <a:t>an </a:t>
            </a:r>
            <a:r>
              <a:rPr sz="1800" spc="-10" dirty="0">
                <a:solidFill>
                  <a:srgbClr val="252525"/>
                </a:solidFill>
                <a:latin typeface="Arial"/>
                <a:cs typeface="Arial"/>
              </a:rPr>
              <a:t>analysis </a:t>
            </a:r>
            <a:r>
              <a:rPr sz="1800" dirty="0">
                <a:solidFill>
                  <a:srgbClr val="252525"/>
                </a:solidFill>
                <a:latin typeface="Arial"/>
                <a:cs typeface="Arial"/>
              </a:rPr>
              <a:t>of </a:t>
            </a:r>
            <a:r>
              <a:rPr sz="1800" spc="-5" dirty="0">
                <a:solidFill>
                  <a:srgbClr val="252525"/>
                </a:solidFill>
                <a:latin typeface="Arial"/>
                <a:cs typeface="Arial"/>
              </a:rPr>
              <a:t>500 </a:t>
            </a:r>
            <a:r>
              <a:rPr sz="1800" spc="-10" dirty="0">
                <a:solidFill>
                  <a:srgbClr val="252525"/>
                </a:solidFill>
                <a:latin typeface="Arial"/>
                <a:cs typeface="Arial"/>
              </a:rPr>
              <a:t>flowering </a:t>
            </a:r>
            <a:r>
              <a:rPr sz="1800" spc="-5" dirty="0">
                <a:solidFill>
                  <a:srgbClr val="252525"/>
                </a:solidFill>
                <a:latin typeface="Arial"/>
                <a:cs typeface="Arial"/>
              </a:rPr>
              <a:t>plants </a:t>
            </a:r>
            <a:r>
              <a:rPr sz="1800" spc="-15" dirty="0">
                <a:solidFill>
                  <a:srgbClr val="252525"/>
                </a:solidFill>
                <a:latin typeface="Arial"/>
                <a:cs typeface="Arial"/>
              </a:rPr>
              <a:t>was </a:t>
            </a:r>
            <a:r>
              <a:rPr sz="1800" spc="-5" dirty="0">
                <a:solidFill>
                  <a:srgbClr val="252525"/>
                </a:solidFill>
                <a:latin typeface="Arial"/>
                <a:cs typeface="Arial"/>
              </a:rPr>
              <a:t>published by </a:t>
            </a:r>
            <a:r>
              <a:rPr sz="1800" dirty="0">
                <a:solidFill>
                  <a:srgbClr val="252525"/>
                </a:solidFill>
                <a:latin typeface="Arial"/>
                <a:cs typeface="Arial"/>
              </a:rPr>
              <a:t>Mark </a:t>
            </a:r>
            <a:r>
              <a:rPr sz="1800" spc="-5" dirty="0">
                <a:solidFill>
                  <a:srgbClr val="252525"/>
                </a:solidFill>
                <a:latin typeface="Arial"/>
                <a:cs typeface="Arial"/>
              </a:rPr>
              <a:t>Chase and  41 co-authors, </a:t>
            </a:r>
            <a:r>
              <a:rPr sz="1800" dirty="0">
                <a:solidFill>
                  <a:srgbClr val="252525"/>
                </a:solidFill>
                <a:latin typeface="Arial"/>
                <a:cs typeface="Arial"/>
              </a:rPr>
              <a:t>the </a:t>
            </a:r>
            <a:r>
              <a:rPr sz="1800" spc="-10" dirty="0">
                <a:solidFill>
                  <a:srgbClr val="252525"/>
                </a:solidFill>
                <a:latin typeface="Arial"/>
                <a:cs typeface="Arial"/>
              </a:rPr>
              <a:t>year </a:t>
            </a:r>
            <a:r>
              <a:rPr sz="1800" dirty="0">
                <a:solidFill>
                  <a:srgbClr val="252525"/>
                </a:solidFill>
                <a:latin typeface="Arial"/>
                <a:cs typeface="Arial"/>
              </a:rPr>
              <a:t>after Mark </a:t>
            </a:r>
            <a:r>
              <a:rPr sz="1800" spc="-5" dirty="0">
                <a:solidFill>
                  <a:srgbClr val="252525"/>
                </a:solidFill>
                <a:latin typeface="Arial"/>
                <a:cs typeface="Arial"/>
              </a:rPr>
              <a:t>moved </a:t>
            </a:r>
            <a:r>
              <a:rPr sz="1800" dirty="0">
                <a:solidFill>
                  <a:srgbClr val="252525"/>
                </a:solidFill>
                <a:latin typeface="Arial"/>
                <a:cs typeface="Arial"/>
              </a:rPr>
              <a:t>from the </a:t>
            </a:r>
            <a:r>
              <a:rPr sz="1800" spc="-5" dirty="0">
                <a:solidFill>
                  <a:srgbClr val="252525"/>
                </a:solidFill>
                <a:latin typeface="Arial"/>
                <a:cs typeface="Arial"/>
              </a:rPr>
              <a:t>University </a:t>
            </a:r>
            <a:r>
              <a:rPr sz="1800" dirty="0">
                <a:solidFill>
                  <a:srgbClr val="252525"/>
                </a:solidFill>
                <a:latin typeface="Arial"/>
                <a:cs typeface="Arial"/>
              </a:rPr>
              <a:t>of </a:t>
            </a:r>
            <a:r>
              <a:rPr sz="1800" spc="-5" dirty="0">
                <a:solidFill>
                  <a:srgbClr val="252525"/>
                </a:solidFill>
                <a:latin typeface="Arial"/>
                <a:cs typeface="Arial"/>
              </a:rPr>
              <a:t>North Carolina </a:t>
            </a:r>
            <a:r>
              <a:rPr sz="1800" dirty="0">
                <a:solidFill>
                  <a:srgbClr val="252525"/>
                </a:solidFill>
                <a:latin typeface="Arial"/>
                <a:cs typeface="Arial"/>
              </a:rPr>
              <a:t>to </a:t>
            </a:r>
            <a:r>
              <a:rPr sz="1800" spc="-40" dirty="0">
                <a:solidFill>
                  <a:srgbClr val="252525"/>
                </a:solidFill>
                <a:latin typeface="Arial"/>
                <a:cs typeface="Arial"/>
              </a:rPr>
              <a:t>Kew. </a:t>
            </a:r>
            <a:r>
              <a:rPr sz="1800" spc="-5" dirty="0">
                <a:solidFill>
                  <a:srgbClr val="252525"/>
                </a:solidFill>
                <a:latin typeface="Arial"/>
                <a:cs typeface="Arial"/>
              </a:rPr>
              <a:t>This paper  </a:t>
            </a:r>
            <a:r>
              <a:rPr sz="1800" spc="-15" dirty="0">
                <a:solidFill>
                  <a:srgbClr val="252525"/>
                </a:solidFill>
                <a:latin typeface="Arial"/>
                <a:cs typeface="Arial"/>
              </a:rPr>
              <a:t>was </a:t>
            </a:r>
            <a:r>
              <a:rPr sz="1800" spc="-5" dirty="0">
                <a:solidFill>
                  <a:srgbClr val="252525"/>
                </a:solidFill>
                <a:latin typeface="Arial"/>
                <a:cs typeface="Arial"/>
              </a:rPr>
              <a:t>based on sequences </a:t>
            </a:r>
            <a:r>
              <a:rPr sz="1800" dirty="0">
                <a:solidFill>
                  <a:srgbClr val="252525"/>
                </a:solidFill>
                <a:latin typeface="Arial"/>
                <a:cs typeface="Arial"/>
              </a:rPr>
              <a:t>of </a:t>
            </a:r>
            <a:r>
              <a:rPr sz="1800" spc="-5" dirty="0">
                <a:solidFill>
                  <a:srgbClr val="252525"/>
                </a:solidFill>
                <a:latin typeface="Arial"/>
                <a:cs typeface="Arial"/>
              </a:rPr>
              <a:t>one </a:t>
            </a:r>
            <a:r>
              <a:rPr sz="1800" dirty="0">
                <a:solidFill>
                  <a:srgbClr val="252525"/>
                </a:solidFill>
                <a:latin typeface="Arial"/>
                <a:cs typeface="Arial"/>
              </a:rPr>
              <a:t>of the </a:t>
            </a:r>
            <a:r>
              <a:rPr sz="1800" spc="-5" dirty="0">
                <a:solidFill>
                  <a:srgbClr val="252525"/>
                </a:solidFill>
                <a:latin typeface="Arial"/>
                <a:cs typeface="Arial"/>
              </a:rPr>
              <a:t>major genes involved in photosynthesis, and </a:t>
            </a:r>
            <a:r>
              <a:rPr sz="1800" dirty="0">
                <a:solidFill>
                  <a:srgbClr val="252525"/>
                </a:solidFill>
                <a:latin typeface="Arial"/>
                <a:cs typeface="Arial"/>
              </a:rPr>
              <a:t>the </a:t>
            </a:r>
            <a:r>
              <a:rPr sz="1800" spc="-10" dirty="0">
                <a:solidFill>
                  <a:srgbClr val="252525"/>
                </a:solidFill>
                <a:latin typeface="Arial"/>
                <a:cs typeface="Arial"/>
              </a:rPr>
              <a:t>analysis  </a:t>
            </a:r>
            <a:r>
              <a:rPr sz="1800" spc="-5" dirty="0">
                <a:solidFill>
                  <a:srgbClr val="252525"/>
                </a:solidFill>
                <a:latin typeface="Arial"/>
                <a:cs typeface="Arial"/>
              </a:rPr>
              <a:t>involved </a:t>
            </a:r>
            <a:r>
              <a:rPr sz="1800" dirty="0">
                <a:solidFill>
                  <a:srgbClr val="252525"/>
                </a:solidFill>
                <a:latin typeface="Arial"/>
                <a:cs typeface="Arial"/>
              </a:rPr>
              <a:t>the </a:t>
            </a:r>
            <a:r>
              <a:rPr sz="1800" spc="-5" dirty="0">
                <a:solidFill>
                  <a:srgbClr val="252525"/>
                </a:solidFill>
                <a:latin typeface="Arial"/>
                <a:cs typeface="Arial"/>
              </a:rPr>
              <a:t>botanists </a:t>
            </a:r>
            <a:r>
              <a:rPr sz="1800" spc="-10" dirty="0">
                <a:solidFill>
                  <a:srgbClr val="252525"/>
                </a:solidFill>
                <a:latin typeface="Arial"/>
                <a:cs typeface="Arial"/>
              </a:rPr>
              <a:t>working </a:t>
            </a:r>
            <a:r>
              <a:rPr sz="1800" spc="-15" dirty="0">
                <a:solidFill>
                  <a:srgbClr val="252525"/>
                </a:solidFill>
                <a:latin typeface="Arial"/>
                <a:cs typeface="Arial"/>
              </a:rPr>
              <a:t>with </a:t>
            </a:r>
            <a:r>
              <a:rPr sz="1800" dirty="0">
                <a:solidFill>
                  <a:srgbClr val="252525"/>
                </a:solidFill>
                <a:latin typeface="Arial"/>
                <a:cs typeface="Arial"/>
              </a:rPr>
              <a:t>the </a:t>
            </a:r>
            <a:r>
              <a:rPr sz="1800" spc="-5" dirty="0">
                <a:solidFill>
                  <a:srgbClr val="252525"/>
                </a:solidFill>
                <a:latin typeface="Arial"/>
                <a:cs typeface="Arial"/>
              </a:rPr>
              <a:t>computer programmers because </a:t>
            </a:r>
            <a:r>
              <a:rPr sz="1800" dirty="0">
                <a:solidFill>
                  <a:srgbClr val="252525"/>
                </a:solidFill>
                <a:latin typeface="Arial"/>
                <a:cs typeface="Arial"/>
              </a:rPr>
              <a:t>the </a:t>
            </a:r>
            <a:r>
              <a:rPr sz="1800" spc="-5" dirty="0">
                <a:solidFill>
                  <a:srgbClr val="252525"/>
                </a:solidFill>
                <a:latin typeface="Arial"/>
                <a:cs typeface="Arial"/>
              </a:rPr>
              <a:t>program </a:t>
            </a:r>
            <a:r>
              <a:rPr sz="1800" spc="-10" dirty="0">
                <a:solidFill>
                  <a:srgbClr val="252525"/>
                </a:solidFill>
                <a:latin typeface="Arial"/>
                <a:cs typeface="Arial"/>
              </a:rPr>
              <a:t>had </a:t>
            </a:r>
            <a:r>
              <a:rPr sz="1800" dirty="0">
                <a:solidFill>
                  <a:srgbClr val="252525"/>
                </a:solidFill>
                <a:latin typeface="Arial"/>
                <a:cs typeface="Arial"/>
              </a:rPr>
              <a:t>to </a:t>
            </a:r>
            <a:r>
              <a:rPr sz="1800" spc="-5" dirty="0">
                <a:solidFill>
                  <a:srgbClr val="252525"/>
                </a:solidFill>
                <a:latin typeface="Arial"/>
                <a:cs typeface="Arial"/>
              </a:rPr>
              <a:t>be  </a:t>
            </a:r>
            <a:r>
              <a:rPr sz="1800" spc="-10" dirty="0">
                <a:solidFill>
                  <a:srgbClr val="252525"/>
                </a:solidFill>
                <a:latin typeface="Arial"/>
                <a:cs typeface="Arial"/>
              </a:rPr>
              <a:t>rewritten </a:t>
            </a:r>
            <a:r>
              <a:rPr sz="1800" dirty="0">
                <a:solidFill>
                  <a:srgbClr val="252525"/>
                </a:solidFill>
                <a:latin typeface="Arial"/>
                <a:cs typeface="Arial"/>
              </a:rPr>
              <a:t>to </a:t>
            </a:r>
            <a:r>
              <a:rPr sz="1800" spc="-5" dirty="0">
                <a:solidFill>
                  <a:srgbClr val="252525"/>
                </a:solidFill>
                <a:latin typeface="Arial"/>
                <a:cs typeface="Arial"/>
              </a:rPr>
              <a:t>allow them </a:t>
            </a:r>
            <a:r>
              <a:rPr sz="1800" dirty="0">
                <a:solidFill>
                  <a:srgbClr val="252525"/>
                </a:solidFill>
                <a:latin typeface="Arial"/>
                <a:cs typeface="Arial"/>
              </a:rPr>
              <a:t>to </a:t>
            </a:r>
            <a:r>
              <a:rPr sz="1800" spc="-10" dirty="0">
                <a:solidFill>
                  <a:srgbClr val="252525"/>
                </a:solidFill>
                <a:latin typeface="Arial"/>
                <a:cs typeface="Arial"/>
              </a:rPr>
              <a:t>analyse </a:t>
            </a:r>
            <a:r>
              <a:rPr sz="1800" spc="-5" dirty="0">
                <a:solidFill>
                  <a:srgbClr val="252525"/>
                </a:solidFill>
                <a:latin typeface="Arial"/>
                <a:cs typeface="Arial"/>
              </a:rPr>
              <a:t>such a large data</a:t>
            </a:r>
            <a:r>
              <a:rPr sz="1800" spc="130" dirty="0">
                <a:solidFill>
                  <a:srgbClr val="252525"/>
                </a:solidFill>
                <a:latin typeface="Arial"/>
                <a:cs typeface="Arial"/>
              </a:rPr>
              <a:t> </a:t>
            </a:r>
            <a:r>
              <a:rPr sz="1800" dirty="0">
                <a:solidFill>
                  <a:srgbClr val="252525"/>
                </a:solidFill>
                <a:latin typeface="Arial"/>
                <a:cs typeface="Arial"/>
              </a:rPr>
              <a:t>set.</a:t>
            </a:r>
            <a:endParaRPr sz="1800">
              <a:latin typeface="Arial"/>
              <a:cs typeface="Arial"/>
            </a:endParaRPr>
          </a:p>
          <a:p>
            <a:pPr marL="12700" marR="43815">
              <a:lnSpc>
                <a:spcPct val="100000"/>
              </a:lnSpc>
            </a:pPr>
            <a:r>
              <a:rPr sz="1800" dirty="0">
                <a:latin typeface="Arial"/>
                <a:cs typeface="Arial"/>
              </a:rPr>
              <a:t>The </a:t>
            </a:r>
            <a:r>
              <a:rPr sz="1800" spc="-5" dirty="0">
                <a:latin typeface="Arial"/>
                <a:cs typeface="Arial"/>
              </a:rPr>
              <a:t>resulting family </a:t>
            </a:r>
            <a:r>
              <a:rPr sz="1800" dirty="0">
                <a:latin typeface="Arial"/>
                <a:cs typeface="Arial"/>
              </a:rPr>
              <a:t>tree of </a:t>
            </a:r>
            <a:r>
              <a:rPr sz="1800" spc="-5" dirty="0">
                <a:latin typeface="Arial"/>
                <a:cs typeface="Arial"/>
              </a:rPr>
              <a:t>relationships </a:t>
            </a:r>
            <a:r>
              <a:rPr sz="1800" spc="-15" dirty="0">
                <a:latin typeface="Arial"/>
                <a:cs typeface="Arial"/>
              </a:rPr>
              <a:t>was </a:t>
            </a:r>
            <a:r>
              <a:rPr sz="1800" spc="-5" dirty="0">
                <a:latin typeface="Arial"/>
                <a:cs typeface="Arial"/>
              </a:rPr>
              <a:t>an interesting mix </a:t>
            </a:r>
            <a:r>
              <a:rPr sz="1800" dirty="0">
                <a:latin typeface="Arial"/>
                <a:cs typeface="Arial"/>
              </a:rPr>
              <a:t>of the </a:t>
            </a:r>
            <a:r>
              <a:rPr sz="1800" spc="-5" dirty="0">
                <a:latin typeface="Arial"/>
                <a:cs typeface="Arial"/>
              </a:rPr>
              <a:t>expected and </a:t>
            </a:r>
            <a:r>
              <a:rPr sz="1800" dirty="0">
                <a:latin typeface="Arial"/>
                <a:cs typeface="Arial"/>
              </a:rPr>
              <a:t>the </a:t>
            </a:r>
            <a:r>
              <a:rPr sz="1800" spc="-5" dirty="0">
                <a:latin typeface="Arial"/>
                <a:cs typeface="Arial"/>
              </a:rPr>
              <a:t>unexpected.  </a:t>
            </a:r>
            <a:r>
              <a:rPr sz="1800" dirty="0">
                <a:latin typeface="Arial"/>
                <a:cs typeface="Arial"/>
              </a:rPr>
              <a:t>The </a:t>
            </a:r>
            <a:r>
              <a:rPr sz="1800" spc="-5" dirty="0">
                <a:latin typeface="Arial"/>
                <a:cs typeface="Arial"/>
              </a:rPr>
              <a:t>monocots (grasses, lilies, orchids </a:t>
            </a:r>
            <a:r>
              <a:rPr sz="1800" dirty="0">
                <a:latin typeface="Arial"/>
                <a:cs typeface="Arial"/>
              </a:rPr>
              <a:t>etc.) </a:t>
            </a:r>
            <a:r>
              <a:rPr sz="1800" spc="-5" dirty="0">
                <a:latin typeface="Arial"/>
                <a:cs typeface="Arial"/>
              </a:rPr>
              <a:t>appeared as a group, </a:t>
            </a:r>
            <a:r>
              <a:rPr sz="1800" dirty="0">
                <a:latin typeface="Arial"/>
                <a:cs typeface="Arial"/>
              </a:rPr>
              <a:t>for </a:t>
            </a:r>
            <a:r>
              <a:rPr sz="1800" spc="-5" dirty="0">
                <a:latin typeface="Arial"/>
                <a:cs typeface="Arial"/>
              </a:rPr>
              <a:t>example, but </a:t>
            </a:r>
            <a:r>
              <a:rPr sz="1800" dirty="0">
                <a:latin typeface="Arial"/>
                <a:cs typeface="Arial"/>
              </a:rPr>
              <a:t>the </a:t>
            </a:r>
            <a:r>
              <a:rPr sz="1800" spc="-5" dirty="0">
                <a:latin typeface="Arial"/>
                <a:cs typeface="Arial"/>
              </a:rPr>
              <a:t>dicots  (magnolias, laurels, roses, daisies </a:t>
            </a:r>
            <a:r>
              <a:rPr sz="1800" dirty="0">
                <a:latin typeface="Arial"/>
                <a:cs typeface="Arial"/>
              </a:rPr>
              <a:t>etc.) </a:t>
            </a:r>
            <a:r>
              <a:rPr sz="1800" spc="-5" dirty="0">
                <a:latin typeface="Arial"/>
                <a:cs typeface="Arial"/>
              </a:rPr>
              <a:t>did not, and some families that had never previously been  thought </a:t>
            </a:r>
            <a:r>
              <a:rPr sz="1800" dirty="0">
                <a:latin typeface="Arial"/>
                <a:cs typeface="Arial"/>
              </a:rPr>
              <a:t>to </a:t>
            </a:r>
            <a:r>
              <a:rPr sz="1800" spc="-5" dirty="0">
                <a:latin typeface="Arial"/>
                <a:cs typeface="Arial"/>
              </a:rPr>
              <a:t>be related appeared close </a:t>
            </a:r>
            <a:r>
              <a:rPr sz="1800" dirty="0">
                <a:latin typeface="Arial"/>
                <a:cs typeface="Arial"/>
              </a:rPr>
              <a:t>to </a:t>
            </a:r>
            <a:r>
              <a:rPr sz="1800" spc="-5" dirty="0">
                <a:latin typeface="Arial"/>
                <a:cs typeface="Arial"/>
              </a:rPr>
              <a:t>each </a:t>
            </a:r>
            <a:r>
              <a:rPr sz="1800" spc="-20" dirty="0">
                <a:latin typeface="Arial"/>
                <a:cs typeface="Arial"/>
              </a:rPr>
              <a:t>other. </a:t>
            </a:r>
            <a:r>
              <a:rPr sz="1800" spc="-5" dirty="0">
                <a:latin typeface="Arial"/>
                <a:cs typeface="Arial"/>
              </a:rPr>
              <a:t>One </a:t>
            </a:r>
            <a:r>
              <a:rPr sz="1800" spc="-10" dirty="0">
                <a:latin typeface="Arial"/>
                <a:cs typeface="Arial"/>
              </a:rPr>
              <a:t>example </a:t>
            </a:r>
            <a:r>
              <a:rPr sz="1800" dirty="0">
                <a:latin typeface="Arial"/>
                <a:cs typeface="Arial"/>
              </a:rPr>
              <a:t>of this </a:t>
            </a:r>
            <a:r>
              <a:rPr sz="1800" spc="-20" dirty="0">
                <a:latin typeface="Arial"/>
                <a:cs typeface="Arial"/>
              </a:rPr>
              <a:t>was </a:t>
            </a:r>
            <a:r>
              <a:rPr sz="1800" spc="-5" dirty="0">
                <a:latin typeface="Arial"/>
                <a:cs typeface="Arial"/>
              </a:rPr>
              <a:t>so unexpected that  </a:t>
            </a:r>
            <a:r>
              <a:rPr sz="1800" dirty="0">
                <a:latin typeface="Arial"/>
                <a:cs typeface="Arial"/>
              </a:rPr>
              <a:t>fresh </a:t>
            </a:r>
            <a:r>
              <a:rPr sz="1800" spc="-5" dirty="0">
                <a:latin typeface="Arial"/>
                <a:cs typeface="Arial"/>
              </a:rPr>
              <a:t>samples of </a:t>
            </a:r>
            <a:r>
              <a:rPr sz="1800" dirty="0">
                <a:latin typeface="Arial"/>
                <a:cs typeface="Arial"/>
              </a:rPr>
              <a:t>the </a:t>
            </a:r>
            <a:r>
              <a:rPr sz="1800" spc="-5" dirty="0">
                <a:latin typeface="Arial"/>
                <a:cs typeface="Arial"/>
              </a:rPr>
              <a:t>plants </a:t>
            </a:r>
            <a:r>
              <a:rPr sz="1800" spc="-15" dirty="0">
                <a:latin typeface="Arial"/>
                <a:cs typeface="Arial"/>
              </a:rPr>
              <a:t>were </a:t>
            </a:r>
            <a:r>
              <a:rPr sz="1800" spc="-5" dirty="0">
                <a:latin typeface="Arial"/>
                <a:cs typeface="Arial"/>
              </a:rPr>
              <a:t>collected </a:t>
            </a:r>
            <a:r>
              <a:rPr sz="1800" spc="-10" dirty="0">
                <a:latin typeface="Arial"/>
                <a:cs typeface="Arial"/>
              </a:rPr>
              <a:t>and </a:t>
            </a:r>
            <a:r>
              <a:rPr sz="1800" dirty="0">
                <a:latin typeface="Arial"/>
                <a:cs typeface="Arial"/>
              </a:rPr>
              <a:t>the </a:t>
            </a:r>
            <a:r>
              <a:rPr sz="1800" spc="-5" dirty="0">
                <a:latin typeface="Arial"/>
                <a:cs typeface="Arial"/>
              </a:rPr>
              <a:t>gene </a:t>
            </a:r>
            <a:r>
              <a:rPr sz="1800" spc="-20" dirty="0">
                <a:latin typeface="Arial"/>
                <a:cs typeface="Arial"/>
              </a:rPr>
              <a:t>was </a:t>
            </a:r>
            <a:r>
              <a:rPr sz="1800" spc="-5" dirty="0">
                <a:latin typeface="Arial"/>
                <a:cs typeface="Arial"/>
              </a:rPr>
              <a:t>re-sequenced because </a:t>
            </a:r>
            <a:r>
              <a:rPr sz="1800" spc="-10" dirty="0">
                <a:latin typeface="Arial"/>
                <a:cs typeface="Arial"/>
              </a:rPr>
              <a:t>people </a:t>
            </a:r>
            <a:r>
              <a:rPr sz="1800" spc="-5" dirty="0">
                <a:latin typeface="Arial"/>
                <a:cs typeface="Arial"/>
              </a:rPr>
              <a:t>just  could not believe </a:t>
            </a:r>
            <a:r>
              <a:rPr sz="1800" dirty="0">
                <a:latin typeface="Arial"/>
                <a:cs typeface="Arial"/>
              </a:rPr>
              <a:t>the </a:t>
            </a:r>
            <a:r>
              <a:rPr sz="1800" spc="-5" dirty="0">
                <a:latin typeface="Arial"/>
                <a:cs typeface="Arial"/>
              </a:rPr>
              <a:t>result! </a:t>
            </a:r>
            <a:r>
              <a:rPr sz="1800" dirty="0">
                <a:latin typeface="Arial"/>
                <a:cs typeface="Arial"/>
              </a:rPr>
              <a:t>The </a:t>
            </a:r>
            <a:r>
              <a:rPr sz="1800" spc="-5" dirty="0">
                <a:latin typeface="Arial"/>
                <a:cs typeface="Arial"/>
              </a:rPr>
              <a:t>original </a:t>
            </a:r>
            <a:r>
              <a:rPr sz="1800" spc="-10" dirty="0">
                <a:latin typeface="Arial"/>
                <a:cs typeface="Arial"/>
              </a:rPr>
              <a:t>analysis </a:t>
            </a:r>
            <a:r>
              <a:rPr sz="1800" spc="-5" dirty="0">
                <a:latin typeface="Arial"/>
                <a:cs typeface="Arial"/>
              </a:rPr>
              <a:t>placed </a:t>
            </a:r>
            <a:r>
              <a:rPr sz="1800" dirty="0">
                <a:latin typeface="Arial"/>
                <a:cs typeface="Arial"/>
              </a:rPr>
              <a:t>the </a:t>
            </a:r>
            <a:r>
              <a:rPr sz="1800" spc="-5" dirty="0">
                <a:latin typeface="Arial"/>
                <a:cs typeface="Arial"/>
              </a:rPr>
              <a:t>sacred lotus (</a:t>
            </a:r>
            <a:r>
              <a:rPr sz="1800" i="1" spc="-5" dirty="0">
                <a:latin typeface="Arial"/>
                <a:cs typeface="Arial"/>
              </a:rPr>
              <a:t>Nelumbo</a:t>
            </a:r>
            <a:r>
              <a:rPr sz="1800" spc="-5" dirty="0">
                <a:latin typeface="Arial"/>
                <a:cs typeface="Arial"/>
              </a:rPr>
              <a:t>) close </a:t>
            </a:r>
            <a:r>
              <a:rPr sz="1800" dirty="0">
                <a:latin typeface="Arial"/>
                <a:cs typeface="Arial"/>
              </a:rPr>
              <a:t>to </a:t>
            </a:r>
            <a:r>
              <a:rPr sz="1800" spc="-5" dirty="0">
                <a:latin typeface="Arial"/>
                <a:cs typeface="Arial"/>
              </a:rPr>
              <a:t>plane  trees (</a:t>
            </a:r>
            <a:r>
              <a:rPr sz="1800" i="1" spc="-5" dirty="0">
                <a:latin typeface="Arial"/>
                <a:cs typeface="Arial"/>
              </a:rPr>
              <a:t>Platanus</a:t>
            </a:r>
            <a:r>
              <a:rPr sz="1800" spc="-5" dirty="0">
                <a:latin typeface="Arial"/>
                <a:cs typeface="Arial"/>
              </a:rPr>
              <a:t>) and banksias and their relatives (Proteaceae), and </a:t>
            </a:r>
            <a:r>
              <a:rPr sz="1800" dirty="0">
                <a:latin typeface="Arial"/>
                <a:cs typeface="Arial"/>
              </a:rPr>
              <a:t>the </a:t>
            </a:r>
            <a:r>
              <a:rPr sz="1800" spc="-5" dirty="0">
                <a:latin typeface="Arial"/>
                <a:cs typeface="Arial"/>
              </a:rPr>
              <a:t>lack of obvious shared  characters made </a:t>
            </a:r>
            <a:r>
              <a:rPr sz="1800" dirty="0">
                <a:latin typeface="Arial"/>
                <a:cs typeface="Arial"/>
              </a:rPr>
              <a:t>the </a:t>
            </a:r>
            <a:r>
              <a:rPr sz="1800" spc="-5" dirty="0">
                <a:latin typeface="Arial"/>
                <a:cs typeface="Arial"/>
              </a:rPr>
              <a:t>scientists nervous about </a:t>
            </a:r>
            <a:r>
              <a:rPr sz="1800" dirty="0">
                <a:latin typeface="Arial"/>
                <a:cs typeface="Arial"/>
              </a:rPr>
              <a:t>the </a:t>
            </a:r>
            <a:r>
              <a:rPr sz="1800" spc="-5" dirty="0">
                <a:latin typeface="Arial"/>
                <a:cs typeface="Arial"/>
              </a:rPr>
              <a:t>accuracy </a:t>
            </a:r>
            <a:r>
              <a:rPr sz="1800" dirty="0">
                <a:latin typeface="Arial"/>
                <a:cs typeface="Arial"/>
              </a:rPr>
              <a:t>of </a:t>
            </a:r>
            <a:r>
              <a:rPr sz="1800" spc="-5" dirty="0">
                <a:latin typeface="Arial"/>
                <a:cs typeface="Arial"/>
              </a:rPr>
              <a:t>the data. </a:t>
            </a:r>
            <a:r>
              <a:rPr sz="1800" spc="-25" dirty="0">
                <a:latin typeface="Arial"/>
                <a:cs typeface="Arial"/>
              </a:rPr>
              <a:t>However, </a:t>
            </a:r>
            <a:r>
              <a:rPr sz="1800" dirty="0">
                <a:latin typeface="Arial"/>
                <a:cs typeface="Arial"/>
              </a:rPr>
              <a:t>the </a:t>
            </a:r>
            <a:r>
              <a:rPr sz="1800" spc="-5" dirty="0">
                <a:latin typeface="Arial"/>
                <a:cs typeface="Arial"/>
              </a:rPr>
              <a:t>new sequences  gave </a:t>
            </a:r>
            <a:r>
              <a:rPr sz="1800" dirty="0">
                <a:latin typeface="Arial"/>
                <a:cs typeface="Arial"/>
              </a:rPr>
              <a:t>the </a:t>
            </a:r>
            <a:r>
              <a:rPr sz="1800" spc="-5" dirty="0">
                <a:latin typeface="Arial"/>
                <a:cs typeface="Arial"/>
              </a:rPr>
              <a:t>same result and so did </a:t>
            </a:r>
            <a:r>
              <a:rPr sz="1800" spc="-10" dirty="0">
                <a:latin typeface="Arial"/>
                <a:cs typeface="Arial"/>
              </a:rPr>
              <a:t>analyses </a:t>
            </a:r>
            <a:r>
              <a:rPr sz="1800" dirty="0">
                <a:latin typeface="Arial"/>
                <a:cs typeface="Arial"/>
              </a:rPr>
              <a:t>of </a:t>
            </a:r>
            <a:r>
              <a:rPr sz="1800" spc="-5" dirty="0">
                <a:latin typeface="Arial"/>
                <a:cs typeface="Arial"/>
              </a:rPr>
              <a:t>other DNA</a:t>
            </a:r>
            <a:r>
              <a:rPr sz="1800" spc="-25" dirty="0">
                <a:latin typeface="Arial"/>
                <a:cs typeface="Arial"/>
              </a:rPr>
              <a:t> </a:t>
            </a:r>
            <a:r>
              <a:rPr sz="1800" spc="-5" dirty="0">
                <a:latin typeface="Arial"/>
                <a:cs typeface="Arial"/>
              </a:rPr>
              <a:t>regions.</a:t>
            </a:r>
            <a:endParaRPr sz="180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4547" y="440563"/>
            <a:ext cx="10077450" cy="2221230"/>
          </a:xfrm>
          <a:prstGeom prst="rect">
            <a:avLst/>
          </a:prstGeom>
        </p:spPr>
        <p:txBody>
          <a:bodyPr vert="horz" wrap="square" lIns="0" tIns="12700" rIns="0" bIns="0" rtlCol="0">
            <a:spAutoFit/>
          </a:bodyPr>
          <a:lstStyle/>
          <a:p>
            <a:pPr marL="2725420">
              <a:lnSpc>
                <a:spcPct val="100000"/>
              </a:lnSpc>
              <a:spcBef>
                <a:spcPts val="100"/>
              </a:spcBef>
            </a:pPr>
            <a:r>
              <a:rPr sz="2400" spc="-5" dirty="0">
                <a:solidFill>
                  <a:srgbClr val="252525"/>
                </a:solidFill>
              </a:rPr>
              <a:t>Development </a:t>
            </a:r>
            <a:r>
              <a:rPr sz="2400" dirty="0">
                <a:solidFill>
                  <a:srgbClr val="252525"/>
                </a:solidFill>
              </a:rPr>
              <a:t>of the </a:t>
            </a:r>
            <a:r>
              <a:rPr sz="2400" spc="-5" dirty="0">
                <a:solidFill>
                  <a:srgbClr val="252525"/>
                </a:solidFill>
              </a:rPr>
              <a:t>APG</a:t>
            </a:r>
            <a:r>
              <a:rPr sz="2400" spc="-90" dirty="0">
                <a:solidFill>
                  <a:srgbClr val="252525"/>
                </a:solidFill>
              </a:rPr>
              <a:t> </a:t>
            </a:r>
            <a:r>
              <a:rPr sz="2400" spc="-10" dirty="0">
                <a:solidFill>
                  <a:srgbClr val="252525"/>
                </a:solidFill>
              </a:rPr>
              <a:t>system</a:t>
            </a:r>
            <a:endParaRPr sz="2400"/>
          </a:p>
          <a:p>
            <a:pPr marL="12700" marR="5080">
              <a:lnSpc>
                <a:spcPct val="100000"/>
              </a:lnSpc>
            </a:pPr>
            <a:r>
              <a:rPr sz="2000" b="0" dirty="0">
                <a:solidFill>
                  <a:srgbClr val="252525"/>
                </a:solidFill>
                <a:latin typeface="Arial"/>
                <a:cs typeface="Arial"/>
              </a:rPr>
              <a:t>Three further versions of the </a:t>
            </a:r>
            <a:r>
              <a:rPr sz="2000" b="0" spc="-5" dirty="0">
                <a:solidFill>
                  <a:srgbClr val="252525"/>
                </a:solidFill>
                <a:latin typeface="Arial"/>
                <a:cs typeface="Arial"/>
              </a:rPr>
              <a:t>APG </a:t>
            </a:r>
            <a:r>
              <a:rPr sz="2000" b="0" dirty="0">
                <a:solidFill>
                  <a:srgbClr val="252525"/>
                </a:solidFill>
                <a:latin typeface="Arial"/>
                <a:cs typeface="Arial"/>
              </a:rPr>
              <a:t>classification were published </a:t>
            </a:r>
            <a:r>
              <a:rPr sz="2000" b="0" dirty="0">
                <a:solidFill>
                  <a:srgbClr val="FF0000"/>
                </a:solidFill>
                <a:latin typeface="Arial"/>
                <a:cs typeface="Arial"/>
              </a:rPr>
              <a:t>in 2003, 2009 and 2016</a:t>
            </a:r>
            <a:r>
              <a:rPr sz="2000" b="0" dirty="0">
                <a:solidFill>
                  <a:srgbClr val="252525"/>
                </a:solidFill>
                <a:latin typeface="Arial"/>
                <a:cs typeface="Arial"/>
              </a:rPr>
              <a:t>,  each with multiple compilers and contributors. The most recent version, </a:t>
            </a:r>
            <a:r>
              <a:rPr sz="2000" b="0" spc="-5" dirty="0">
                <a:solidFill>
                  <a:srgbClr val="252525"/>
                </a:solidFill>
                <a:latin typeface="Arial"/>
                <a:cs typeface="Arial"/>
              </a:rPr>
              <a:t>APG </a:t>
            </a:r>
            <a:r>
              <a:rPr sz="2000" b="0" dirty="0">
                <a:solidFill>
                  <a:srgbClr val="252525"/>
                </a:solidFill>
                <a:latin typeface="Arial"/>
                <a:cs typeface="Arial"/>
              </a:rPr>
              <a:t>IV</a:t>
            </a:r>
            <a:r>
              <a:rPr sz="2000" b="0" spc="-355" dirty="0">
                <a:solidFill>
                  <a:srgbClr val="252525"/>
                </a:solidFill>
                <a:latin typeface="Arial"/>
                <a:cs typeface="Arial"/>
              </a:rPr>
              <a:t> </a:t>
            </a:r>
            <a:r>
              <a:rPr sz="2000" b="0" dirty="0">
                <a:solidFill>
                  <a:srgbClr val="252525"/>
                </a:solidFill>
                <a:latin typeface="Arial"/>
                <a:cs typeface="Arial"/>
              </a:rPr>
              <a:t>published  this month, has ten compilers and 15 contributors from six countries and is the result of a  workshop hosted by Kew in September 2015. An online survey also provided useful  background about the </a:t>
            </a:r>
            <a:r>
              <a:rPr sz="2000" b="0" spc="-5" dirty="0">
                <a:solidFill>
                  <a:srgbClr val="252525"/>
                </a:solidFill>
                <a:latin typeface="Arial"/>
                <a:cs typeface="Arial"/>
              </a:rPr>
              <a:t>views </a:t>
            </a:r>
            <a:r>
              <a:rPr sz="2000" b="0" dirty="0">
                <a:solidFill>
                  <a:srgbClr val="252525"/>
                </a:solidFill>
                <a:latin typeface="Arial"/>
                <a:cs typeface="Arial"/>
              </a:rPr>
              <a:t>of botanists and other users of the classification around the  world (Christenhusz </a:t>
            </a:r>
            <a:r>
              <a:rPr sz="2000" b="0" i="1" dirty="0">
                <a:solidFill>
                  <a:srgbClr val="252525"/>
                </a:solidFill>
                <a:latin typeface="Arial"/>
                <a:cs typeface="Arial"/>
              </a:rPr>
              <a:t>et al</a:t>
            </a:r>
            <a:r>
              <a:rPr sz="2000" b="0" dirty="0">
                <a:solidFill>
                  <a:srgbClr val="252525"/>
                </a:solidFill>
                <a:latin typeface="Arial"/>
                <a:cs typeface="Arial"/>
              </a:rPr>
              <a:t>.,</a:t>
            </a:r>
            <a:r>
              <a:rPr sz="2000" b="0" spc="-85" dirty="0">
                <a:solidFill>
                  <a:srgbClr val="252525"/>
                </a:solidFill>
                <a:latin typeface="Arial"/>
                <a:cs typeface="Arial"/>
              </a:rPr>
              <a:t> </a:t>
            </a:r>
            <a:r>
              <a:rPr sz="2000" b="0" dirty="0">
                <a:solidFill>
                  <a:srgbClr val="252525"/>
                </a:solidFill>
                <a:latin typeface="Arial"/>
                <a:cs typeface="Arial"/>
              </a:rPr>
              <a:t>2015).</a:t>
            </a:r>
            <a:endParaRPr sz="2000">
              <a:latin typeface="Arial"/>
              <a:cs typeface="Arial"/>
            </a:endParaRPr>
          </a:p>
        </p:txBody>
      </p:sp>
      <p:sp>
        <p:nvSpPr>
          <p:cNvPr id="3" name="object 3"/>
          <p:cNvSpPr txBox="1"/>
          <p:nvPr/>
        </p:nvSpPr>
        <p:spPr>
          <a:xfrm>
            <a:off x="974547" y="2940176"/>
            <a:ext cx="10140315" cy="3684904"/>
          </a:xfrm>
          <a:prstGeom prst="rect">
            <a:avLst/>
          </a:prstGeom>
        </p:spPr>
        <p:txBody>
          <a:bodyPr vert="horz" wrap="square" lIns="0" tIns="13335" rIns="0" bIns="0" rtlCol="0">
            <a:spAutoFit/>
          </a:bodyPr>
          <a:lstStyle/>
          <a:p>
            <a:pPr marL="12700" marR="5080">
              <a:lnSpc>
                <a:spcPct val="100000"/>
              </a:lnSpc>
              <a:spcBef>
                <a:spcPts val="105"/>
              </a:spcBef>
            </a:pPr>
            <a:r>
              <a:rPr sz="2000" dirty="0">
                <a:solidFill>
                  <a:srgbClr val="252525"/>
                </a:solidFill>
                <a:latin typeface="Arial"/>
                <a:cs typeface="Arial"/>
              </a:rPr>
              <a:t>Each version of </a:t>
            </a:r>
            <a:r>
              <a:rPr sz="2000" spc="-5" dirty="0">
                <a:solidFill>
                  <a:srgbClr val="252525"/>
                </a:solidFill>
                <a:latin typeface="Arial"/>
                <a:cs typeface="Arial"/>
              </a:rPr>
              <a:t>APG </a:t>
            </a:r>
            <a:r>
              <a:rPr sz="2000" dirty="0">
                <a:solidFill>
                  <a:srgbClr val="252525"/>
                </a:solidFill>
                <a:latin typeface="Arial"/>
                <a:cs typeface="Arial"/>
              </a:rPr>
              <a:t>has included a list of families and/or genera of uncertain position </a:t>
            </a:r>
            <a:r>
              <a:rPr sz="2000" dirty="0">
                <a:solidFill>
                  <a:srgbClr val="FF0000"/>
                </a:solidFill>
                <a:latin typeface="Arial"/>
                <a:cs typeface="Arial"/>
              </a:rPr>
              <a:t>–</a:t>
            </a:r>
            <a:r>
              <a:rPr sz="2000" spc="-320" dirty="0">
                <a:solidFill>
                  <a:srgbClr val="FF0000"/>
                </a:solidFill>
                <a:latin typeface="Arial"/>
                <a:cs typeface="Arial"/>
              </a:rPr>
              <a:t> </a:t>
            </a:r>
            <a:r>
              <a:rPr sz="2000" dirty="0">
                <a:solidFill>
                  <a:srgbClr val="FF0000"/>
                </a:solidFill>
                <a:latin typeface="Arial"/>
                <a:cs typeface="Arial"/>
              </a:rPr>
              <a:t>in  1998, 25 families </a:t>
            </a:r>
            <a:r>
              <a:rPr sz="2000" spc="-5" dirty="0">
                <a:solidFill>
                  <a:srgbClr val="FF0000"/>
                </a:solidFill>
                <a:latin typeface="Arial"/>
                <a:cs typeface="Arial"/>
              </a:rPr>
              <a:t>fell </a:t>
            </a:r>
            <a:r>
              <a:rPr sz="2000" dirty="0">
                <a:solidFill>
                  <a:srgbClr val="FF0000"/>
                </a:solidFill>
                <a:latin typeface="Arial"/>
                <a:cs typeface="Arial"/>
              </a:rPr>
              <a:t>in </a:t>
            </a:r>
            <a:r>
              <a:rPr sz="2000" spc="-5" dirty="0">
                <a:solidFill>
                  <a:srgbClr val="FF0000"/>
                </a:solidFill>
                <a:latin typeface="Arial"/>
                <a:cs typeface="Arial"/>
              </a:rPr>
              <a:t>this </a:t>
            </a:r>
            <a:r>
              <a:rPr sz="2000" spc="-15" dirty="0">
                <a:solidFill>
                  <a:srgbClr val="FF0000"/>
                </a:solidFill>
                <a:latin typeface="Arial"/>
                <a:cs typeface="Arial"/>
              </a:rPr>
              <a:t>category, </a:t>
            </a:r>
            <a:r>
              <a:rPr sz="2000" dirty="0">
                <a:solidFill>
                  <a:srgbClr val="FF0000"/>
                </a:solidFill>
                <a:latin typeface="Arial"/>
                <a:cs typeface="Arial"/>
              </a:rPr>
              <a:t>but by 2016 the list had shrunk to seven genera</a:t>
            </a:r>
            <a:r>
              <a:rPr sz="2000" dirty="0">
                <a:solidFill>
                  <a:srgbClr val="252525"/>
                </a:solidFill>
                <a:latin typeface="Arial"/>
                <a:cs typeface="Arial"/>
              </a:rPr>
              <a:t>,  demonstrating the increase in knowledge as more plants have been sampled and more  DNA regions have been</a:t>
            </a:r>
            <a:r>
              <a:rPr sz="2000" spc="-185" dirty="0">
                <a:solidFill>
                  <a:srgbClr val="252525"/>
                </a:solidFill>
                <a:latin typeface="Arial"/>
                <a:cs typeface="Arial"/>
              </a:rPr>
              <a:t> </a:t>
            </a:r>
            <a:r>
              <a:rPr sz="2000" dirty="0">
                <a:solidFill>
                  <a:srgbClr val="252525"/>
                </a:solidFill>
                <a:latin typeface="Arial"/>
                <a:cs typeface="Arial"/>
              </a:rPr>
              <a:t>investigated.</a:t>
            </a:r>
            <a:endParaRPr sz="2000">
              <a:latin typeface="Arial"/>
              <a:cs typeface="Arial"/>
            </a:endParaRPr>
          </a:p>
          <a:p>
            <a:pPr>
              <a:lnSpc>
                <a:spcPct val="100000"/>
              </a:lnSpc>
              <a:spcBef>
                <a:spcPts val="40"/>
              </a:spcBef>
            </a:pPr>
            <a:endParaRPr sz="2050">
              <a:latin typeface="Times New Roman"/>
              <a:cs typeface="Times New Roman"/>
            </a:endParaRPr>
          </a:p>
          <a:p>
            <a:pPr marL="12700" marR="33020">
              <a:lnSpc>
                <a:spcPct val="100000"/>
              </a:lnSpc>
              <a:spcBef>
                <a:spcPts val="5"/>
              </a:spcBef>
            </a:pPr>
            <a:r>
              <a:rPr sz="2000" dirty="0">
                <a:solidFill>
                  <a:srgbClr val="252525"/>
                </a:solidFill>
                <a:latin typeface="Arial"/>
                <a:cs typeface="Arial"/>
              </a:rPr>
              <a:t>The number of higher-level groups, formal and informal, has also increased, as a  reflection of increasing confidence in the relationships of families </a:t>
            </a:r>
            <a:r>
              <a:rPr sz="2000" spc="-5" dirty="0">
                <a:solidFill>
                  <a:srgbClr val="252525"/>
                </a:solidFill>
                <a:latin typeface="Arial"/>
                <a:cs typeface="Arial"/>
              </a:rPr>
              <a:t>to </a:t>
            </a:r>
            <a:r>
              <a:rPr sz="2000" dirty="0">
                <a:solidFill>
                  <a:srgbClr val="252525"/>
                </a:solidFill>
                <a:latin typeface="Arial"/>
                <a:cs typeface="Arial"/>
              </a:rPr>
              <a:t>each </a:t>
            </a:r>
            <a:r>
              <a:rPr sz="2000" spc="-20" dirty="0">
                <a:solidFill>
                  <a:srgbClr val="252525"/>
                </a:solidFill>
                <a:latin typeface="Arial"/>
                <a:cs typeface="Arial"/>
              </a:rPr>
              <a:t>other. </a:t>
            </a:r>
            <a:r>
              <a:rPr sz="2000" dirty="0">
                <a:solidFill>
                  <a:srgbClr val="252525"/>
                </a:solidFill>
                <a:latin typeface="Arial"/>
                <a:cs typeface="Arial"/>
              </a:rPr>
              <a:t>Changes  in </a:t>
            </a:r>
            <a:r>
              <a:rPr sz="2000" spc="-5" dirty="0">
                <a:solidFill>
                  <a:srgbClr val="252525"/>
                </a:solidFill>
                <a:latin typeface="Arial"/>
                <a:cs typeface="Arial"/>
              </a:rPr>
              <a:t>APG IV </a:t>
            </a:r>
            <a:r>
              <a:rPr sz="2000" dirty="0">
                <a:solidFill>
                  <a:srgbClr val="252525"/>
                </a:solidFill>
                <a:latin typeface="Arial"/>
                <a:cs typeface="Arial"/>
              </a:rPr>
              <a:t>on the basis of published studies include placement of </a:t>
            </a:r>
            <a:r>
              <a:rPr sz="2000" i="1" dirty="0">
                <a:solidFill>
                  <a:srgbClr val="252525"/>
                </a:solidFill>
                <a:latin typeface="Arial"/>
                <a:cs typeface="Arial"/>
              </a:rPr>
              <a:t>Petenaea </a:t>
            </a:r>
            <a:r>
              <a:rPr sz="2000" dirty="0">
                <a:solidFill>
                  <a:srgbClr val="252525"/>
                </a:solidFill>
                <a:latin typeface="Arial"/>
                <a:cs typeface="Arial"/>
              </a:rPr>
              <a:t>in </a:t>
            </a:r>
            <a:r>
              <a:rPr sz="2000" spc="-5" dirty="0">
                <a:solidFill>
                  <a:srgbClr val="252525"/>
                </a:solidFill>
                <a:latin typeface="Arial"/>
                <a:cs typeface="Arial"/>
              </a:rPr>
              <a:t>its </a:t>
            </a:r>
            <a:r>
              <a:rPr sz="2000" dirty="0">
                <a:solidFill>
                  <a:srgbClr val="252525"/>
                </a:solidFill>
                <a:latin typeface="Arial"/>
                <a:cs typeface="Arial"/>
              </a:rPr>
              <a:t>own  </a:t>
            </a:r>
            <a:r>
              <a:rPr sz="2000" spc="-5" dirty="0">
                <a:solidFill>
                  <a:srgbClr val="252525"/>
                </a:solidFill>
                <a:latin typeface="Arial"/>
                <a:cs typeface="Arial"/>
              </a:rPr>
              <a:t>family </a:t>
            </a:r>
            <a:r>
              <a:rPr sz="2000" dirty="0">
                <a:solidFill>
                  <a:srgbClr val="252525"/>
                </a:solidFill>
                <a:latin typeface="Arial"/>
                <a:cs typeface="Arial"/>
              </a:rPr>
              <a:t>(Petenaeaceae), recognition of Kewaceae for the genus </a:t>
            </a:r>
            <a:r>
              <a:rPr sz="2000" i="1" dirty="0">
                <a:solidFill>
                  <a:srgbClr val="252525"/>
                </a:solidFill>
                <a:latin typeface="Arial"/>
                <a:cs typeface="Arial"/>
              </a:rPr>
              <a:t>Kewa </a:t>
            </a:r>
            <a:r>
              <a:rPr sz="2000" dirty="0">
                <a:solidFill>
                  <a:srgbClr val="252525"/>
                </a:solidFill>
                <a:latin typeface="Arial"/>
                <a:cs typeface="Arial"/>
              </a:rPr>
              <a:t>(previously included  </a:t>
            </a:r>
            <a:r>
              <a:rPr sz="2000" spc="-5" dirty="0">
                <a:solidFill>
                  <a:srgbClr val="252525"/>
                </a:solidFill>
                <a:latin typeface="Arial"/>
                <a:cs typeface="Arial"/>
              </a:rPr>
              <a:t>in </a:t>
            </a:r>
            <a:r>
              <a:rPr sz="2000" i="1" dirty="0">
                <a:solidFill>
                  <a:srgbClr val="252525"/>
                </a:solidFill>
                <a:latin typeface="Arial"/>
                <a:cs typeface="Arial"/>
              </a:rPr>
              <a:t>Hypertelis </a:t>
            </a:r>
            <a:r>
              <a:rPr sz="2000" dirty="0">
                <a:solidFill>
                  <a:srgbClr val="252525"/>
                </a:solidFill>
                <a:latin typeface="Arial"/>
                <a:cs typeface="Arial"/>
              </a:rPr>
              <a:t>in Molluginaceae) and reorganisation of some families </a:t>
            </a:r>
            <a:r>
              <a:rPr sz="2000" spc="-5" dirty="0">
                <a:solidFill>
                  <a:srgbClr val="252525"/>
                </a:solidFill>
                <a:latin typeface="Arial"/>
                <a:cs typeface="Arial"/>
              </a:rPr>
              <a:t>that </a:t>
            </a:r>
            <a:r>
              <a:rPr sz="2000" dirty="0">
                <a:solidFill>
                  <a:srgbClr val="252525"/>
                </a:solidFill>
                <a:latin typeface="Arial"/>
                <a:cs typeface="Arial"/>
              </a:rPr>
              <a:t>were known to</a:t>
            </a:r>
            <a:r>
              <a:rPr sz="2000" spc="-190" dirty="0">
                <a:solidFill>
                  <a:srgbClr val="252525"/>
                </a:solidFill>
                <a:latin typeface="Arial"/>
                <a:cs typeface="Arial"/>
              </a:rPr>
              <a:t> </a:t>
            </a:r>
            <a:r>
              <a:rPr sz="2000" dirty="0">
                <a:solidFill>
                  <a:srgbClr val="252525"/>
                </a:solidFill>
                <a:latin typeface="Arial"/>
                <a:cs typeface="Arial"/>
              </a:rPr>
              <a:t>be  problematic. For example, several genera had been moved from Icacinaceae into the  previously monogeneric</a:t>
            </a:r>
            <a:r>
              <a:rPr sz="2000" spc="-75" dirty="0">
                <a:solidFill>
                  <a:srgbClr val="252525"/>
                </a:solidFill>
                <a:latin typeface="Arial"/>
                <a:cs typeface="Arial"/>
              </a:rPr>
              <a:t> </a:t>
            </a:r>
            <a:r>
              <a:rPr sz="2000" dirty="0">
                <a:solidFill>
                  <a:srgbClr val="252525"/>
                </a:solidFill>
                <a:latin typeface="Arial"/>
                <a:cs typeface="Arial"/>
              </a:rPr>
              <a:t>Metteniusaceae.</a:t>
            </a:r>
            <a:endParaRPr sz="200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31012"/>
            <a:ext cx="4879975" cy="697230"/>
          </a:xfrm>
          <a:prstGeom prst="rect">
            <a:avLst/>
          </a:prstGeom>
        </p:spPr>
        <p:txBody>
          <a:bodyPr vert="horz" wrap="square" lIns="0" tIns="13335" rIns="0" bIns="0" rtlCol="0">
            <a:spAutoFit/>
          </a:bodyPr>
          <a:lstStyle/>
          <a:p>
            <a:pPr marL="12700">
              <a:lnSpc>
                <a:spcPct val="100000"/>
              </a:lnSpc>
              <a:spcBef>
                <a:spcPts val="105"/>
              </a:spcBef>
            </a:pPr>
            <a:r>
              <a:rPr sz="4400" b="0" dirty="0">
                <a:latin typeface="Arial"/>
                <a:cs typeface="Arial"/>
              </a:rPr>
              <a:t>Introduction of</a:t>
            </a:r>
            <a:r>
              <a:rPr sz="4400" b="0" spc="-285" dirty="0">
                <a:latin typeface="Arial"/>
                <a:cs typeface="Arial"/>
              </a:rPr>
              <a:t> </a:t>
            </a:r>
            <a:r>
              <a:rPr sz="4400" b="0" dirty="0">
                <a:latin typeface="Arial"/>
                <a:cs typeface="Arial"/>
              </a:rPr>
              <a:t>APG</a:t>
            </a:r>
            <a:endParaRPr sz="4400">
              <a:latin typeface="Arial"/>
              <a:cs typeface="Arial"/>
            </a:endParaRPr>
          </a:p>
        </p:txBody>
      </p:sp>
      <p:sp>
        <p:nvSpPr>
          <p:cNvPr id="3" name="object 3"/>
          <p:cNvSpPr txBox="1"/>
          <p:nvPr/>
        </p:nvSpPr>
        <p:spPr>
          <a:xfrm>
            <a:off x="916939" y="1823364"/>
            <a:ext cx="10358120" cy="3967479"/>
          </a:xfrm>
          <a:prstGeom prst="rect">
            <a:avLst/>
          </a:prstGeom>
        </p:spPr>
        <p:txBody>
          <a:bodyPr vert="horz" wrap="square" lIns="0" tIns="12700" rIns="0" bIns="0" rtlCol="0">
            <a:spAutoFit/>
          </a:bodyPr>
          <a:lstStyle/>
          <a:p>
            <a:pPr marL="241300" marR="67310" indent="-228600">
              <a:lnSpc>
                <a:spcPct val="110000"/>
              </a:lnSpc>
              <a:spcBef>
                <a:spcPts val="100"/>
              </a:spcBef>
              <a:buFont typeface="Arial"/>
              <a:buChar char="•"/>
              <a:tabLst>
                <a:tab pos="241300" algn="l"/>
                <a:tab pos="241935" algn="l"/>
              </a:tabLst>
            </a:pPr>
            <a:r>
              <a:rPr sz="2200" b="1" spc="-5" dirty="0">
                <a:latin typeface="Arial"/>
                <a:cs typeface="Arial"/>
              </a:rPr>
              <a:t>In the late 1990s, an informal group of botanists from major institutions of  </a:t>
            </a:r>
            <a:r>
              <a:rPr sz="2200" b="1" dirty="0">
                <a:latin typeface="Arial"/>
                <a:cs typeface="Arial"/>
              </a:rPr>
              <a:t>world </a:t>
            </a:r>
            <a:r>
              <a:rPr sz="2200" b="1" spc="-5" dirty="0">
                <a:latin typeface="Arial"/>
                <a:cs typeface="Arial"/>
              </a:rPr>
              <a:t>that have been carrying out the analysis of plant genetic material  came together under the title of the 'Angiosperm Phylogeny Group' or</a:t>
            </a:r>
            <a:r>
              <a:rPr sz="2200" b="1" spc="245" dirty="0">
                <a:latin typeface="Arial"/>
                <a:cs typeface="Arial"/>
              </a:rPr>
              <a:t> </a:t>
            </a:r>
            <a:r>
              <a:rPr sz="2200" b="1" spc="-5" dirty="0">
                <a:latin typeface="Arial"/>
                <a:cs typeface="Arial"/>
              </a:rPr>
              <a:t>APG.</a:t>
            </a:r>
            <a:endParaRPr sz="2200">
              <a:latin typeface="Arial"/>
              <a:cs typeface="Arial"/>
            </a:endParaRPr>
          </a:p>
          <a:p>
            <a:pPr marL="241300" marR="342265" indent="-228600">
              <a:lnSpc>
                <a:spcPct val="110000"/>
              </a:lnSpc>
              <a:spcBef>
                <a:spcPts val="1000"/>
              </a:spcBef>
              <a:buFont typeface="Arial"/>
              <a:buChar char="•"/>
              <a:tabLst>
                <a:tab pos="241300" algn="l"/>
                <a:tab pos="241935" algn="l"/>
              </a:tabLst>
            </a:pPr>
            <a:r>
              <a:rPr sz="2200" b="1" spc="-5" dirty="0">
                <a:latin typeface="Arial"/>
                <a:cs typeface="Arial"/>
              </a:rPr>
              <a:t>Their intention </a:t>
            </a:r>
            <a:r>
              <a:rPr sz="2200" b="1" dirty="0">
                <a:latin typeface="Arial"/>
                <a:cs typeface="Arial"/>
              </a:rPr>
              <a:t>was </a:t>
            </a:r>
            <a:r>
              <a:rPr sz="2200" b="1" spc="-5" dirty="0">
                <a:latin typeface="Arial"/>
                <a:cs typeface="Arial"/>
              </a:rPr>
              <a:t>to provide a </a:t>
            </a:r>
            <a:r>
              <a:rPr sz="2200" b="1" dirty="0">
                <a:latin typeface="Arial"/>
                <a:cs typeface="Arial"/>
              </a:rPr>
              <a:t>widely </a:t>
            </a:r>
            <a:r>
              <a:rPr sz="2200" b="1" spc="-5" dirty="0">
                <a:latin typeface="Arial"/>
                <a:cs typeface="Arial"/>
              </a:rPr>
              <a:t>accepted and more stable point of  reference for angiosperm</a:t>
            </a:r>
            <a:r>
              <a:rPr sz="2200" b="1" spc="60" dirty="0">
                <a:latin typeface="Arial"/>
                <a:cs typeface="Arial"/>
              </a:rPr>
              <a:t> </a:t>
            </a:r>
            <a:r>
              <a:rPr sz="2200" b="1" spc="-5" dirty="0">
                <a:latin typeface="Arial"/>
                <a:cs typeface="Arial"/>
              </a:rPr>
              <a:t>classification.</a:t>
            </a:r>
            <a:endParaRPr sz="2200">
              <a:latin typeface="Arial"/>
              <a:cs typeface="Arial"/>
            </a:endParaRPr>
          </a:p>
          <a:p>
            <a:pPr marL="241300" indent="-228600">
              <a:lnSpc>
                <a:spcPct val="100000"/>
              </a:lnSpc>
              <a:spcBef>
                <a:spcPts val="260"/>
              </a:spcBef>
              <a:buFont typeface="Arial"/>
              <a:buChar char="•"/>
              <a:tabLst>
                <a:tab pos="241300" algn="l"/>
                <a:tab pos="241935" algn="l"/>
                <a:tab pos="1100455" algn="l"/>
                <a:tab pos="1807845" algn="l"/>
                <a:tab pos="2995295" algn="l"/>
                <a:tab pos="3422015" algn="l"/>
                <a:tab pos="3754120" algn="l"/>
                <a:tab pos="4476750" algn="l"/>
                <a:tab pos="5617210" algn="l"/>
                <a:tab pos="6322695" algn="l"/>
                <a:tab pos="7823834" algn="l"/>
                <a:tab pos="8249284" algn="l"/>
                <a:tab pos="9048115" algn="l"/>
                <a:tab pos="9738360" algn="l"/>
              </a:tabLst>
            </a:pPr>
            <a:r>
              <a:rPr sz="2200" b="1" spc="-5" dirty="0">
                <a:latin typeface="Arial"/>
                <a:cs typeface="Arial"/>
              </a:rPr>
              <a:t>Their	</a:t>
            </a:r>
            <a:r>
              <a:rPr sz="2200" b="1" spc="5" dirty="0">
                <a:latin typeface="Arial"/>
                <a:cs typeface="Arial"/>
              </a:rPr>
              <a:t>f</a:t>
            </a:r>
            <a:r>
              <a:rPr sz="2200" b="1" spc="-5" dirty="0">
                <a:latin typeface="Arial"/>
                <a:cs typeface="Arial"/>
              </a:rPr>
              <a:t>irst</a:t>
            </a:r>
            <a:r>
              <a:rPr sz="2200" b="1" dirty="0">
                <a:latin typeface="Arial"/>
                <a:cs typeface="Arial"/>
              </a:rPr>
              <a:t>	</a:t>
            </a:r>
            <a:r>
              <a:rPr sz="2200" b="1" spc="-5" dirty="0">
                <a:latin typeface="Arial"/>
                <a:cs typeface="Arial"/>
              </a:rPr>
              <a:t>attem</a:t>
            </a:r>
            <a:r>
              <a:rPr sz="2200" b="1" spc="10" dirty="0">
                <a:latin typeface="Arial"/>
                <a:cs typeface="Arial"/>
              </a:rPr>
              <a:t>p</a:t>
            </a:r>
            <a:r>
              <a:rPr sz="2200" b="1" spc="-5" dirty="0">
                <a:latin typeface="Arial"/>
                <a:cs typeface="Arial"/>
              </a:rPr>
              <a:t>t</a:t>
            </a:r>
            <a:r>
              <a:rPr sz="2200" b="1" dirty="0">
                <a:latin typeface="Arial"/>
                <a:cs typeface="Arial"/>
              </a:rPr>
              <a:t>	</a:t>
            </a:r>
            <a:r>
              <a:rPr sz="2200" b="1" spc="10" dirty="0">
                <a:latin typeface="Arial"/>
                <a:cs typeface="Arial"/>
              </a:rPr>
              <a:t>a</a:t>
            </a:r>
            <a:r>
              <a:rPr sz="2200" b="1" spc="-5" dirty="0">
                <a:latin typeface="Arial"/>
                <a:cs typeface="Arial"/>
              </a:rPr>
              <a:t>t</a:t>
            </a:r>
            <a:r>
              <a:rPr sz="2200" b="1" dirty="0">
                <a:latin typeface="Arial"/>
                <a:cs typeface="Arial"/>
              </a:rPr>
              <a:t>	</a:t>
            </a:r>
            <a:r>
              <a:rPr sz="2200" b="1" spc="-5" dirty="0">
                <a:latin typeface="Arial"/>
                <a:cs typeface="Arial"/>
              </a:rPr>
              <a:t>a</a:t>
            </a:r>
            <a:r>
              <a:rPr sz="2200" b="1" dirty="0">
                <a:latin typeface="Arial"/>
                <a:cs typeface="Arial"/>
              </a:rPr>
              <a:t>	</a:t>
            </a:r>
            <a:r>
              <a:rPr sz="2200" b="1" spc="-5" dirty="0">
                <a:latin typeface="Arial"/>
                <a:cs typeface="Arial"/>
              </a:rPr>
              <a:t>new</a:t>
            </a:r>
            <a:r>
              <a:rPr sz="2200" b="1" dirty="0">
                <a:latin typeface="Arial"/>
                <a:cs typeface="Arial"/>
              </a:rPr>
              <a:t>	</a:t>
            </a:r>
            <a:r>
              <a:rPr sz="2200" b="1" spc="-5" dirty="0">
                <a:latin typeface="Arial"/>
                <a:cs typeface="Arial"/>
              </a:rPr>
              <a:t>sy</a:t>
            </a:r>
            <a:r>
              <a:rPr sz="2200" b="1" dirty="0">
                <a:latin typeface="Arial"/>
                <a:cs typeface="Arial"/>
              </a:rPr>
              <a:t>s</a:t>
            </a:r>
            <a:r>
              <a:rPr sz="2200" b="1" spc="-5" dirty="0">
                <a:latin typeface="Arial"/>
                <a:cs typeface="Arial"/>
              </a:rPr>
              <a:t>tem</a:t>
            </a:r>
            <a:r>
              <a:rPr sz="2200" b="1" dirty="0">
                <a:latin typeface="Arial"/>
                <a:cs typeface="Arial"/>
              </a:rPr>
              <a:t>	</a:t>
            </a:r>
            <a:r>
              <a:rPr sz="2200" b="1" spc="10" dirty="0">
                <a:latin typeface="Arial"/>
                <a:cs typeface="Arial"/>
              </a:rPr>
              <a:t>w</a:t>
            </a:r>
            <a:r>
              <a:rPr sz="2200" b="1" spc="-5" dirty="0">
                <a:latin typeface="Arial"/>
                <a:cs typeface="Arial"/>
              </a:rPr>
              <a:t>as</a:t>
            </a:r>
            <a:r>
              <a:rPr sz="2200" b="1" dirty="0">
                <a:latin typeface="Arial"/>
                <a:cs typeface="Arial"/>
              </a:rPr>
              <a:t>	</a:t>
            </a:r>
            <a:r>
              <a:rPr sz="2200" b="1" spc="-5" dirty="0">
                <a:latin typeface="Arial"/>
                <a:cs typeface="Arial"/>
              </a:rPr>
              <a:t>p</a:t>
            </a:r>
            <a:r>
              <a:rPr sz="2200" b="1" spc="10" dirty="0">
                <a:latin typeface="Arial"/>
                <a:cs typeface="Arial"/>
              </a:rPr>
              <a:t>u</a:t>
            </a:r>
            <a:r>
              <a:rPr sz="2200" b="1" spc="-5" dirty="0">
                <a:latin typeface="Arial"/>
                <a:cs typeface="Arial"/>
              </a:rPr>
              <a:t>bli</a:t>
            </a:r>
            <a:r>
              <a:rPr sz="2200" b="1" dirty="0">
                <a:latin typeface="Arial"/>
                <a:cs typeface="Arial"/>
              </a:rPr>
              <a:t>s</a:t>
            </a:r>
            <a:r>
              <a:rPr sz="2200" b="1" spc="-5" dirty="0">
                <a:latin typeface="Arial"/>
                <a:cs typeface="Arial"/>
              </a:rPr>
              <a:t>h</a:t>
            </a:r>
            <a:r>
              <a:rPr sz="2200" b="1" spc="10" dirty="0">
                <a:latin typeface="Arial"/>
                <a:cs typeface="Arial"/>
              </a:rPr>
              <a:t>e</a:t>
            </a:r>
            <a:r>
              <a:rPr sz="2200" b="1" spc="-5" dirty="0">
                <a:latin typeface="Arial"/>
                <a:cs typeface="Arial"/>
              </a:rPr>
              <a:t>d</a:t>
            </a:r>
            <a:r>
              <a:rPr sz="2200" b="1" dirty="0">
                <a:latin typeface="Arial"/>
                <a:cs typeface="Arial"/>
              </a:rPr>
              <a:t>	</a:t>
            </a:r>
            <a:r>
              <a:rPr sz="2200" b="1" spc="-5" dirty="0">
                <a:latin typeface="Arial"/>
                <a:cs typeface="Arial"/>
              </a:rPr>
              <a:t>in</a:t>
            </a:r>
            <a:r>
              <a:rPr sz="2200" b="1" dirty="0">
                <a:latin typeface="Arial"/>
                <a:cs typeface="Arial"/>
              </a:rPr>
              <a:t>	</a:t>
            </a:r>
            <a:r>
              <a:rPr sz="2200" b="1" spc="-5" dirty="0">
                <a:latin typeface="Arial"/>
                <a:cs typeface="Arial"/>
              </a:rPr>
              <a:t>1998</a:t>
            </a:r>
            <a:r>
              <a:rPr sz="2200" b="1" dirty="0">
                <a:latin typeface="Arial"/>
                <a:cs typeface="Arial"/>
              </a:rPr>
              <a:t>	</a:t>
            </a:r>
            <a:r>
              <a:rPr sz="2200" b="1" spc="5" dirty="0">
                <a:latin typeface="Arial"/>
                <a:cs typeface="Arial"/>
              </a:rPr>
              <a:t>(</a:t>
            </a:r>
            <a:r>
              <a:rPr sz="2200" b="1" spc="-5" dirty="0">
                <a:latin typeface="Arial"/>
                <a:cs typeface="Arial"/>
              </a:rPr>
              <a:t>the</a:t>
            </a:r>
            <a:r>
              <a:rPr sz="2200" b="1" dirty="0">
                <a:latin typeface="Arial"/>
                <a:cs typeface="Arial"/>
              </a:rPr>
              <a:t>	</a:t>
            </a:r>
            <a:r>
              <a:rPr sz="2200" b="1" spc="-5" dirty="0">
                <a:latin typeface="Arial"/>
                <a:cs typeface="Arial"/>
              </a:rPr>
              <a:t>A</a:t>
            </a:r>
            <a:r>
              <a:rPr sz="2200" b="1" dirty="0">
                <a:latin typeface="Arial"/>
                <a:cs typeface="Arial"/>
              </a:rPr>
              <a:t>P</a:t>
            </a:r>
            <a:r>
              <a:rPr sz="2200" b="1" spc="-5" dirty="0">
                <a:latin typeface="Arial"/>
                <a:cs typeface="Arial"/>
              </a:rPr>
              <a:t>G</a:t>
            </a:r>
            <a:endParaRPr sz="2200">
              <a:latin typeface="Arial"/>
              <a:cs typeface="Arial"/>
            </a:endParaRPr>
          </a:p>
          <a:p>
            <a:pPr marL="12700">
              <a:lnSpc>
                <a:spcPct val="100000"/>
              </a:lnSpc>
              <a:spcBef>
                <a:spcPts val="265"/>
              </a:spcBef>
            </a:pPr>
            <a:r>
              <a:rPr sz="2200" b="1" spc="-5" dirty="0">
                <a:latin typeface="Arial"/>
                <a:cs typeface="Arial"/>
              </a:rPr>
              <a:t>system).</a:t>
            </a:r>
            <a:r>
              <a:rPr sz="2200" b="1" spc="245" dirty="0">
                <a:latin typeface="Arial"/>
                <a:cs typeface="Arial"/>
              </a:rPr>
              <a:t> </a:t>
            </a:r>
            <a:r>
              <a:rPr sz="2200" b="1" dirty="0">
                <a:latin typeface="Arial"/>
                <a:cs typeface="Arial"/>
              </a:rPr>
              <a:t>Three</a:t>
            </a:r>
            <a:r>
              <a:rPr sz="2200" b="1" spc="250" dirty="0">
                <a:latin typeface="Arial"/>
                <a:cs typeface="Arial"/>
              </a:rPr>
              <a:t> </a:t>
            </a:r>
            <a:r>
              <a:rPr sz="2200" b="1" spc="-5" dirty="0">
                <a:latin typeface="Arial"/>
                <a:cs typeface="Arial"/>
              </a:rPr>
              <a:t>revisions</a:t>
            </a:r>
            <a:r>
              <a:rPr sz="2200" b="1" spc="254" dirty="0">
                <a:latin typeface="Arial"/>
                <a:cs typeface="Arial"/>
              </a:rPr>
              <a:t> </a:t>
            </a:r>
            <a:r>
              <a:rPr sz="2200" b="1" dirty="0">
                <a:latin typeface="Arial"/>
                <a:cs typeface="Arial"/>
              </a:rPr>
              <a:t>have</a:t>
            </a:r>
            <a:r>
              <a:rPr sz="2200" b="1" spc="254" dirty="0">
                <a:latin typeface="Arial"/>
                <a:cs typeface="Arial"/>
              </a:rPr>
              <a:t> </a:t>
            </a:r>
            <a:r>
              <a:rPr sz="2200" b="1" dirty="0">
                <a:latin typeface="Arial"/>
                <a:cs typeface="Arial"/>
              </a:rPr>
              <a:t>been</a:t>
            </a:r>
            <a:r>
              <a:rPr sz="2200" b="1" spc="250" dirty="0">
                <a:latin typeface="Arial"/>
                <a:cs typeface="Arial"/>
              </a:rPr>
              <a:t> </a:t>
            </a:r>
            <a:r>
              <a:rPr sz="2200" b="1" dirty="0">
                <a:latin typeface="Arial"/>
                <a:cs typeface="Arial"/>
              </a:rPr>
              <a:t>published,</a:t>
            </a:r>
            <a:r>
              <a:rPr sz="2200" b="1" spc="260" dirty="0">
                <a:latin typeface="Arial"/>
                <a:cs typeface="Arial"/>
              </a:rPr>
              <a:t> </a:t>
            </a:r>
            <a:r>
              <a:rPr sz="2200" b="1" spc="-5" dirty="0">
                <a:latin typeface="Arial"/>
                <a:cs typeface="Arial"/>
              </a:rPr>
              <a:t>in</a:t>
            </a:r>
            <a:r>
              <a:rPr sz="2200" b="1" spc="245" dirty="0">
                <a:latin typeface="Arial"/>
                <a:cs typeface="Arial"/>
              </a:rPr>
              <a:t> </a:t>
            </a:r>
            <a:r>
              <a:rPr sz="2200" b="1" dirty="0">
                <a:latin typeface="Arial"/>
                <a:cs typeface="Arial"/>
              </a:rPr>
              <a:t>2003</a:t>
            </a:r>
            <a:r>
              <a:rPr sz="2200" b="1" spc="254" dirty="0">
                <a:latin typeface="Arial"/>
                <a:cs typeface="Arial"/>
              </a:rPr>
              <a:t> </a:t>
            </a:r>
            <a:r>
              <a:rPr sz="2200" b="1" spc="-5" dirty="0">
                <a:latin typeface="Arial"/>
                <a:cs typeface="Arial"/>
              </a:rPr>
              <a:t>(APG</a:t>
            </a:r>
            <a:r>
              <a:rPr sz="2200" b="1" spc="229" dirty="0">
                <a:latin typeface="Arial"/>
                <a:cs typeface="Arial"/>
              </a:rPr>
              <a:t> </a:t>
            </a:r>
            <a:r>
              <a:rPr sz="2200" b="1" spc="-5" dirty="0">
                <a:latin typeface="Arial"/>
                <a:cs typeface="Arial"/>
              </a:rPr>
              <a:t>II)</a:t>
            </a:r>
            <a:r>
              <a:rPr sz="2200" b="1" spc="250" dirty="0">
                <a:latin typeface="Arial"/>
                <a:cs typeface="Arial"/>
              </a:rPr>
              <a:t> </a:t>
            </a:r>
            <a:r>
              <a:rPr sz="2200" b="1" spc="-5" dirty="0">
                <a:latin typeface="Arial"/>
                <a:cs typeface="Arial"/>
              </a:rPr>
              <a:t>,</a:t>
            </a:r>
            <a:r>
              <a:rPr sz="2200" b="1" spc="254" dirty="0">
                <a:latin typeface="Arial"/>
                <a:cs typeface="Arial"/>
              </a:rPr>
              <a:t> </a:t>
            </a:r>
            <a:r>
              <a:rPr sz="2200" b="1" spc="-5" dirty="0">
                <a:latin typeface="Arial"/>
                <a:cs typeface="Arial"/>
              </a:rPr>
              <a:t>2009</a:t>
            </a:r>
            <a:r>
              <a:rPr sz="2200" b="1" spc="250" dirty="0">
                <a:latin typeface="Arial"/>
                <a:cs typeface="Arial"/>
              </a:rPr>
              <a:t> </a:t>
            </a:r>
            <a:r>
              <a:rPr sz="2200" b="1" spc="-10" dirty="0">
                <a:latin typeface="Arial"/>
                <a:cs typeface="Arial"/>
              </a:rPr>
              <a:t>(APG</a:t>
            </a:r>
            <a:endParaRPr sz="2200">
              <a:latin typeface="Arial"/>
              <a:cs typeface="Arial"/>
            </a:endParaRPr>
          </a:p>
          <a:p>
            <a:pPr marL="12700">
              <a:lnSpc>
                <a:spcPct val="100000"/>
              </a:lnSpc>
              <a:spcBef>
                <a:spcPts val="265"/>
              </a:spcBef>
            </a:pPr>
            <a:r>
              <a:rPr sz="2200" b="1" spc="-5" dirty="0">
                <a:latin typeface="Arial"/>
                <a:cs typeface="Arial"/>
              </a:rPr>
              <a:t>III) and 2016 (APG IV), each superseding the previous</a:t>
            </a:r>
            <a:r>
              <a:rPr sz="2200" b="1" spc="185" dirty="0">
                <a:latin typeface="Arial"/>
                <a:cs typeface="Arial"/>
              </a:rPr>
              <a:t> </a:t>
            </a:r>
            <a:r>
              <a:rPr sz="2200" b="1" spc="-5" dirty="0">
                <a:latin typeface="Arial"/>
                <a:cs typeface="Arial"/>
              </a:rPr>
              <a:t>system.</a:t>
            </a:r>
            <a:endParaRPr sz="2200">
              <a:latin typeface="Arial"/>
              <a:cs typeface="Arial"/>
            </a:endParaRPr>
          </a:p>
          <a:p>
            <a:pPr marL="12700" marR="5080">
              <a:lnSpc>
                <a:spcPct val="110000"/>
              </a:lnSpc>
              <a:spcBef>
                <a:spcPts val="1000"/>
              </a:spcBef>
              <a:buFont typeface="Arial"/>
              <a:buChar char="•"/>
              <a:tabLst>
                <a:tab pos="241300" algn="l"/>
                <a:tab pos="241935" algn="l"/>
              </a:tabLst>
            </a:pPr>
            <a:r>
              <a:rPr sz="2200" b="1" spc="-5" dirty="0">
                <a:latin typeface="Arial"/>
                <a:cs typeface="Arial"/>
              </a:rPr>
              <a:t>Eight researchers </a:t>
            </a:r>
            <a:r>
              <a:rPr sz="2200" b="1" dirty="0">
                <a:latin typeface="Arial"/>
                <a:cs typeface="Arial"/>
              </a:rPr>
              <a:t>have been listed </a:t>
            </a:r>
            <a:r>
              <a:rPr sz="2200" b="1" spc="-5" dirty="0">
                <a:latin typeface="Arial"/>
                <a:cs typeface="Arial"/>
              </a:rPr>
              <a:t>as </a:t>
            </a:r>
            <a:r>
              <a:rPr sz="2200" b="1" dirty="0">
                <a:latin typeface="Arial"/>
                <a:cs typeface="Arial"/>
              </a:rPr>
              <a:t>authors to the </a:t>
            </a:r>
            <a:r>
              <a:rPr sz="2200" b="1" spc="-5" dirty="0">
                <a:latin typeface="Arial"/>
                <a:cs typeface="Arial"/>
              </a:rPr>
              <a:t>three </a:t>
            </a:r>
            <a:r>
              <a:rPr sz="2200" b="1" dirty="0">
                <a:latin typeface="Arial"/>
                <a:cs typeface="Arial"/>
              </a:rPr>
              <a:t>papers, and </a:t>
            </a:r>
            <a:r>
              <a:rPr sz="2200" b="1" spc="-5" dirty="0">
                <a:latin typeface="Arial"/>
                <a:cs typeface="Arial"/>
              </a:rPr>
              <a:t>a  further 33 as</a:t>
            </a:r>
            <a:r>
              <a:rPr sz="2200" b="1" spc="30" dirty="0">
                <a:latin typeface="Arial"/>
                <a:cs typeface="Arial"/>
              </a:rPr>
              <a:t> </a:t>
            </a:r>
            <a:r>
              <a:rPr sz="2200" b="1" spc="-5" dirty="0">
                <a:latin typeface="Arial"/>
                <a:cs typeface="Arial"/>
              </a:rPr>
              <a:t>contributors.</a:t>
            </a:r>
            <a:endParaRPr sz="2200">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TotalTime>
  <Words>3880</Words>
  <Application>Microsoft Office PowerPoint</Application>
  <PresentationFormat>Custom</PresentationFormat>
  <Paragraphs>371</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'Application of APG  Classification System in  Taxonomy" Dr. Tripta Jain         Assistant Professor          Department of Botany</vt:lpstr>
      <vt:lpstr>Introduction</vt:lpstr>
      <vt:lpstr>Introduction</vt:lpstr>
      <vt:lpstr>Pre Darwinism and Post Darwinism  classifications</vt:lpstr>
      <vt:lpstr>Linnaeus’ classification system When Linnaeus classified the flowering plants (angiosperms) in his book Species  Plantarum (1753), he used the numbers of male and female parts in flowers as the  main characters. He realised that this inevitably led to an artificial system, with  unrelated plants being put together in many cases, and many of his contemporaries  were shocked by the focus on sexual organs.</vt:lpstr>
      <vt:lpstr>Post Darwin Natural Systems</vt:lpstr>
      <vt:lpstr>Slide 7</vt:lpstr>
      <vt:lpstr>Development of the APG system Three further versions of the APG classification were published in 2003, 2009 and 2016,  each with multiple compilers and contributors. The most recent version, APG IV published  this month, has ten compilers and 15 contributors from six countries and is the result of a  workshop hosted by Kew in September 2015. An online survey also provided useful  background about the views of botanists and other users of the classification around the  world (Christenhusz et al., 2015).</vt:lpstr>
      <vt:lpstr>Introduction of APG</vt:lpstr>
      <vt:lpstr>Introduction</vt:lpstr>
      <vt:lpstr>Introduction</vt:lpstr>
      <vt:lpstr>Principles of APG</vt:lpstr>
      <vt:lpstr>Slide 13</vt:lpstr>
      <vt:lpstr>Application of APG</vt:lpstr>
      <vt:lpstr>Summary of APG 1998</vt:lpstr>
      <vt:lpstr>APG 1998</vt:lpstr>
      <vt:lpstr>Outline classification: APG 1998</vt:lpstr>
      <vt:lpstr>Summary of APG II 2003</vt:lpstr>
      <vt:lpstr>APG 2003</vt:lpstr>
      <vt:lpstr>APG 2003</vt:lpstr>
      <vt:lpstr>Major clades APG 2003</vt:lpstr>
      <vt:lpstr>APG III 2009</vt:lpstr>
      <vt:lpstr>APG 2009</vt:lpstr>
      <vt:lpstr>APG 2009</vt:lpstr>
      <vt:lpstr>APG 2009</vt:lpstr>
      <vt:lpstr>APG 2009</vt:lpstr>
      <vt:lpstr>APG 2009</vt:lpstr>
      <vt:lpstr>APG 2009</vt:lpstr>
      <vt:lpstr>APG 2009</vt:lpstr>
      <vt:lpstr>APG 2009</vt:lpstr>
      <vt:lpstr>APG 2009</vt:lpstr>
      <vt:lpstr>Slide 32</vt:lpstr>
      <vt:lpstr>Summary of APG III (2009)</vt:lpstr>
      <vt:lpstr>Slide 34</vt:lpstr>
      <vt:lpstr>Slide 35</vt:lpstr>
      <vt:lpstr>Slide 36</vt:lpstr>
      <vt:lpstr>Slide 37</vt:lpstr>
      <vt:lpstr>APG 2016 IV</vt:lpstr>
      <vt:lpstr>APG IV</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APG  Classification System in  Taxonomic Account" Bir Bahadur Thapa  Central Department of Botany</dc:title>
  <dc:creator>sharad jain</dc:creator>
  <cp:lastModifiedBy>sharad jain</cp:lastModifiedBy>
  <cp:revision>7</cp:revision>
  <dcterms:created xsi:type="dcterms:W3CDTF">2018-09-30T04:03:16Z</dcterms:created>
  <dcterms:modified xsi:type="dcterms:W3CDTF">2018-09-30T06:14:19Z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2017-07-22T00:00:00Z</vt:filetime>
  </property>
  <property fmtid="{D5CDD505-2E9C-101B-9397-08002B2CF9AE}" pid="3" name="Creator">
    <vt:lpwstr>Microsoft® PowerPoint® 2013</vt:lpwstr>
  </property>
  <property fmtid="{D5CDD505-2E9C-101B-9397-08002B2CF9AE}" pid="4" name="LastSaved">
    <vt:filetime>2018-09-30T00:00:00Z</vt:filetime>
  </property>
</Properties>
</file>