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sldIdLst>
    <p:sldId id="262" r:id="rId2"/>
    <p:sldId id="257" r:id="rId3"/>
    <p:sldId id="256" r:id="rId4"/>
    <p:sldId id="258" r:id="rId5"/>
    <p:sldId id="259" r:id="rId6"/>
    <p:sldId id="260" r:id="rId7"/>
    <p:sldId id="263" r:id="rId8"/>
    <p:sldId id="266" r:id="rId9"/>
    <p:sldId id="264" r:id="rId10"/>
    <p:sldId id="265"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ED09E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02" y="3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7F73E5-5F3E-4C12-BA5D-806934487FA8}" type="datetimeFigureOut">
              <a:rPr lang="en-US" smtClean="0"/>
              <a:pPr/>
              <a:t>21/10/2020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86DDCA-6D38-41D0-BCAA-B45FD78962D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21/10/2020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57200"/>
            <a:ext cx="9144000" cy="699309"/>
          </a:xfrm>
          <a:prstGeom prst="rect">
            <a:avLst/>
          </a:prstGeom>
          <a:noFill/>
        </p:spPr>
        <p:txBody>
          <a:bodyPr wrap="square" lIns="82945" tIns="41473" rIns="82945" bIns="41473" rtlCol="0">
            <a:spAutoFit/>
          </a:bodyPr>
          <a:lstStyle/>
          <a:p>
            <a:pPr algn="ctr"/>
            <a:r>
              <a:rPr lang="en-US" sz="4000" dirty="0" smtClean="0">
                <a:solidFill>
                  <a:srgbClr val="FF0000"/>
                </a:solidFill>
                <a:effectLst>
                  <a:reflection blurRad="6350" stA="55000" endA="300" endPos="45500" dir="5400000" sy="-100000" algn="bl" rotWithShape="0"/>
                </a:effectLst>
                <a:latin typeface="Arial Black" pitchFamily="34" charset="0"/>
              </a:rPr>
              <a:t>SYSTEMATIC BOTANY</a:t>
            </a:r>
            <a:endParaRPr lang="en-US" sz="4000" dirty="0">
              <a:solidFill>
                <a:srgbClr val="FF0000"/>
              </a:solidFill>
              <a:effectLst>
                <a:reflection blurRad="6350" stA="55000" endA="300" endPos="45500" dir="5400000" sy="-100000" algn="bl" rotWithShape="0"/>
              </a:effectLst>
              <a:latin typeface="Arial Black" pitchFamily="34" charset="0"/>
            </a:endParaRPr>
          </a:p>
        </p:txBody>
      </p:sp>
      <p:sp>
        <p:nvSpPr>
          <p:cNvPr id="4" name="TextBox 3"/>
          <p:cNvSpPr txBox="1"/>
          <p:nvPr/>
        </p:nvSpPr>
        <p:spPr>
          <a:xfrm>
            <a:off x="5758186" y="4876800"/>
            <a:ext cx="3385814" cy="1422584"/>
          </a:xfrm>
          <a:prstGeom prst="rect">
            <a:avLst/>
          </a:prstGeom>
          <a:noFill/>
        </p:spPr>
        <p:txBody>
          <a:bodyPr wrap="square" lIns="82945" tIns="41473" rIns="82945" bIns="41473" rtlCol="0">
            <a:spAutoFit/>
          </a:bodyPr>
          <a:lstStyle/>
          <a:p>
            <a:r>
              <a:rPr lang="en-US" sz="2900" b="1" dirty="0" err="1" smtClean="0">
                <a:solidFill>
                  <a:srgbClr val="002060"/>
                </a:solidFill>
                <a:latin typeface="Arial" pitchFamily="34" charset="0"/>
                <a:cs typeface="Arial" pitchFamily="34" charset="0"/>
              </a:rPr>
              <a:t>Dr.Tripta</a:t>
            </a:r>
            <a:r>
              <a:rPr lang="en-US" sz="2900" b="1" dirty="0" smtClean="0">
                <a:solidFill>
                  <a:srgbClr val="002060"/>
                </a:solidFill>
                <a:latin typeface="Arial" pitchFamily="34" charset="0"/>
                <a:cs typeface="Arial" pitchFamily="34" charset="0"/>
              </a:rPr>
              <a:t> Jain</a:t>
            </a:r>
          </a:p>
          <a:p>
            <a:r>
              <a:rPr lang="en-US" sz="2900" b="1" dirty="0" smtClean="0">
                <a:solidFill>
                  <a:srgbClr val="002060"/>
                </a:solidFill>
                <a:latin typeface="Arial" pitchFamily="34" charset="0"/>
                <a:cs typeface="Arial" pitchFamily="34" charset="0"/>
              </a:rPr>
              <a:t>Asst. Professor</a:t>
            </a:r>
          </a:p>
          <a:p>
            <a:r>
              <a:rPr lang="en-US" sz="2900" b="1" dirty="0" smtClean="0">
                <a:solidFill>
                  <a:srgbClr val="002060"/>
                </a:solidFill>
                <a:latin typeface="Arial" pitchFamily="34" charset="0"/>
                <a:cs typeface="Arial" pitchFamily="34" charset="0"/>
              </a:rPr>
              <a:t>MLS University</a:t>
            </a:r>
            <a:endParaRPr lang="en-US" sz="2900" b="1" dirty="0">
              <a:solidFill>
                <a:srgbClr val="002060"/>
              </a:solidFill>
              <a:latin typeface="Arial" pitchFamily="34" charset="0"/>
              <a:cs typeface="Arial" pitchFamily="34" charset="0"/>
            </a:endParaRPr>
          </a:p>
        </p:txBody>
      </p:sp>
      <p:sp>
        <p:nvSpPr>
          <p:cNvPr id="7" name="object 3"/>
          <p:cNvSpPr/>
          <p:nvPr/>
        </p:nvSpPr>
        <p:spPr>
          <a:xfrm>
            <a:off x="2133600" y="1524000"/>
            <a:ext cx="3276600" cy="2362200"/>
          </a:xfrm>
          <a:prstGeom prst="rect">
            <a:avLst/>
          </a:prstGeom>
          <a:blipFill>
            <a:blip r:embed="rId2" cstate="print"/>
            <a:stretch>
              <a:fillRect/>
            </a:stretch>
          </a:blipFill>
        </p:spPr>
        <p:txBody>
          <a:bodyPr wrap="square" lIns="0" tIns="0" rIns="0" bIns="0" rtlCol="0"/>
          <a:lstStyle/>
          <a:p>
            <a:endParaRPr/>
          </a:p>
        </p:txBody>
      </p:sp>
      <p:sp>
        <p:nvSpPr>
          <p:cNvPr id="8" name="object 7"/>
          <p:cNvSpPr/>
          <p:nvPr/>
        </p:nvSpPr>
        <p:spPr>
          <a:xfrm>
            <a:off x="5181600" y="1524000"/>
            <a:ext cx="3581400" cy="2895600"/>
          </a:xfrm>
          <a:prstGeom prst="rect">
            <a:avLst/>
          </a:prstGeom>
          <a:blipFill>
            <a:blip r:embed="rId3" cstate="print"/>
            <a:stretch>
              <a:fillRect/>
            </a:stretch>
          </a:blipFill>
        </p:spPr>
        <p:txBody>
          <a:bodyPr wrap="square" lIns="0" tIns="0" rIns="0" bIns="0" rtlCol="0"/>
          <a:lstStyle/>
          <a:p>
            <a:endParaRPr/>
          </a:p>
        </p:txBody>
      </p:sp>
      <p:sp>
        <p:nvSpPr>
          <p:cNvPr id="9" name="object 6"/>
          <p:cNvSpPr/>
          <p:nvPr/>
        </p:nvSpPr>
        <p:spPr>
          <a:xfrm>
            <a:off x="0" y="3733800"/>
            <a:ext cx="2895600" cy="2819400"/>
          </a:xfrm>
          <a:prstGeom prst="rect">
            <a:avLst/>
          </a:prstGeom>
          <a:blipFill>
            <a:blip r:embed="rId4" cstate="print"/>
            <a:stretch>
              <a:fillRect/>
            </a:stretch>
          </a:blipFill>
        </p:spPr>
        <p:txBody>
          <a:bodyPr wrap="square" lIns="0" tIns="0" rIns="0" bIns="0" rtlCol="0"/>
          <a:lstStyle/>
          <a:p>
            <a:endParaRPr/>
          </a:p>
        </p:txBody>
      </p:sp>
      <p:sp>
        <p:nvSpPr>
          <p:cNvPr id="10" name="object 4"/>
          <p:cNvSpPr/>
          <p:nvPr/>
        </p:nvSpPr>
        <p:spPr>
          <a:xfrm>
            <a:off x="2667000" y="3810000"/>
            <a:ext cx="2971800" cy="2743200"/>
          </a:xfrm>
          <a:prstGeom prst="rect">
            <a:avLst/>
          </a:prstGeom>
          <a:blipFill>
            <a:blip r:embed="rId5" cstate="print"/>
            <a:stretch>
              <a:fillRect/>
            </a:stretch>
          </a:blipFill>
        </p:spPr>
        <p:txBody>
          <a:bodyPr wrap="square" lIns="0" tIns="0" rIns="0" bIns="0" rtlCol="0"/>
          <a:lstStyle/>
          <a:p>
            <a:endParaRPr/>
          </a:p>
        </p:txBody>
      </p:sp>
      <p:sp>
        <p:nvSpPr>
          <p:cNvPr id="11" name="object 5"/>
          <p:cNvSpPr/>
          <p:nvPr/>
        </p:nvSpPr>
        <p:spPr>
          <a:xfrm>
            <a:off x="0" y="1524000"/>
            <a:ext cx="2362200" cy="2286000"/>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5943600"/>
          </a:xfrm>
        </p:spPr>
        <p:txBody>
          <a:bodyPr>
            <a:normAutofit fontScale="90000"/>
          </a:bodyPr>
          <a:lstStyle/>
          <a:p>
            <a:pPr>
              <a:spcBef>
                <a:spcPts val="1200"/>
              </a:spcBef>
            </a:pP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 </a:t>
            </a:r>
            <a:br>
              <a:rPr lang="en-US" sz="2800" b="1" dirty="0" smtClean="0">
                <a:solidFill>
                  <a:srgbClr val="C00000"/>
                </a:solidFill>
              </a:rPr>
            </a:b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
            </a:r>
            <a:br>
              <a:rPr lang="en-US" sz="2800" b="1" dirty="0" smtClean="0">
                <a:solidFill>
                  <a:srgbClr val="C00000"/>
                </a:solidFill>
              </a:rPr>
            </a:br>
            <a:r>
              <a:rPr lang="en-US" sz="3100" b="1" dirty="0" smtClean="0">
                <a:solidFill>
                  <a:srgbClr val="0066FF"/>
                </a:solidFill>
              </a:rPr>
              <a:t>Calyx: </a:t>
            </a:r>
            <a:r>
              <a:rPr lang="en-US" sz="3100" b="1" dirty="0" smtClean="0">
                <a:solidFill>
                  <a:srgbClr val="C00000"/>
                </a:solidFill>
              </a:rPr>
              <a:t>Sepals 5, slightly </a:t>
            </a:r>
            <a:r>
              <a:rPr lang="en-US" sz="3100" b="1" dirty="0" err="1" smtClean="0">
                <a:solidFill>
                  <a:srgbClr val="C00000"/>
                </a:solidFill>
              </a:rPr>
              <a:t>synsepalous</a:t>
            </a:r>
            <a:r>
              <a:rPr lang="en-US" sz="3100" b="1" dirty="0" smtClean="0">
                <a:solidFill>
                  <a:srgbClr val="C00000"/>
                </a:solidFill>
              </a:rPr>
              <a:t>, green showing </a:t>
            </a:r>
            <a:r>
              <a:rPr lang="en-US" sz="3100" b="1" dirty="0" err="1" smtClean="0">
                <a:solidFill>
                  <a:srgbClr val="C00000"/>
                </a:solidFill>
              </a:rPr>
              <a:t>valvate</a:t>
            </a:r>
            <a:r>
              <a:rPr lang="en-US" sz="3100" b="1" dirty="0" smtClean="0">
                <a:solidFill>
                  <a:srgbClr val="C00000"/>
                </a:solidFill>
              </a:rPr>
              <a:t> aestivation. </a:t>
            </a:r>
            <a:br>
              <a:rPr lang="en-US" sz="3100" b="1" dirty="0" smtClean="0">
                <a:solidFill>
                  <a:srgbClr val="C00000"/>
                </a:solidFill>
              </a:rPr>
            </a:br>
            <a:r>
              <a:rPr lang="en-US" sz="3100" b="1" dirty="0" smtClean="0">
                <a:solidFill>
                  <a:srgbClr val="0066FF"/>
                </a:solidFill>
              </a:rPr>
              <a:t>Corolla: </a:t>
            </a:r>
            <a:r>
              <a:rPr lang="en-US" sz="3100" b="1" dirty="0" smtClean="0">
                <a:solidFill>
                  <a:srgbClr val="C00000"/>
                </a:solidFill>
              </a:rPr>
              <a:t>Petals 5, </a:t>
            </a:r>
            <a:r>
              <a:rPr lang="en-US" sz="3100" b="1" dirty="0" err="1" smtClean="0">
                <a:solidFill>
                  <a:srgbClr val="C00000"/>
                </a:solidFill>
              </a:rPr>
              <a:t>sympetalous</a:t>
            </a:r>
            <a:r>
              <a:rPr lang="en-US" sz="3100" b="1" dirty="0" smtClean="0">
                <a:solidFill>
                  <a:srgbClr val="C00000"/>
                </a:solidFill>
              </a:rPr>
              <a:t>, throat of corolla tube hairy forming a corona, twisted (</a:t>
            </a:r>
            <a:r>
              <a:rPr lang="en-US" sz="3100" b="1" dirty="0" err="1" smtClean="0">
                <a:solidFill>
                  <a:srgbClr val="C00000"/>
                </a:solidFill>
              </a:rPr>
              <a:t>hypocrateriform</a:t>
            </a:r>
            <a:r>
              <a:rPr lang="en-US" sz="3100" b="1" dirty="0" smtClean="0">
                <a:solidFill>
                  <a:srgbClr val="C00000"/>
                </a:solidFill>
              </a:rPr>
              <a:t>).</a:t>
            </a:r>
            <a:r>
              <a:rPr lang="en-US" sz="3100" b="1" dirty="0" smtClean="0"/>
              <a:t> </a:t>
            </a:r>
            <a:r>
              <a:rPr lang="en-US" sz="3100" b="1" dirty="0" err="1" smtClean="0">
                <a:solidFill>
                  <a:srgbClr val="0066FF"/>
                </a:solidFill>
              </a:rPr>
              <a:t>Androecium</a:t>
            </a:r>
            <a:r>
              <a:rPr lang="en-US" sz="3100" b="1" dirty="0" smtClean="0">
                <a:solidFill>
                  <a:srgbClr val="0066FF"/>
                </a:solidFill>
              </a:rPr>
              <a:t>: </a:t>
            </a:r>
            <a:r>
              <a:rPr lang="en-US" sz="3100" b="1" dirty="0" smtClean="0">
                <a:solidFill>
                  <a:srgbClr val="C00000"/>
                </a:solidFill>
              </a:rPr>
              <a:t>Stamens 5, </a:t>
            </a:r>
            <a:r>
              <a:rPr lang="en-US" sz="3100" b="1" dirty="0" err="1" smtClean="0">
                <a:solidFill>
                  <a:srgbClr val="C00000"/>
                </a:solidFill>
              </a:rPr>
              <a:t>apostemanous</a:t>
            </a:r>
            <a:r>
              <a:rPr lang="en-US" sz="3100" b="1" dirty="0" smtClean="0">
                <a:solidFill>
                  <a:srgbClr val="C00000"/>
                </a:solidFill>
              </a:rPr>
              <a:t>, epipetalous, inserted at the mouth of the corolla tube, filaments short, anthers </a:t>
            </a:r>
            <a:r>
              <a:rPr lang="en-US" sz="3100" b="1" dirty="0" err="1" smtClean="0">
                <a:solidFill>
                  <a:srgbClr val="C00000"/>
                </a:solidFill>
              </a:rPr>
              <a:t>sagittate</a:t>
            </a:r>
            <a:r>
              <a:rPr lang="en-US" sz="3100" b="1" dirty="0" smtClean="0">
                <a:solidFill>
                  <a:srgbClr val="C00000"/>
                </a:solidFill>
              </a:rPr>
              <a:t>, </a:t>
            </a:r>
            <a:r>
              <a:rPr lang="en-US" sz="3100" b="1" dirty="0" err="1" smtClean="0">
                <a:solidFill>
                  <a:srgbClr val="C00000"/>
                </a:solidFill>
              </a:rPr>
              <a:t>dithecous</a:t>
            </a:r>
            <a:r>
              <a:rPr lang="en-US" sz="3100" b="1" dirty="0" smtClean="0">
                <a:solidFill>
                  <a:srgbClr val="C00000"/>
                </a:solidFill>
              </a:rPr>
              <a:t>, </a:t>
            </a:r>
            <a:r>
              <a:rPr lang="en-US" sz="3100" b="1" dirty="0" err="1" smtClean="0">
                <a:solidFill>
                  <a:srgbClr val="C00000"/>
                </a:solidFill>
              </a:rPr>
              <a:t>dorsifixed</a:t>
            </a:r>
            <a:r>
              <a:rPr lang="en-US" sz="3100" b="1" dirty="0" smtClean="0">
                <a:solidFill>
                  <a:srgbClr val="C00000"/>
                </a:solidFill>
              </a:rPr>
              <a:t>, </a:t>
            </a:r>
            <a:r>
              <a:rPr lang="en-US" sz="3100" b="1" dirty="0" err="1" smtClean="0">
                <a:solidFill>
                  <a:srgbClr val="C00000"/>
                </a:solidFill>
              </a:rPr>
              <a:t>introse</a:t>
            </a:r>
            <a:r>
              <a:rPr lang="en-US" sz="3100" b="1" dirty="0" smtClean="0">
                <a:solidFill>
                  <a:srgbClr val="C00000"/>
                </a:solidFill>
              </a:rPr>
              <a:t>. </a:t>
            </a:r>
            <a:br>
              <a:rPr lang="en-US" sz="3100" b="1" dirty="0" smtClean="0">
                <a:solidFill>
                  <a:srgbClr val="C00000"/>
                </a:solidFill>
              </a:rPr>
            </a:br>
            <a:r>
              <a:rPr lang="en-US" sz="3100" b="1" dirty="0" err="1" smtClean="0">
                <a:solidFill>
                  <a:srgbClr val="0066FF"/>
                </a:solidFill>
              </a:rPr>
              <a:t>Gynoecium</a:t>
            </a:r>
            <a:r>
              <a:rPr lang="en-US" sz="3100" b="1" dirty="0" smtClean="0">
                <a:solidFill>
                  <a:srgbClr val="0066FF"/>
                </a:solidFill>
              </a:rPr>
              <a:t>: </a:t>
            </a:r>
            <a:r>
              <a:rPr lang="en-US" sz="3100" b="1" dirty="0" err="1" smtClean="0">
                <a:solidFill>
                  <a:srgbClr val="C00000"/>
                </a:solidFill>
              </a:rPr>
              <a:t>Bicarpellary</a:t>
            </a:r>
            <a:r>
              <a:rPr lang="en-US" sz="3100" b="1" dirty="0" smtClean="0">
                <a:solidFill>
                  <a:srgbClr val="C00000"/>
                </a:solidFill>
              </a:rPr>
              <a:t>, </a:t>
            </a:r>
            <a:r>
              <a:rPr lang="en-US" sz="3100" b="1" dirty="0" err="1" smtClean="0">
                <a:solidFill>
                  <a:srgbClr val="C00000"/>
                </a:solidFill>
              </a:rPr>
              <a:t>apocarpous</a:t>
            </a:r>
            <a:r>
              <a:rPr lang="en-US" sz="3100" b="1" dirty="0" smtClean="0">
                <a:solidFill>
                  <a:srgbClr val="C00000"/>
                </a:solidFill>
              </a:rPr>
              <a:t>, ovaries superior, </a:t>
            </a:r>
            <a:r>
              <a:rPr lang="en-US" sz="3100" b="1" dirty="0" err="1" smtClean="0">
                <a:solidFill>
                  <a:srgbClr val="C00000"/>
                </a:solidFill>
              </a:rPr>
              <a:t>unilocular</a:t>
            </a:r>
            <a:r>
              <a:rPr lang="en-US" sz="3100" b="1" dirty="0" smtClean="0">
                <a:solidFill>
                  <a:srgbClr val="C00000"/>
                </a:solidFill>
              </a:rPr>
              <a:t>, ovules many, </a:t>
            </a:r>
            <a:r>
              <a:rPr lang="en-US" sz="3100" b="1" dirty="0" err="1" smtClean="0">
                <a:solidFill>
                  <a:srgbClr val="C00000"/>
                </a:solidFill>
              </a:rPr>
              <a:t>placentation</a:t>
            </a:r>
            <a:r>
              <a:rPr lang="en-US" sz="3100" b="1" dirty="0" smtClean="0">
                <a:solidFill>
                  <a:srgbClr val="C00000"/>
                </a:solidFill>
              </a:rPr>
              <a:t> marginal, style simple, stigma hour-glass shaped. Two scaly </a:t>
            </a:r>
            <a:r>
              <a:rPr lang="en-US" sz="3100" b="1" dirty="0" err="1" smtClean="0">
                <a:solidFill>
                  <a:srgbClr val="C00000"/>
                </a:solidFill>
              </a:rPr>
              <a:t>nectaries</a:t>
            </a:r>
            <a:r>
              <a:rPr lang="en-US" sz="3100" b="1" dirty="0" smtClean="0">
                <a:solidFill>
                  <a:srgbClr val="C00000"/>
                </a:solidFill>
              </a:rPr>
              <a:t> are present one on the anterior and another on the posterior side of the ovary. </a:t>
            </a:r>
            <a:br>
              <a:rPr lang="en-US" sz="3100" b="1" dirty="0" smtClean="0">
                <a:solidFill>
                  <a:srgbClr val="C00000"/>
                </a:solidFill>
              </a:rPr>
            </a:br>
            <a:r>
              <a:rPr lang="en-US" sz="3100" b="1" dirty="0" smtClean="0">
                <a:solidFill>
                  <a:srgbClr val="0066FF"/>
                </a:solidFill>
              </a:rPr>
              <a:t>Fruit</a:t>
            </a:r>
            <a:r>
              <a:rPr lang="en-US" sz="3100" b="1" dirty="0" smtClean="0">
                <a:solidFill>
                  <a:srgbClr val="C00000"/>
                </a:solidFill>
              </a:rPr>
              <a:t>: A pair of elongated follicles. </a:t>
            </a:r>
            <a:endParaRPr lang="en-US" sz="3100" b="1"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img.brainkart.com/extra2/Z8rhzPw.jpg"/>
          <p:cNvPicPr>
            <a:picLocks noChangeAspect="1" noChangeArrowheads="1"/>
          </p:cNvPicPr>
          <p:nvPr/>
        </p:nvPicPr>
        <p:blipFill>
          <a:blip r:embed="rId2"/>
          <a:srcRect/>
          <a:stretch>
            <a:fillRect/>
          </a:stretch>
        </p:blipFill>
        <p:spPr bwMode="auto">
          <a:xfrm>
            <a:off x="1066800" y="1447800"/>
            <a:ext cx="7543800" cy="5410200"/>
          </a:xfrm>
          <a:prstGeom prst="rect">
            <a:avLst/>
          </a:prstGeom>
          <a:noFill/>
        </p:spPr>
      </p:pic>
      <p:pic>
        <p:nvPicPr>
          <p:cNvPr id="4" name="Picture 2" descr="http://img.brainkart.com/extra2/sZe0uX3.png"/>
          <p:cNvPicPr>
            <a:picLocks noChangeAspect="1" noChangeArrowheads="1"/>
          </p:cNvPicPr>
          <p:nvPr/>
        </p:nvPicPr>
        <p:blipFill>
          <a:blip r:embed="rId3"/>
          <a:srcRect/>
          <a:stretch>
            <a:fillRect/>
          </a:stretch>
        </p:blipFill>
        <p:spPr bwMode="auto">
          <a:xfrm>
            <a:off x="533400" y="381000"/>
            <a:ext cx="7994718" cy="1066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0"/>
            <a:ext cx="8229600" cy="1524000"/>
          </a:xfrm>
        </p:spPr>
        <p:txBody>
          <a:bodyPr>
            <a:normAutofit fontScale="55000" lnSpcReduction="20000"/>
          </a:bodyPr>
          <a:lstStyle/>
          <a:p>
            <a:pPr>
              <a:buNone/>
            </a:pPr>
            <a:endParaRPr lang="en-US" sz="4800" i="1" dirty="0" smtClean="0">
              <a:solidFill>
                <a:srgbClr val="0070C0"/>
              </a:solidFill>
            </a:endParaRPr>
          </a:p>
          <a:p>
            <a:pPr>
              <a:buNone/>
            </a:pPr>
            <a:endParaRPr lang="en-US" sz="4800" i="1" dirty="0" smtClean="0">
              <a:solidFill>
                <a:srgbClr val="0070C0"/>
              </a:solidFill>
            </a:endParaRPr>
          </a:p>
          <a:p>
            <a:pPr>
              <a:buNone/>
            </a:pPr>
            <a:r>
              <a:rPr lang="en-US" sz="8600" b="1" i="1" smtClean="0">
                <a:solidFill>
                  <a:schemeClr val="accent1">
                    <a:lumMod val="75000"/>
                  </a:schemeClr>
                </a:solidFill>
              </a:rPr>
              <a:t>Ocimum</a:t>
            </a:r>
            <a:r>
              <a:rPr lang="en-US" sz="8600" b="1" i="1" dirty="0" smtClean="0">
                <a:solidFill>
                  <a:schemeClr val="accent1">
                    <a:lumMod val="75000"/>
                  </a:schemeClr>
                </a:solidFill>
              </a:rPr>
              <a:t> sanctum</a:t>
            </a:r>
            <a:endParaRPr lang="en-US" sz="8600" b="1" i="1" dirty="0">
              <a:solidFill>
                <a:schemeClr val="accent1">
                  <a:lumMod val="75000"/>
                </a:schemeClr>
              </a:solidFill>
            </a:endParaRPr>
          </a:p>
        </p:txBody>
      </p:sp>
      <p:pic>
        <p:nvPicPr>
          <p:cNvPr id="3074" name="Picture 2" descr="Ocimum tenuiflorum, formerly Ocimum sanctum"/>
          <p:cNvPicPr>
            <a:picLocks noChangeAspect="1" noChangeArrowheads="1"/>
          </p:cNvPicPr>
          <p:nvPr/>
        </p:nvPicPr>
        <p:blipFill>
          <a:blip r:embed="rId2"/>
          <a:srcRect/>
          <a:stretch>
            <a:fillRect/>
          </a:stretch>
        </p:blipFill>
        <p:spPr bwMode="auto">
          <a:xfrm>
            <a:off x="3505200" y="1905000"/>
            <a:ext cx="5181600" cy="4095750"/>
          </a:xfrm>
          <a:prstGeom prst="rect">
            <a:avLst/>
          </a:prstGeom>
          <a:noFill/>
        </p:spPr>
      </p:pic>
      <p:pic>
        <p:nvPicPr>
          <p:cNvPr id="3076" name="Picture 4" descr="holy basil | Description, Uses, &amp; Facts | Britannica"/>
          <p:cNvPicPr>
            <a:picLocks noChangeAspect="1" noChangeArrowheads="1"/>
          </p:cNvPicPr>
          <p:nvPr/>
        </p:nvPicPr>
        <p:blipFill>
          <a:blip r:embed="rId3"/>
          <a:srcRect/>
          <a:stretch>
            <a:fillRect/>
          </a:stretch>
        </p:blipFill>
        <p:spPr bwMode="auto">
          <a:xfrm>
            <a:off x="304800" y="2438400"/>
            <a:ext cx="2819400" cy="4038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subTitle" idx="4294967295"/>
          </p:nvPr>
        </p:nvSpPr>
        <p:spPr>
          <a:xfrm>
            <a:off x="304800" y="304800"/>
            <a:ext cx="8839200" cy="6553200"/>
          </a:xfrm>
        </p:spPr>
        <p:txBody>
          <a:bodyPr>
            <a:noAutofit/>
          </a:bodyPr>
          <a:lstStyle/>
          <a:p>
            <a:pPr algn="l" fontAlgn="base"/>
            <a:r>
              <a:rPr lang="en-US" sz="3600" b="1" i="1" dirty="0" err="1" smtClean="0">
                <a:solidFill>
                  <a:schemeClr val="accent5">
                    <a:lumMod val="75000"/>
                  </a:schemeClr>
                </a:solidFill>
              </a:rPr>
              <a:t>Ocimum</a:t>
            </a:r>
            <a:r>
              <a:rPr lang="en-US" sz="3600" b="1" i="1" dirty="0" smtClean="0">
                <a:solidFill>
                  <a:schemeClr val="accent5">
                    <a:lumMod val="75000"/>
                  </a:schemeClr>
                </a:solidFill>
              </a:rPr>
              <a:t> sanctum</a:t>
            </a:r>
            <a:r>
              <a:rPr lang="en-US" sz="3600" b="1" dirty="0" smtClean="0">
                <a:solidFill>
                  <a:schemeClr val="accent5">
                    <a:lumMod val="75000"/>
                  </a:schemeClr>
                </a:solidFill>
              </a:rPr>
              <a:t>, (</a:t>
            </a:r>
            <a:r>
              <a:rPr lang="en-US" sz="3600" b="1" dirty="0" err="1" smtClean="0">
                <a:solidFill>
                  <a:schemeClr val="accent5">
                    <a:lumMod val="75000"/>
                  </a:schemeClr>
                </a:solidFill>
              </a:rPr>
              <a:t>Verna.-Tuisi</a:t>
            </a:r>
            <a:r>
              <a:rPr lang="en-US" sz="3600" b="1" dirty="0" smtClean="0">
                <a:solidFill>
                  <a:schemeClr val="accent5">
                    <a:lumMod val="75000"/>
                  </a:schemeClr>
                </a:solidFill>
              </a:rPr>
              <a:t>):</a:t>
            </a:r>
            <a:endParaRPr lang="en-US" sz="3600" dirty="0" smtClean="0">
              <a:solidFill>
                <a:schemeClr val="accent5">
                  <a:lumMod val="75000"/>
                </a:schemeClr>
              </a:solidFill>
            </a:endParaRPr>
          </a:p>
          <a:p>
            <a:pPr algn="l" fontAlgn="base"/>
            <a:r>
              <a:rPr lang="en-US" sz="3200" b="1" dirty="0" smtClean="0">
                <a:solidFill>
                  <a:srgbClr val="ED09E2"/>
                </a:solidFill>
              </a:rPr>
              <a:t>Habit:</a:t>
            </a:r>
          </a:p>
          <a:p>
            <a:pPr algn="l" fontAlgn="base"/>
            <a:r>
              <a:rPr lang="en-US" sz="3200" b="1" dirty="0" smtClean="0"/>
              <a:t>A perennial herb with typical aromatic smell.</a:t>
            </a:r>
          </a:p>
          <a:p>
            <a:pPr algn="l" fontAlgn="base"/>
            <a:r>
              <a:rPr lang="en-US" sz="3200" b="1" dirty="0" smtClean="0">
                <a:solidFill>
                  <a:srgbClr val="ED09E2"/>
                </a:solidFill>
              </a:rPr>
              <a:t>Stem:</a:t>
            </a:r>
          </a:p>
          <a:p>
            <a:pPr algn="l" fontAlgn="base"/>
            <a:r>
              <a:rPr lang="en-US" sz="3200" b="1" dirty="0" smtClean="0"/>
              <a:t>Erect, branched, quadrangular, somewhat woody, solid, branches covered with soft hairs.</a:t>
            </a:r>
          </a:p>
          <a:p>
            <a:pPr algn="l" fontAlgn="base"/>
            <a:r>
              <a:rPr lang="en-US" sz="3200" b="1" dirty="0" smtClean="0">
                <a:solidFill>
                  <a:srgbClr val="ED09E2"/>
                </a:solidFill>
              </a:rPr>
              <a:t>Leaf:</a:t>
            </a:r>
          </a:p>
          <a:p>
            <a:pPr algn="l" fontAlgn="base"/>
            <a:r>
              <a:rPr lang="en-US" sz="3200" b="1" dirty="0" smtClean="0"/>
              <a:t>Simple, opposite, short </a:t>
            </a:r>
            <a:r>
              <a:rPr lang="en-US" sz="3200" b="1" dirty="0" err="1" smtClean="0"/>
              <a:t>petioled</a:t>
            </a:r>
            <a:r>
              <a:rPr lang="en-US" sz="3200" b="1" dirty="0" smtClean="0"/>
              <a:t>, </a:t>
            </a:r>
            <a:r>
              <a:rPr lang="en-US" sz="3200" b="1" dirty="0" err="1" smtClean="0"/>
              <a:t>exstipulate</a:t>
            </a:r>
            <a:r>
              <a:rPr lang="en-US" sz="3200" b="1" dirty="0" smtClean="0"/>
              <a:t>, ovate, serrate, acute, gland dotted, </a:t>
            </a:r>
            <a:r>
              <a:rPr lang="en-US" sz="3200" b="1" dirty="0" err="1" smtClean="0"/>
              <a:t>unicostate</a:t>
            </a:r>
            <a:r>
              <a:rPr lang="en-US" sz="3200" b="1" dirty="0" smtClean="0"/>
              <a:t> reticulate venation.</a:t>
            </a:r>
          </a:p>
          <a:p>
            <a:pPr algn="l"/>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763000" cy="7162800"/>
          </a:xfrm>
        </p:spPr>
        <p:txBody>
          <a:bodyPr>
            <a:noAutofit/>
          </a:bodyPr>
          <a:lstStyle/>
          <a:p>
            <a:pPr fontAlgn="base"/>
            <a:r>
              <a:rPr lang="en-US" sz="2800" b="1" dirty="0" smtClean="0">
                <a:solidFill>
                  <a:srgbClr val="ED09E2"/>
                </a:solidFill>
              </a:rPr>
              <a:t/>
            </a:r>
            <a:br>
              <a:rPr lang="en-US" sz="2800" b="1" dirty="0" smtClean="0">
                <a:solidFill>
                  <a:srgbClr val="ED09E2"/>
                </a:solidFill>
              </a:rPr>
            </a:br>
            <a:r>
              <a:rPr lang="en-US" sz="2800" b="1" dirty="0" smtClean="0">
                <a:solidFill>
                  <a:srgbClr val="ED09E2"/>
                </a:solidFill>
              </a:rPr>
              <a:t>Inflorescence:</a:t>
            </a:r>
            <a:r>
              <a:rPr lang="en-US" sz="2800" dirty="0" smtClean="0"/>
              <a:t/>
            </a:r>
            <a:br>
              <a:rPr lang="en-US" sz="2800" dirty="0" smtClean="0"/>
            </a:br>
            <a:r>
              <a:rPr lang="en-US" sz="2800" b="1" dirty="0" err="1" smtClean="0">
                <a:solidFill>
                  <a:schemeClr val="tx1"/>
                </a:solidFill>
              </a:rPr>
              <a:t>Verticillaster</a:t>
            </a:r>
            <a:r>
              <a:rPr lang="en-US" sz="2800" b="1" dirty="0" smtClean="0">
                <a:solidFill>
                  <a:schemeClr val="tx1"/>
                </a:solidFill>
              </a:rPr>
              <a:t>, 6-10 flowered whorls present, emitting fine smell.</a:t>
            </a:r>
            <a:br>
              <a:rPr lang="en-US" sz="2800" b="1" dirty="0" smtClean="0">
                <a:solidFill>
                  <a:schemeClr val="tx1"/>
                </a:solidFill>
              </a:rPr>
            </a:br>
            <a:r>
              <a:rPr lang="en-US" sz="2800" b="1" dirty="0" smtClean="0">
                <a:solidFill>
                  <a:srgbClr val="ED09E2"/>
                </a:solidFill>
              </a:rPr>
              <a:t>Flower:</a:t>
            </a:r>
            <a:r>
              <a:rPr lang="en-US" sz="2800" b="1" dirty="0" smtClean="0">
                <a:solidFill>
                  <a:schemeClr val="tx1"/>
                </a:solidFill>
              </a:rPr>
              <a:t/>
            </a:r>
            <a:br>
              <a:rPr lang="en-US" sz="2800" b="1" dirty="0" smtClean="0">
                <a:solidFill>
                  <a:schemeClr val="tx1"/>
                </a:solidFill>
              </a:rPr>
            </a:br>
            <a:r>
              <a:rPr lang="en-US" sz="2800" b="1" dirty="0" err="1" smtClean="0">
                <a:solidFill>
                  <a:schemeClr val="tx1"/>
                </a:solidFill>
              </a:rPr>
              <a:t>Pedicellate</a:t>
            </a:r>
            <a:r>
              <a:rPr lang="en-US" sz="2800" b="1" dirty="0" smtClean="0">
                <a:solidFill>
                  <a:schemeClr val="tx1"/>
                </a:solidFill>
              </a:rPr>
              <a:t>, </a:t>
            </a:r>
            <a:r>
              <a:rPr lang="en-US" sz="2800" b="1" dirty="0" err="1" smtClean="0">
                <a:solidFill>
                  <a:schemeClr val="tx1"/>
                </a:solidFill>
              </a:rPr>
              <a:t>bracteate</a:t>
            </a:r>
            <a:r>
              <a:rPr lang="en-US" sz="2800" b="1" dirty="0" smtClean="0">
                <a:solidFill>
                  <a:schemeClr val="tx1"/>
                </a:solidFill>
              </a:rPr>
              <a:t>, bracts small and </a:t>
            </a:r>
            <a:r>
              <a:rPr lang="en-US" sz="2800" b="1" dirty="0" err="1" smtClean="0">
                <a:solidFill>
                  <a:schemeClr val="tx1"/>
                </a:solidFill>
              </a:rPr>
              <a:t>caducous</a:t>
            </a:r>
            <a:r>
              <a:rPr lang="en-US" sz="2800" b="1" dirty="0" smtClean="0">
                <a:solidFill>
                  <a:schemeClr val="tx1"/>
                </a:solidFill>
              </a:rPr>
              <a:t>, hermaphrodite, </a:t>
            </a:r>
            <a:r>
              <a:rPr lang="en-US" sz="2800" b="1" dirty="0" err="1" smtClean="0">
                <a:solidFill>
                  <a:schemeClr val="tx1"/>
                </a:solidFill>
              </a:rPr>
              <a:t>zygomorphic</a:t>
            </a:r>
            <a:r>
              <a:rPr lang="en-US" sz="2800" b="1" dirty="0" smtClean="0">
                <a:solidFill>
                  <a:schemeClr val="tx1"/>
                </a:solidFill>
              </a:rPr>
              <a:t>, complete, purple, </a:t>
            </a:r>
            <a:r>
              <a:rPr lang="en-US" sz="2800" b="1" dirty="0" err="1" smtClean="0">
                <a:solidFill>
                  <a:schemeClr val="tx1"/>
                </a:solidFill>
              </a:rPr>
              <a:t>hypogynous</a:t>
            </a:r>
            <a:r>
              <a:rPr lang="en-US" sz="2800" b="1" dirty="0" smtClean="0">
                <a:solidFill>
                  <a:schemeClr val="tx1"/>
                </a:solidFill>
              </a:rPr>
              <a:t>.</a:t>
            </a:r>
            <a:br>
              <a:rPr lang="en-US" sz="2800" b="1" dirty="0" smtClean="0">
                <a:solidFill>
                  <a:schemeClr val="tx1"/>
                </a:solidFill>
              </a:rPr>
            </a:br>
            <a:r>
              <a:rPr lang="en-US" sz="2800" b="1" dirty="0" smtClean="0">
                <a:solidFill>
                  <a:srgbClr val="ED09E2"/>
                </a:solidFill>
              </a:rPr>
              <a:t>Calyx: </a:t>
            </a:r>
            <a:r>
              <a:rPr lang="en-US" sz="2800" b="1" dirty="0" smtClean="0">
                <a:solidFill>
                  <a:schemeClr val="tx1"/>
                </a:solidFill>
              </a:rPr>
              <a:t/>
            </a:r>
            <a:br>
              <a:rPr lang="en-US" sz="2800" b="1" dirty="0" smtClean="0">
                <a:solidFill>
                  <a:schemeClr val="tx1"/>
                </a:solidFill>
              </a:rPr>
            </a:br>
            <a:r>
              <a:rPr lang="en-US" sz="2800" b="1" dirty="0" smtClean="0">
                <a:solidFill>
                  <a:schemeClr val="tx1"/>
                </a:solidFill>
              </a:rPr>
              <a:t>5 sepals, </a:t>
            </a:r>
            <a:r>
              <a:rPr lang="en-US" sz="2800" b="1" dirty="0" err="1" smtClean="0">
                <a:solidFill>
                  <a:schemeClr val="tx1"/>
                </a:solidFill>
              </a:rPr>
              <a:t>gamosepalous</a:t>
            </a:r>
            <a:r>
              <a:rPr lang="en-US" sz="2800" b="1" dirty="0" smtClean="0">
                <a:solidFill>
                  <a:schemeClr val="tx1"/>
                </a:solidFill>
              </a:rPr>
              <a:t>, </a:t>
            </a:r>
            <a:r>
              <a:rPr lang="en-US" sz="2800" b="1" dirty="0" err="1" smtClean="0">
                <a:solidFill>
                  <a:schemeClr val="tx1"/>
                </a:solidFill>
              </a:rPr>
              <a:t>bilabiate</a:t>
            </a:r>
            <a:r>
              <a:rPr lang="en-US" sz="2800" b="1" dirty="0" smtClean="0">
                <a:solidFill>
                  <a:schemeClr val="tx1"/>
                </a:solidFill>
              </a:rPr>
              <a:t>, </a:t>
            </a:r>
            <a:r>
              <a:rPr lang="en-US" sz="2800" b="1" dirty="0" err="1" smtClean="0">
                <a:solidFill>
                  <a:schemeClr val="tx1"/>
                </a:solidFill>
              </a:rPr>
              <a:t>petaloid</a:t>
            </a:r>
            <a:r>
              <a:rPr lang="en-US" sz="2800" b="1" dirty="0" smtClean="0">
                <a:solidFill>
                  <a:schemeClr val="tx1"/>
                </a:solidFill>
              </a:rPr>
              <a:t> (purple </a:t>
            </a:r>
            <a:r>
              <a:rPr lang="en-US" sz="2800" b="1" dirty="0" err="1" smtClean="0">
                <a:solidFill>
                  <a:schemeClr val="tx1"/>
                </a:solidFill>
              </a:rPr>
              <a:t>coloured</a:t>
            </a:r>
            <a:r>
              <a:rPr lang="en-US" sz="2800" b="1" dirty="0" smtClean="0">
                <a:solidFill>
                  <a:schemeClr val="tx1"/>
                </a:solidFill>
              </a:rPr>
              <a:t>), posterior lip broad and boat shaped, anterior lip with 4 small lobes possessing </a:t>
            </a:r>
            <a:r>
              <a:rPr lang="en-US" sz="2800" b="1" dirty="0" err="1" smtClean="0">
                <a:solidFill>
                  <a:schemeClr val="tx1"/>
                </a:solidFill>
              </a:rPr>
              <a:t>mucronate</a:t>
            </a:r>
            <a:r>
              <a:rPr lang="en-US" sz="2800" b="1" dirty="0" smtClean="0">
                <a:solidFill>
                  <a:schemeClr val="tx1"/>
                </a:solidFill>
              </a:rPr>
              <a:t> teeth, gland dotted, imbricate aestivation, inferior.</a:t>
            </a:r>
            <a:br>
              <a:rPr lang="en-US" sz="2800" b="1" dirty="0" smtClean="0">
                <a:solidFill>
                  <a:schemeClr val="tx1"/>
                </a:solidFill>
              </a:rPr>
            </a:br>
            <a:r>
              <a:rPr lang="en-US" sz="2800" b="1" dirty="0" smtClean="0">
                <a:solidFill>
                  <a:srgbClr val="ED09E2"/>
                </a:solidFill>
              </a:rPr>
              <a:t>Corolla:</a:t>
            </a:r>
            <a:r>
              <a:rPr lang="en-US" sz="2800" b="1" dirty="0" smtClean="0">
                <a:solidFill>
                  <a:schemeClr val="tx1"/>
                </a:solidFill>
              </a:rPr>
              <a:t/>
            </a:r>
            <a:br>
              <a:rPr lang="en-US" sz="2800" b="1" dirty="0" smtClean="0">
                <a:solidFill>
                  <a:schemeClr val="tx1"/>
                </a:solidFill>
              </a:rPr>
            </a:br>
            <a:r>
              <a:rPr lang="en-US" sz="2800" b="1" dirty="0" smtClean="0">
                <a:solidFill>
                  <a:schemeClr val="tx1"/>
                </a:solidFill>
              </a:rPr>
              <a:t>5 petals, </a:t>
            </a:r>
            <a:r>
              <a:rPr lang="en-US" sz="2800" b="1" dirty="0" err="1" smtClean="0">
                <a:solidFill>
                  <a:schemeClr val="tx1"/>
                </a:solidFill>
              </a:rPr>
              <a:t>gamopetalous</a:t>
            </a:r>
            <a:r>
              <a:rPr lang="en-US" sz="2800" b="1" dirty="0" smtClean="0">
                <a:solidFill>
                  <a:schemeClr val="tx1"/>
                </a:solidFill>
              </a:rPr>
              <a:t>, </a:t>
            </a:r>
            <a:r>
              <a:rPr lang="en-US" sz="2800" b="1" dirty="0" err="1" smtClean="0">
                <a:solidFill>
                  <a:schemeClr val="tx1"/>
                </a:solidFill>
              </a:rPr>
              <a:t>bilabiate</a:t>
            </a:r>
            <a:r>
              <a:rPr lang="en-US" sz="2800" b="1" dirty="0" smtClean="0">
                <a:solidFill>
                  <a:schemeClr val="tx1"/>
                </a:solidFill>
              </a:rPr>
              <a:t>, corolla tube short, upper lip four lobed, lower lip large, imbricate aestivation, inferior.</a:t>
            </a:r>
            <a:endParaRPr lang="en-US" sz="28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839200" cy="6858000"/>
          </a:xfrm>
        </p:spPr>
        <p:txBody>
          <a:bodyPr>
            <a:normAutofit fontScale="90000"/>
          </a:bodyPr>
          <a:lstStyle/>
          <a:p>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err="1" smtClean="0">
                <a:solidFill>
                  <a:srgbClr val="ED09E2"/>
                </a:solidFill>
              </a:rPr>
              <a:t>Androecium</a:t>
            </a:r>
            <a:r>
              <a:rPr lang="en-US" sz="3600" b="1" dirty="0" smtClean="0">
                <a:solidFill>
                  <a:srgbClr val="ED09E2"/>
                </a:solidFill>
              </a:rPr>
              <a:t>:</a:t>
            </a:r>
            <a:r>
              <a:rPr lang="en-US" sz="3600" b="1" dirty="0" smtClean="0"/>
              <a:t/>
            </a:r>
            <a:br>
              <a:rPr lang="en-US" sz="3600" b="1" dirty="0" smtClean="0"/>
            </a:br>
            <a:r>
              <a:rPr lang="en-US" sz="3600" b="1" dirty="0" smtClean="0">
                <a:solidFill>
                  <a:schemeClr val="tx1"/>
                </a:solidFill>
              </a:rPr>
              <a:t>4 stamens, polyandrous, </a:t>
            </a:r>
            <a:r>
              <a:rPr lang="en-US" sz="3600" b="1" dirty="0" err="1" smtClean="0">
                <a:solidFill>
                  <a:schemeClr val="tx1"/>
                </a:solidFill>
              </a:rPr>
              <a:t>didynamous</a:t>
            </a:r>
            <a:r>
              <a:rPr lang="en-US" sz="3600" b="1" dirty="0" smtClean="0">
                <a:solidFill>
                  <a:schemeClr val="tx1"/>
                </a:solidFill>
              </a:rPr>
              <a:t>, epipetalous, fifth posterior stamen completely suppressed, anthers </a:t>
            </a:r>
            <a:r>
              <a:rPr lang="en-US" sz="3600" b="1" dirty="0" err="1" smtClean="0">
                <a:solidFill>
                  <a:schemeClr val="tx1"/>
                </a:solidFill>
              </a:rPr>
              <a:t>bicelled</a:t>
            </a:r>
            <a:r>
              <a:rPr lang="en-US" sz="3600" b="1" dirty="0" smtClean="0">
                <a:solidFill>
                  <a:schemeClr val="tx1"/>
                </a:solidFill>
              </a:rPr>
              <a:t>, </a:t>
            </a:r>
            <a:r>
              <a:rPr lang="en-US" sz="3600" b="1" dirty="0" err="1" smtClean="0">
                <a:solidFill>
                  <a:schemeClr val="tx1"/>
                </a:solidFill>
              </a:rPr>
              <a:t>introrse</a:t>
            </a:r>
            <a:r>
              <a:rPr lang="en-US" sz="3600" b="1" dirty="0" smtClean="0">
                <a:solidFill>
                  <a:schemeClr val="tx1"/>
                </a:solidFill>
              </a:rPr>
              <a:t>, </a:t>
            </a:r>
            <a:r>
              <a:rPr lang="en-US" sz="3600" b="1" dirty="0" err="1" smtClean="0">
                <a:solidFill>
                  <a:schemeClr val="tx1"/>
                </a:solidFill>
              </a:rPr>
              <a:t>dorsifixed</a:t>
            </a:r>
            <a:r>
              <a:rPr lang="en-US" sz="3600" b="1" dirty="0" smtClean="0">
                <a:solidFill>
                  <a:schemeClr val="tx1"/>
                </a:solidFill>
              </a:rPr>
              <a:t>.</a:t>
            </a:r>
            <a:r>
              <a:rPr lang="en-US" sz="3600" b="1" dirty="0" smtClean="0"/>
              <a:t/>
            </a:r>
            <a:br>
              <a:rPr lang="en-US" sz="3600" b="1" dirty="0" smtClean="0"/>
            </a:br>
            <a:r>
              <a:rPr lang="en-US" sz="3600" b="1" dirty="0" err="1" smtClean="0">
                <a:solidFill>
                  <a:srgbClr val="ED09E2"/>
                </a:solidFill>
              </a:rPr>
              <a:t>Gynoecium</a:t>
            </a:r>
            <a:r>
              <a:rPr lang="en-US" sz="3600" b="1" dirty="0" smtClean="0">
                <a:solidFill>
                  <a:srgbClr val="ED09E2"/>
                </a:solidFill>
              </a:rPr>
              <a:t>:</a:t>
            </a:r>
            <a:r>
              <a:rPr lang="en-US" sz="3600" b="1" dirty="0" smtClean="0"/>
              <a:t/>
            </a:r>
            <a:br>
              <a:rPr lang="en-US" sz="3600" b="1" dirty="0" smtClean="0"/>
            </a:br>
            <a:r>
              <a:rPr lang="en-US" sz="3600" b="1" dirty="0" smtClean="0">
                <a:solidFill>
                  <a:schemeClr val="tx1"/>
                </a:solidFill>
              </a:rPr>
              <a:t>2 </a:t>
            </a:r>
            <a:r>
              <a:rPr lang="en-US" sz="3600" b="1" dirty="0" err="1" smtClean="0">
                <a:solidFill>
                  <a:schemeClr val="tx1"/>
                </a:solidFill>
              </a:rPr>
              <a:t>carpels</a:t>
            </a:r>
            <a:r>
              <a:rPr lang="en-US" sz="3600" b="1" dirty="0" smtClean="0">
                <a:solidFill>
                  <a:schemeClr val="tx1"/>
                </a:solidFill>
              </a:rPr>
              <a:t> (</a:t>
            </a:r>
            <a:r>
              <a:rPr lang="en-US" sz="3600" b="1" dirty="0" err="1" smtClean="0">
                <a:solidFill>
                  <a:schemeClr val="tx1"/>
                </a:solidFill>
              </a:rPr>
              <a:t>bicarpellary</a:t>
            </a:r>
            <a:r>
              <a:rPr lang="en-US" sz="3600" b="1" dirty="0" smtClean="0">
                <a:solidFill>
                  <a:schemeClr val="tx1"/>
                </a:solidFill>
              </a:rPr>
              <a:t>), </a:t>
            </a:r>
            <a:r>
              <a:rPr lang="en-US" sz="3600" b="1" dirty="0" err="1" smtClean="0">
                <a:solidFill>
                  <a:schemeClr val="tx1"/>
                </a:solidFill>
              </a:rPr>
              <a:t>syncarpous</a:t>
            </a:r>
            <a:r>
              <a:rPr lang="en-US" sz="3600" b="1" dirty="0" smtClean="0">
                <a:solidFill>
                  <a:schemeClr val="tx1"/>
                </a:solidFill>
              </a:rPr>
              <a:t>, ovary </a:t>
            </a:r>
            <a:r>
              <a:rPr lang="en-US" sz="3600" b="1" dirty="0" err="1" smtClean="0">
                <a:solidFill>
                  <a:schemeClr val="tx1"/>
                </a:solidFill>
              </a:rPr>
              <a:t>bilocular</a:t>
            </a:r>
            <a:r>
              <a:rPr lang="en-US" sz="3600" b="1" dirty="0" smtClean="0">
                <a:solidFill>
                  <a:schemeClr val="tx1"/>
                </a:solidFill>
              </a:rPr>
              <a:t> in early stage but becomes </a:t>
            </a:r>
            <a:r>
              <a:rPr lang="en-US" sz="3600" b="1" dirty="0" err="1" smtClean="0">
                <a:solidFill>
                  <a:schemeClr val="tx1"/>
                </a:solidFill>
              </a:rPr>
              <a:t>tetralocular</a:t>
            </a:r>
            <a:r>
              <a:rPr lang="en-US" sz="3600" b="1" dirty="0" smtClean="0">
                <a:solidFill>
                  <a:schemeClr val="tx1"/>
                </a:solidFill>
              </a:rPr>
              <a:t> in later stage, ovary superior, four chambered, </a:t>
            </a:r>
            <a:r>
              <a:rPr lang="en-US" sz="3600" b="1" dirty="0" err="1" smtClean="0">
                <a:solidFill>
                  <a:schemeClr val="tx1"/>
                </a:solidFill>
              </a:rPr>
              <a:t>axile</a:t>
            </a:r>
            <a:r>
              <a:rPr lang="en-US" sz="3600" b="1" dirty="0" smtClean="0">
                <a:solidFill>
                  <a:schemeClr val="tx1"/>
                </a:solidFill>
              </a:rPr>
              <a:t> </a:t>
            </a:r>
            <a:r>
              <a:rPr lang="en-US" sz="3600" b="1" dirty="0" err="1" smtClean="0">
                <a:solidFill>
                  <a:schemeClr val="tx1"/>
                </a:solidFill>
              </a:rPr>
              <a:t>placentation</a:t>
            </a:r>
            <a:r>
              <a:rPr lang="en-US" sz="3600" b="1" dirty="0" smtClean="0">
                <a:solidFill>
                  <a:schemeClr val="tx1"/>
                </a:solidFill>
              </a:rPr>
              <a:t>, single ovule in each </a:t>
            </a:r>
            <a:r>
              <a:rPr lang="en-US" sz="3600" b="1" dirty="0" err="1" smtClean="0">
                <a:solidFill>
                  <a:schemeClr val="tx1"/>
                </a:solidFill>
              </a:rPr>
              <a:t>loculus</a:t>
            </a:r>
            <a:r>
              <a:rPr lang="en-US" sz="3600" b="1" dirty="0" smtClean="0">
                <a:solidFill>
                  <a:schemeClr val="tx1"/>
                </a:solidFill>
              </a:rPr>
              <a:t>, gynobasic style (i.e., it arises from the base of the ovary), stigma bifid.</a:t>
            </a:r>
            <a:r>
              <a:rPr lang="en-US" sz="3600" b="1" dirty="0" smtClean="0"/>
              <a:t/>
            </a:r>
            <a:br>
              <a:rPr lang="en-US" sz="3600" b="1" dirty="0" smtClean="0"/>
            </a:br>
            <a:r>
              <a:rPr lang="en-US" sz="3600" b="1" dirty="0" smtClean="0">
                <a:solidFill>
                  <a:srgbClr val="ED09E2"/>
                </a:solidFill>
              </a:rPr>
              <a:t>Fruit:</a:t>
            </a:r>
            <a:r>
              <a:rPr lang="en-US" sz="3600" b="1" dirty="0" smtClean="0"/>
              <a:t/>
            </a:r>
            <a:br>
              <a:rPr lang="en-US" sz="3600" b="1" dirty="0" smtClean="0"/>
            </a:br>
            <a:r>
              <a:rPr lang="en-US" sz="3600" b="1" dirty="0" err="1" smtClean="0">
                <a:solidFill>
                  <a:schemeClr val="tx1"/>
                </a:solidFill>
              </a:rPr>
              <a:t>Schizocarpic</a:t>
            </a:r>
            <a:r>
              <a:rPr lang="en-US" sz="3600" b="1" dirty="0" smtClean="0">
                <a:solidFill>
                  <a:schemeClr val="tx1"/>
                </a:solidFill>
              </a:rPr>
              <a:t>, </a:t>
            </a:r>
            <a:r>
              <a:rPr lang="en-US" sz="3600" b="1" dirty="0" err="1" smtClean="0">
                <a:solidFill>
                  <a:schemeClr val="tx1"/>
                </a:solidFill>
              </a:rPr>
              <a:t>carcerulus</a:t>
            </a:r>
            <a:r>
              <a:rPr lang="en-US" sz="3600" b="1" dirty="0" smtClean="0">
                <a:solidFill>
                  <a:schemeClr val="tx1"/>
                </a:solidFill>
              </a:rPr>
              <a:t>, 4 </a:t>
            </a:r>
            <a:r>
              <a:rPr lang="en-US" sz="3600" b="1" dirty="0" err="1" smtClean="0">
                <a:solidFill>
                  <a:schemeClr val="tx1"/>
                </a:solidFill>
              </a:rPr>
              <a:t>nutlets</a:t>
            </a:r>
            <a:r>
              <a:rPr lang="en-US" sz="3600" b="1" dirty="0" smtClean="0">
                <a:solidFill>
                  <a:schemeClr val="tx1"/>
                </a:solidFill>
              </a:rPr>
              <a:t> developed.</a:t>
            </a: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www.biologydiscussion.com/wp-content/uploads/2016/02/clip_image005_thumb-13.jpg"/>
          <p:cNvPicPr>
            <a:picLocks noChangeAspect="1" noChangeArrowheads="1"/>
          </p:cNvPicPr>
          <p:nvPr/>
        </p:nvPicPr>
        <p:blipFill>
          <a:blip r:embed="rId2"/>
          <a:srcRect/>
          <a:stretch>
            <a:fillRect/>
          </a:stretch>
        </p:blipFill>
        <p:spPr bwMode="auto">
          <a:xfrm>
            <a:off x="0" y="304800"/>
            <a:ext cx="8534400" cy="762000"/>
          </a:xfrm>
          <a:prstGeom prst="rect">
            <a:avLst/>
          </a:prstGeom>
          <a:noFill/>
        </p:spPr>
      </p:pic>
      <p:pic>
        <p:nvPicPr>
          <p:cNvPr id="17412" name="Picture 4" descr="https://www.biologydiscussion.com/wp-content/uploads/2016/08/clip_image006-179.jpg"/>
          <p:cNvPicPr>
            <a:picLocks noChangeAspect="1" noChangeArrowheads="1"/>
          </p:cNvPicPr>
          <p:nvPr/>
        </p:nvPicPr>
        <p:blipFill>
          <a:blip r:embed="rId3"/>
          <a:srcRect/>
          <a:stretch>
            <a:fillRect/>
          </a:stretch>
        </p:blipFill>
        <p:spPr bwMode="auto">
          <a:xfrm>
            <a:off x="838200" y="1219200"/>
            <a:ext cx="7315200" cy="56388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914400"/>
          </a:xfrm>
        </p:spPr>
        <p:txBody>
          <a:bodyPr/>
          <a:lstStyle/>
          <a:p>
            <a:pPr algn="ctr"/>
            <a:r>
              <a:rPr lang="en-US" b="1" i="1" dirty="0" err="1" smtClean="0">
                <a:solidFill>
                  <a:srgbClr val="002060"/>
                </a:solidFill>
              </a:rPr>
              <a:t>Catharanthus</a:t>
            </a:r>
            <a:r>
              <a:rPr lang="en-US" b="1" i="1" dirty="0" smtClean="0">
                <a:solidFill>
                  <a:srgbClr val="002060"/>
                </a:solidFill>
              </a:rPr>
              <a:t> </a:t>
            </a:r>
            <a:r>
              <a:rPr lang="en-US" b="1" i="1" dirty="0" err="1" smtClean="0">
                <a:solidFill>
                  <a:srgbClr val="002060"/>
                </a:solidFill>
              </a:rPr>
              <a:t>roseus</a:t>
            </a:r>
            <a:endParaRPr lang="en-US" b="1" i="1" dirty="0">
              <a:solidFill>
                <a:srgbClr val="002060"/>
              </a:solidFill>
            </a:endParaRPr>
          </a:p>
        </p:txBody>
      </p:sp>
      <p:pic>
        <p:nvPicPr>
          <p:cNvPr id="1026" name="Picture 2" descr="http://www.efloraofgandhinagar.in/medPlantImg/1395308251_catharanthus-roseus-1.png"/>
          <p:cNvPicPr>
            <a:picLocks noChangeAspect="1" noChangeArrowheads="1"/>
          </p:cNvPicPr>
          <p:nvPr/>
        </p:nvPicPr>
        <p:blipFill>
          <a:blip r:embed="rId2"/>
          <a:srcRect/>
          <a:stretch>
            <a:fillRect/>
          </a:stretch>
        </p:blipFill>
        <p:spPr bwMode="auto">
          <a:xfrm>
            <a:off x="381000" y="1676400"/>
            <a:ext cx="4038600" cy="3924300"/>
          </a:xfrm>
          <a:prstGeom prst="rect">
            <a:avLst/>
          </a:prstGeom>
          <a:noFill/>
        </p:spPr>
      </p:pic>
      <p:pic>
        <p:nvPicPr>
          <p:cNvPr id="1028" name="Picture 4" descr="http://www.efloraofgandhinagar.in/medPlantImg/1395308251_catharanthus-roseus-2.png"/>
          <p:cNvPicPr>
            <a:picLocks noChangeAspect="1" noChangeArrowheads="1"/>
          </p:cNvPicPr>
          <p:nvPr/>
        </p:nvPicPr>
        <p:blipFill>
          <a:blip r:embed="rId3"/>
          <a:srcRect/>
          <a:stretch>
            <a:fillRect/>
          </a:stretch>
        </p:blipFill>
        <p:spPr bwMode="auto">
          <a:xfrm>
            <a:off x="4724400" y="2057400"/>
            <a:ext cx="3743325" cy="40005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http://img.brainkart.com/extra2/a8daXoG.jpg"/>
          <p:cNvPicPr>
            <a:picLocks noChangeAspect="1" noChangeArrowheads="1"/>
          </p:cNvPicPr>
          <p:nvPr/>
        </p:nvPicPr>
        <p:blipFill>
          <a:blip r:embed="rId2"/>
          <a:srcRect/>
          <a:stretch>
            <a:fillRect/>
          </a:stretch>
        </p:blipFill>
        <p:spPr bwMode="auto">
          <a:xfrm>
            <a:off x="838200" y="1219200"/>
            <a:ext cx="7239000" cy="5334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839200" cy="6858000"/>
          </a:xfrm>
        </p:spPr>
        <p:txBody>
          <a:bodyPr>
            <a:noAutofit/>
          </a:bodyPr>
          <a:lstStyle/>
          <a:p>
            <a:pPr>
              <a:spcBef>
                <a:spcPts val="1200"/>
              </a:spcBef>
              <a:spcAft>
                <a:spcPts val="600"/>
              </a:spcAft>
            </a:pP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2800" b="1" dirty="0" smtClean="0">
                <a:solidFill>
                  <a:srgbClr val="002060"/>
                </a:solidFill>
              </a:rPr>
              <a:t>Botanical description of </a:t>
            </a:r>
            <a:r>
              <a:rPr lang="en-US" sz="2800" b="1" i="1" dirty="0" err="1" smtClean="0">
                <a:solidFill>
                  <a:srgbClr val="002060"/>
                </a:solidFill>
              </a:rPr>
              <a:t>Catharanthus</a:t>
            </a:r>
            <a:r>
              <a:rPr lang="en-US" sz="2800" b="1" dirty="0" smtClean="0">
                <a:solidFill>
                  <a:srgbClr val="002060"/>
                </a:solidFill>
              </a:rPr>
              <a:t> </a:t>
            </a:r>
            <a:r>
              <a:rPr lang="en-US" sz="2800" b="1" i="1" dirty="0" err="1" smtClean="0">
                <a:solidFill>
                  <a:srgbClr val="002060"/>
                </a:solidFill>
              </a:rPr>
              <a:t>roseus</a:t>
            </a:r>
            <a:r>
              <a:rPr lang="en-US" sz="2800" dirty="0" smtClean="0"/>
              <a:t/>
            </a:r>
            <a:br>
              <a:rPr lang="en-US" sz="2800" dirty="0" smtClean="0"/>
            </a:br>
            <a:r>
              <a:rPr lang="en-US" sz="2800" dirty="0" smtClean="0"/>
              <a:t> </a:t>
            </a:r>
            <a:br>
              <a:rPr lang="en-US" sz="2800" dirty="0" smtClean="0"/>
            </a:br>
            <a:r>
              <a:rPr lang="en-US" sz="2800" b="1" dirty="0" smtClean="0">
                <a:solidFill>
                  <a:srgbClr val="0066FF"/>
                </a:solidFill>
              </a:rPr>
              <a:t>Habit</a:t>
            </a:r>
            <a:r>
              <a:rPr lang="en-US" sz="2800" b="1" dirty="0" smtClean="0">
                <a:solidFill>
                  <a:srgbClr val="FF0000"/>
                </a:solidFill>
              </a:rPr>
              <a:t>:</a:t>
            </a:r>
            <a:r>
              <a:rPr lang="en-US" sz="2800" b="1" dirty="0" smtClean="0">
                <a:solidFill>
                  <a:srgbClr val="C00000"/>
                </a:solidFill>
              </a:rPr>
              <a:t> Erect ever blooming ornamental plant with milky latex. </a:t>
            </a:r>
            <a:br>
              <a:rPr lang="en-US" sz="2800" b="1" dirty="0" smtClean="0">
                <a:solidFill>
                  <a:srgbClr val="C00000"/>
                </a:solidFill>
              </a:rPr>
            </a:br>
            <a:r>
              <a:rPr lang="en-US" sz="2800" b="1" dirty="0" smtClean="0">
                <a:solidFill>
                  <a:srgbClr val="0066FF"/>
                </a:solidFill>
              </a:rPr>
              <a:t>Root:</a:t>
            </a:r>
            <a:r>
              <a:rPr lang="en-US" sz="2800" b="1" dirty="0" smtClean="0">
                <a:solidFill>
                  <a:srgbClr val="C00000"/>
                </a:solidFill>
              </a:rPr>
              <a:t> Branched tap root system </a:t>
            </a:r>
            <a:br>
              <a:rPr lang="en-US" sz="2800" b="1" dirty="0" smtClean="0">
                <a:solidFill>
                  <a:srgbClr val="C00000"/>
                </a:solidFill>
              </a:rPr>
            </a:br>
            <a:r>
              <a:rPr lang="en-US" sz="2800" b="1" dirty="0" smtClean="0">
                <a:solidFill>
                  <a:srgbClr val="0066FF"/>
                </a:solidFill>
              </a:rPr>
              <a:t>Stem: </a:t>
            </a:r>
            <a:r>
              <a:rPr lang="en-US" sz="2800" b="1" dirty="0" smtClean="0">
                <a:solidFill>
                  <a:srgbClr val="C00000"/>
                </a:solidFill>
              </a:rPr>
              <a:t>Aerial, erect, cylindrical reddish green, glabrous and branched.</a:t>
            </a:r>
            <a:br>
              <a:rPr lang="en-US" sz="2800" b="1" dirty="0" smtClean="0">
                <a:solidFill>
                  <a:srgbClr val="C00000"/>
                </a:solidFill>
              </a:rPr>
            </a:br>
            <a:r>
              <a:rPr lang="en-US" sz="2800" b="1" dirty="0" smtClean="0">
                <a:solidFill>
                  <a:srgbClr val="C00000"/>
                </a:solidFill>
              </a:rPr>
              <a:t> </a:t>
            </a:r>
            <a:r>
              <a:rPr lang="en-US" sz="2800" b="1" dirty="0" smtClean="0">
                <a:solidFill>
                  <a:srgbClr val="0066FF"/>
                </a:solidFill>
              </a:rPr>
              <a:t>Leaves:</a:t>
            </a:r>
            <a:r>
              <a:rPr lang="en-US" sz="2800" b="1" dirty="0" smtClean="0">
                <a:solidFill>
                  <a:srgbClr val="C00000"/>
                </a:solidFill>
              </a:rPr>
              <a:t> Usually simple, opposite decussate, </a:t>
            </a:r>
            <a:r>
              <a:rPr lang="en-US" sz="2800" b="1" dirty="0" err="1" smtClean="0">
                <a:solidFill>
                  <a:srgbClr val="C00000"/>
                </a:solidFill>
              </a:rPr>
              <a:t>exstipulate</a:t>
            </a:r>
            <a:r>
              <a:rPr lang="en-US" sz="2800" b="1" dirty="0" smtClean="0">
                <a:solidFill>
                  <a:srgbClr val="C00000"/>
                </a:solidFill>
              </a:rPr>
              <a:t>, </a:t>
            </a:r>
            <a:r>
              <a:rPr lang="en-US" sz="2800" b="1" dirty="0" err="1" smtClean="0">
                <a:solidFill>
                  <a:srgbClr val="C00000"/>
                </a:solidFill>
              </a:rPr>
              <a:t>subsessile</a:t>
            </a:r>
            <a:r>
              <a:rPr lang="en-US" sz="2800" b="1" dirty="0" smtClean="0">
                <a:solidFill>
                  <a:srgbClr val="C00000"/>
                </a:solidFill>
              </a:rPr>
              <a:t>, or </a:t>
            </a:r>
            <a:r>
              <a:rPr lang="en-US" sz="2800" b="1" dirty="0" err="1" smtClean="0">
                <a:solidFill>
                  <a:srgbClr val="C00000"/>
                </a:solidFill>
              </a:rPr>
              <a:t>petiolate</a:t>
            </a:r>
            <a:r>
              <a:rPr lang="en-US" sz="2800" b="1" dirty="0" smtClean="0">
                <a:solidFill>
                  <a:srgbClr val="C00000"/>
                </a:solidFill>
              </a:rPr>
              <a:t>, elliptic – ovate, entire, </a:t>
            </a:r>
            <a:r>
              <a:rPr lang="en-US" sz="2800" b="1" dirty="0" err="1" smtClean="0">
                <a:solidFill>
                  <a:srgbClr val="C00000"/>
                </a:solidFill>
              </a:rPr>
              <a:t>mucronate</a:t>
            </a:r>
            <a:r>
              <a:rPr lang="en-US" sz="2800" b="1" dirty="0" smtClean="0">
                <a:solidFill>
                  <a:srgbClr val="C00000"/>
                </a:solidFill>
              </a:rPr>
              <a:t>, </a:t>
            </a:r>
            <a:r>
              <a:rPr lang="en-US" sz="2800" b="1" dirty="0" err="1" smtClean="0">
                <a:solidFill>
                  <a:srgbClr val="C00000"/>
                </a:solidFill>
              </a:rPr>
              <a:t>unicostate</a:t>
            </a:r>
            <a:r>
              <a:rPr lang="en-US" sz="2800" b="1" dirty="0" smtClean="0">
                <a:solidFill>
                  <a:srgbClr val="C00000"/>
                </a:solidFill>
              </a:rPr>
              <a:t> reticulate venation. </a:t>
            </a:r>
            <a:br>
              <a:rPr lang="en-US" sz="2800" b="1" dirty="0" smtClean="0">
                <a:solidFill>
                  <a:srgbClr val="C00000"/>
                </a:solidFill>
              </a:rPr>
            </a:br>
            <a:r>
              <a:rPr lang="en-US" sz="2800" b="1" dirty="0" smtClean="0">
                <a:solidFill>
                  <a:srgbClr val="0066FF"/>
                </a:solidFill>
              </a:rPr>
              <a:t>Inflorescence: </a:t>
            </a:r>
            <a:r>
              <a:rPr lang="en-US" sz="2800" b="1" dirty="0" err="1" smtClean="0">
                <a:solidFill>
                  <a:srgbClr val="C00000"/>
                </a:solidFill>
              </a:rPr>
              <a:t>cymose</a:t>
            </a:r>
            <a:r>
              <a:rPr lang="en-US" sz="2800" b="1" dirty="0" smtClean="0">
                <a:solidFill>
                  <a:srgbClr val="C00000"/>
                </a:solidFill>
              </a:rPr>
              <a:t>, </a:t>
            </a:r>
            <a:r>
              <a:rPr lang="en-US" sz="2800" b="1" dirty="0" err="1" smtClean="0">
                <a:solidFill>
                  <a:srgbClr val="C00000"/>
                </a:solidFill>
              </a:rPr>
              <a:t>axillary</a:t>
            </a:r>
            <a:r>
              <a:rPr lang="en-US" sz="2800" b="1" dirty="0" smtClean="0">
                <a:solidFill>
                  <a:srgbClr val="C00000"/>
                </a:solidFill>
              </a:rPr>
              <a:t> pairs.</a:t>
            </a:r>
            <a:br>
              <a:rPr lang="en-US" sz="2800" b="1" dirty="0" smtClean="0">
                <a:solidFill>
                  <a:srgbClr val="C00000"/>
                </a:solidFill>
              </a:rPr>
            </a:br>
            <a:r>
              <a:rPr lang="en-US" sz="2800" b="1" dirty="0" smtClean="0">
                <a:solidFill>
                  <a:srgbClr val="0066FF"/>
                </a:solidFill>
              </a:rPr>
              <a:t> Flower:</a:t>
            </a:r>
            <a:r>
              <a:rPr lang="en-US" sz="2800" b="1" dirty="0" smtClean="0">
                <a:solidFill>
                  <a:srgbClr val="C00000"/>
                </a:solidFill>
              </a:rPr>
              <a:t> </a:t>
            </a:r>
            <a:r>
              <a:rPr lang="en-US" sz="2800" b="1" dirty="0" err="1" smtClean="0">
                <a:solidFill>
                  <a:srgbClr val="C00000"/>
                </a:solidFill>
              </a:rPr>
              <a:t>Ebracteate</a:t>
            </a:r>
            <a:r>
              <a:rPr lang="en-US" sz="2800" b="1" dirty="0" smtClean="0">
                <a:solidFill>
                  <a:srgbClr val="C00000"/>
                </a:solidFill>
              </a:rPr>
              <a:t>, </a:t>
            </a:r>
            <a:r>
              <a:rPr lang="en-US" sz="2800" b="1" dirty="0" err="1" smtClean="0">
                <a:solidFill>
                  <a:srgbClr val="C00000"/>
                </a:solidFill>
              </a:rPr>
              <a:t>Ebracteolate</a:t>
            </a:r>
            <a:r>
              <a:rPr lang="en-US" sz="2800" b="1" dirty="0" smtClean="0">
                <a:solidFill>
                  <a:srgbClr val="C00000"/>
                </a:solidFill>
              </a:rPr>
              <a:t>, </a:t>
            </a:r>
            <a:r>
              <a:rPr lang="en-US" sz="2800" b="1" dirty="0" err="1" smtClean="0">
                <a:solidFill>
                  <a:srgbClr val="C00000"/>
                </a:solidFill>
              </a:rPr>
              <a:t>subsessile</a:t>
            </a:r>
            <a:r>
              <a:rPr lang="en-US" sz="2800" b="1" dirty="0" smtClean="0">
                <a:solidFill>
                  <a:srgbClr val="C00000"/>
                </a:solidFill>
              </a:rPr>
              <a:t>, complete, bisexual, </a:t>
            </a:r>
            <a:r>
              <a:rPr lang="en-US" sz="2800" b="1" dirty="0" err="1" smtClean="0">
                <a:solidFill>
                  <a:srgbClr val="C00000"/>
                </a:solidFill>
              </a:rPr>
              <a:t>heterochlamydeous</a:t>
            </a:r>
            <a:r>
              <a:rPr lang="en-US" sz="2800" b="1" dirty="0" smtClean="0">
                <a:solidFill>
                  <a:srgbClr val="C00000"/>
                </a:solidFill>
              </a:rPr>
              <a:t>, </a:t>
            </a:r>
            <a:r>
              <a:rPr lang="en-US" sz="2800" b="1" dirty="0" err="1" smtClean="0">
                <a:solidFill>
                  <a:srgbClr val="C00000"/>
                </a:solidFill>
              </a:rPr>
              <a:t>actinomorphic</a:t>
            </a:r>
            <a:r>
              <a:rPr lang="en-US" sz="2800" b="1" dirty="0" smtClean="0">
                <a:solidFill>
                  <a:srgbClr val="C00000"/>
                </a:solidFill>
              </a:rPr>
              <a:t>, </a:t>
            </a:r>
            <a:r>
              <a:rPr lang="en-US" sz="2800" b="1" dirty="0" err="1" smtClean="0">
                <a:solidFill>
                  <a:srgbClr val="C00000"/>
                </a:solidFill>
              </a:rPr>
              <a:t>hypogynous</a:t>
            </a:r>
            <a:r>
              <a:rPr lang="en-US" sz="2800" b="1" dirty="0" smtClean="0">
                <a:solidFill>
                  <a:srgbClr val="C00000"/>
                </a:solidFill>
              </a:rPr>
              <a:t>, </a:t>
            </a:r>
            <a:r>
              <a:rPr lang="en-US" sz="2800" b="1" dirty="0" err="1" smtClean="0">
                <a:solidFill>
                  <a:srgbClr val="C00000"/>
                </a:solidFill>
              </a:rPr>
              <a:t>pentamerous</a:t>
            </a:r>
            <a:r>
              <a:rPr lang="en-US" sz="2800" b="1" dirty="0" smtClean="0">
                <a:solidFill>
                  <a:srgbClr val="C00000"/>
                </a:solidFill>
              </a:rPr>
              <a:t>, rosy purple, white or pink. </a:t>
            </a:r>
            <a:r>
              <a:rPr lang="en-US" sz="2400" dirty="0" smtClean="0"/>
              <a:t/>
            </a:r>
            <a:br>
              <a:rPr lang="en-US" sz="2400" dirty="0" smtClean="0"/>
            </a:b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189</TotalTime>
  <Words>74</Words>
  <Application>Microsoft Office PowerPoint</Application>
  <PresentationFormat>On-screen Show (4:3)</PresentationFormat>
  <Paragraphs>19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Slide 1</vt:lpstr>
      <vt:lpstr>Slide 2</vt:lpstr>
      <vt:lpstr>Slide 3</vt:lpstr>
      <vt:lpstr> Inflorescence: Verticillaster, 6-10 flowered whorls present, emitting fine smell. Flower: Pedicellate, bracteate, bracts small and caducous, hermaphrodite, zygomorphic, complete, purple, hypogynous. Calyx:  5 sepals, gamosepalous, bilabiate, petaloid (purple coloured), posterior lip broad and boat shaped, anterior lip with 4 small lobes possessing mucronate teeth, gland dotted, imbricate aestivation, inferior. Corolla: 5 petals, gamopetalous, bilabiate, corolla tube short, upper lip four lobed, lower lip large, imbricate aestivation, inferior.</vt:lpstr>
      <vt:lpstr>           Androecium: 4 stamens, polyandrous, didynamous, epipetalous, fifth posterior stamen completely suppressed, anthers bicelled, introrse, dorsifixed. Gynoecium: 2 carpels (bicarpellary), syncarpous, ovary bilocular in early stage but becomes tetralocular in later stage, ovary superior, four chambered, axile placentation, single ovule in each loculus, gynobasic style (i.e., it arises from the base of the ovary), stigma bifid. Fruit: Schizocarpic, carcerulus, 4 nutlets developed.</vt:lpstr>
      <vt:lpstr>Slide 6</vt:lpstr>
      <vt:lpstr>Catharanthus roseus</vt:lpstr>
      <vt:lpstr>Slide 8</vt:lpstr>
      <vt:lpstr>                                                    Botanical description of Catharanthus roseus   Habit: Erect ever blooming ornamental plant with milky latex.  Root: Branched tap root system  Stem: Aerial, erect, cylindrical reddish green, glabrous and branched.  Leaves: Usually simple, opposite decussate, exstipulate, subsessile, or petiolate, elliptic – ovate, entire, mucronate, unicostate reticulate venation.  Inflorescence: cymose, axillary pairs.  Flower: Ebracteate, Ebracteolate, subsessile, complete, bisexual, heterochlamydeous, actinomorphic, hypogynous, pentamerous, rosy purple, white or pink.  </vt:lpstr>
      <vt:lpstr>      Calyx: Sepals 5, slightly synsepalous, green showing valvate aestivation.  Corolla: Petals 5, sympetalous, throat of corolla tube hairy forming a corona, twisted (hypocrateriform). Androecium: Stamens 5, apostemanous, epipetalous, inserted at the mouth of the corolla tube, filaments short, anthers sagittate, dithecous, dorsifixed, introse.  Gynoecium: Bicarpellary, apocarpous, ovaries superior, unilocular, ovules many, placentation marginal, style simple, stigma hour-glass shaped. Two scaly nectaries are present one on the anterior and another on the posterior side of the ovary.  Fruit: A pair of elongated follicles. </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sharad jain</dc:creator>
  <cp:lastModifiedBy>sharad jain</cp:lastModifiedBy>
  <cp:revision>22</cp:revision>
  <dcterms:created xsi:type="dcterms:W3CDTF">2006-08-16T00:00:00Z</dcterms:created>
  <dcterms:modified xsi:type="dcterms:W3CDTF">2020-10-20T19:16:30Z</dcterms:modified>
</cp:coreProperties>
</file>