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4904E0B-A509-49B2-9AFD-C8DB271AFB0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35FBF87-74B9-40DC-BD80-D69C0CC2515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479925" y="2930525"/>
            <a:ext cx="184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US" sz="5400">
              <a:solidFill>
                <a:srgbClr val="FFFF66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0" y="2857500"/>
            <a:ext cx="4724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 smtClean="0">
                <a:solidFill>
                  <a:srgbClr val="FFFF66"/>
                </a:solidFill>
              </a:rPr>
              <a:t>Flowers</a:t>
            </a:r>
            <a:r>
              <a:rPr lang="en-US" sz="6700" b="1" dirty="0" smtClean="0">
                <a:solidFill>
                  <a:srgbClr val="FFFF66"/>
                </a:solidFill>
              </a:rPr>
              <a:t> </a:t>
            </a:r>
            <a:r>
              <a:rPr lang="en-US" sz="5400" b="1" dirty="0" smtClean="0">
                <a:solidFill>
                  <a:srgbClr val="FFFF66"/>
                </a:solidFill>
              </a:rPr>
              <a:t>         </a:t>
            </a:r>
            <a:br>
              <a:rPr lang="en-US" sz="5400" b="1" dirty="0" smtClean="0">
                <a:solidFill>
                  <a:srgbClr val="FFFF66"/>
                </a:solidFill>
              </a:rPr>
            </a:br>
            <a:r>
              <a:rPr lang="en-US" sz="5400" b="1" dirty="0" smtClean="0">
                <a:solidFill>
                  <a:srgbClr val="FFFF66"/>
                </a:solidFill>
              </a:rPr>
              <a:t/>
            </a:r>
            <a:br>
              <a:rPr lang="en-US" sz="5400" b="1" dirty="0" smtClean="0">
                <a:solidFill>
                  <a:srgbClr val="FFFF66"/>
                </a:solidFill>
              </a:rPr>
            </a:br>
            <a:r>
              <a:rPr lang="en-US" sz="5400" b="1" dirty="0" smtClean="0">
                <a:solidFill>
                  <a:srgbClr val="FFFF66"/>
                </a:solidFill>
              </a:rPr>
              <a:t/>
            </a:r>
            <a:br>
              <a:rPr lang="en-US" sz="5400" b="1" dirty="0" smtClean="0">
                <a:solidFill>
                  <a:srgbClr val="FFFF66"/>
                </a:solidFill>
              </a:rPr>
            </a:br>
            <a:r>
              <a:rPr lang="en-US" sz="2700" b="1" dirty="0" smtClean="0">
                <a:solidFill>
                  <a:srgbClr val="FFFF66"/>
                </a:solidFill>
              </a:rPr>
              <a:t>Submitted by </a:t>
            </a:r>
            <a:br>
              <a:rPr lang="en-US" sz="2700" b="1" dirty="0" smtClean="0">
                <a:solidFill>
                  <a:srgbClr val="FFFF66"/>
                </a:solidFill>
              </a:rPr>
            </a:br>
            <a:r>
              <a:rPr lang="en-US" sz="2700" b="1" dirty="0" smtClean="0">
                <a:solidFill>
                  <a:srgbClr val="FFFF66"/>
                </a:solidFill>
              </a:rPr>
              <a:t>Bhanu Raj Meena</a:t>
            </a:r>
            <a:endParaRPr lang="en-US" sz="2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sz="3200" b="1">
                <a:solidFill>
                  <a:srgbClr val="D9F3E6"/>
                </a:solidFill>
              </a:rPr>
              <a:t>Basic structure of the angiosperm flower</a:t>
            </a:r>
            <a:r>
              <a:rPr lang="en-US" sz="2800" b="1">
                <a:solidFill>
                  <a:srgbClr val="D9F3E6"/>
                </a:solidFill>
              </a:rPr>
              <a:t/>
            </a:r>
            <a:br>
              <a:rPr lang="en-US" sz="2800" b="1">
                <a:solidFill>
                  <a:srgbClr val="D9F3E6"/>
                </a:solidFill>
              </a:rPr>
            </a:br>
            <a:endParaRPr lang="en-US" sz="2800" b="1">
              <a:solidFill>
                <a:srgbClr val="D9F3E6"/>
              </a:solidFill>
            </a:endParaRPr>
          </a:p>
        </p:txBody>
      </p:sp>
      <p:pic>
        <p:nvPicPr>
          <p:cNvPr id="11270" name="Picture 6" descr="fig 31_03b.jpg                                                 00008F97Groucho                        B44EFCCD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3975" y="2501900"/>
            <a:ext cx="3924300" cy="3371850"/>
          </a:xfrm>
          <a:prstGeom prst="rect">
            <a:avLst/>
          </a:prstGeom>
          <a:noFill/>
        </p:spPr>
      </p:pic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102100" y="1841500"/>
            <a:ext cx="1003300" cy="1600200"/>
            <a:chOff x="2584" y="1160"/>
            <a:chExt cx="632" cy="1008"/>
          </a:xfrm>
        </p:grpSpPr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2584" y="1160"/>
              <a:ext cx="632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ts val="1500"/>
                </a:lnSpc>
              </a:pPr>
              <a:r>
                <a:rPr lang="en-US" altLang="en-US" sz="2000"/>
                <a:t>stigma</a:t>
              </a:r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 flipV="1">
              <a:off x="2826" y="1344"/>
              <a:ext cx="0" cy="8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3098800" y="1841500"/>
            <a:ext cx="1092200" cy="1206500"/>
            <a:chOff x="1952" y="1160"/>
            <a:chExt cx="688" cy="760"/>
          </a:xfrm>
        </p:grpSpPr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1952" y="1160"/>
              <a:ext cx="688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ts val="1500"/>
                </a:lnSpc>
              </a:pPr>
              <a:r>
                <a:rPr lang="en-US" altLang="en-US" sz="2000"/>
                <a:t>anther</a:t>
              </a:r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2234" y="1344"/>
              <a:ext cx="344" cy="576"/>
              <a:chOff x="3824" y="704"/>
              <a:chExt cx="344" cy="576"/>
            </a:xfrm>
          </p:grpSpPr>
          <p:sp>
            <p:nvSpPr>
              <p:cNvPr id="11284" name="Line 20"/>
              <p:cNvSpPr>
                <a:spLocks noChangeShapeType="1"/>
              </p:cNvSpPr>
              <p:nvPr/>
            </p:nvSpPr>
            <p:spPr bwMode="auto">
              <a:xfrm>
                <a:off x="3824" y="704"/>
                <a:ext cx="0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5" name="Line 21"/>
              <p:cNvSpPr>
                <a:spLocks noChangeShapeType="1"/>
              </p:cNvSpPr>
              <p:nvPr/>
            </p:nvSpPr>
            <p:spPr bwMode="auto">
              <a:xfrm>
                <a:off x="3824" y="1280"/>
                <a:ext cx="3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2057400" y="1841500"/>
            <a:ext cx="2009775" cy="1409700"/>
            <a:chOff x="1296" y="1160"/>
            <a:chExt cx="1266" cy="888"/>
          </a:xfrm>
        </p:grpSpPr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1296" y="1160"/>
              <a:ext cx="706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ts val="1500"/>
                </a:lnSpc>
              </a:pPr>
              <a:r>
                <a:rPr lang="en-US" altLang="en-US" sz="2000"/>
                <a:t>filament</a:t>
              </a:r>
            </a:p>
          </p:txBody>
        </p: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1714" y="1344"/>
              <a:ext cx="848" cy="704"/>
              <a:chOff x="3304" y="704"/>
              <a:chExt cx="848" cy="704"/>
            </a:xfrm>
          </p:grpSpPr>
          <p:sp>
            <p:nvSpPr>
              <p:cNvPr id="11287" name="Line 23"/>
              <p:cNvSpPr>
                <a:spLocks noChangeShapeType="1"/>
              </p:cNvSpPr>
              <p:nvPr/>
            </p:nvSpPr>
            <p:spPr bwMode="auto">
              <a:xfrm>
                <a:off x="3304" y="704"/>
                <a:ext cx="0" cy="6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8" name="Line 24"/>
              <p:cNvSpPr>
                <a:spLocks noChangeShapeType="1"/>
              </p:cNvSpPr>
              <p:nvPr/>
            </p:nvSpPr>
            <p:spPr bwMode="auto">
              <a:xfrm>
                <a:off x="3304" y="1408"/>
                <a:ext cx="84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04800" y="3733800"/>
            <a:ext cx="2563813" cy="1425575"/>
            <a:chOff x="192" y="2352"/>
            <a:chExt cx="1615" cy="898"/>
          </a:xfrm>
        </p:grpSpPr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192" y="2736"/>
              <a:ext cx="1615" cy="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lnSpc>
                  <a:spcPts val="1900"/>
                </a:lnSpc>
              </a:pPr>
              <a:r>
                <a:rPr lang="en-US" altLang="en-US" sz="2000"/>
                <a:t>petal (all petals combined are the flower’s corolla)</a:t>
              </a:r>
            </a:p>
          </p:txBody>
        </p:sp>
        <p:sp>
          <p:nvSpPr>
            <p:cNvPr id="11289" name="Line 25"/>
            <p:cNvSpPr>
              <a:spLocks noChangeShapeType="1"/>
            </p:cNvSpPr>
            <p:nvPr/>
          </p:nvSpPr>
          <p:spPr bwMode="auto">
            <a:xfrm flipH="1">
              <a:off x="1152" y="2352"/>
              <a:ext cx="64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3962400" y="5499100"/>
            <a:ext cx="1295400" cy="955675"/>
            <a:chOff x="2496" y="3464"/>
            <a:chExt cx="816" cy="602"/>
          </a:xfrm>
        </p:grpSpPr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2496" y="3888"/>
              <a:ext cx="816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ts val="1500"/>
                </a:lnSpc>
              </a:pPr>
              <a:r>
                <a:rPr lang="en-US" altLang="en-US" sz="2000"/>
                <a:t>receptacle</a:t>
              </a:r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auto">
            <a:xfrm>
              <a:off x="2834" y="346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4575175" y="1841500"/>
            <a:ext cx="2044700" cy="3022600"/>
            <a:chOff x="2882" y="1160"/>
            <a:chExt cx="1288" cy="1904"/>
          </a:xfrm>
        </p:grpSpPr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3608" y="1160"/>
              <a:ext cx="562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ts val="1500"/>
                </a:lnSpc>
              </a:pPr>
              <a:r>
                <a:rPr lang="en-US" altLang="en-US" sz="2000"/>
                <a:t>ovary</a:t>
              </a:r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>
              <a:off x="3890" y="1344"/>
              <a:ext cx="0" cy="3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 flipH="1">
              <a:off x="2882" y="1720"/>
              <a:ext cx="1008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4460875" y="1841500"/>
            <a:ext cx="1346200" cy="2413000"/>
            <a:chOff x="2810" y="1160"/>
            <a:chExt cx="848" cy="1520"/>
          </a:xfrm>
        </p:grpSpPr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3096" y="1160"/>
              <a:ext cx="562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ts val="1500"/>
                </a:lnSpc>
              </a:pPr>
              <a:r>
                <a:rPr lang="en-US" altLang="en-US" sz="2000"/>
                <a:t>style</a:t>
              </a:r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>
              <a:off x="3378" y="1344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Line 33"/>
            <p:cNvSpPr>
              <a:spLocks noChangeShapeType="1"/>
            </p:cNvSpPr>
            <p:nvPr/>
          </p:nvSpPr>
          <p:spPr bwMode="auto">
            <a:xfrm flipH="1">
              <a:off x="2810" y="1824"/>
              <a:ext cx="568" cy="8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1066800" y="838200"/>
            <a:ext cx="2924175" cy="889000"/>
            <a:chOff x="672" y="528"/>
            <a:chExt cx="1842" cy="560"/>
          </a:xfrm>
        </p:grpSpPr>
        <p:sp>
          <p:nvSpPr>
            <p:cNvPr id="11280" name="Text Box 16"/>
            <p:cNvSpPr txBox="1">
              <a:spLocks noChangeArrowheads="1"/>
            </p:cNvSpPr>
            <p:nvPr/>
          </p:nvSpPr>
          <p:spPr bwMode="auto">
            <a:xfrm>
              <a:off x="672" y="528"/>
              <a:ext cx="1842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US" altLang="en-US" sz="2000"/>
                <a:t>STAMEN</a:t>
              </a:r>
            </a:p>
            <a:p>
              <a:pPr algn="ctr" eaLnBrk="0" hangingPunct="0">
                <a:lnSpc>
                  <a:spcPts val="2000"/>
                </a:lnSpc>
              </a:pPr>
              <a:r>
                <a:rPr lang="en-US" altLang="en-US" sz="2000"/>
                <a:t>(male reproductive part</a:t>
              </a:r>
              <a:r>
                <a:rPr lang="en-US" altLang="en-US" sz="1800"/>
                <a:t>)</a:t>
              </a:r>
            </a:p>
          </p:txBody>
        </p:sp>
        <p:sp>
          <p:nvSpPr>
            <p:cNvPr id="11298" name="AutoShape 34"/>
            <p:cNvSpPr>
              <a:spLocks/>
            </p:cNvSpPr>
            <p:nvPr/>
          </p:nvSpPr>
          <p:spPr bwMode="auto">
            <a:xfrm rot="5400000">
              <a:off x="1886" y="552"/>
              <a:ext cx="128" cy="944"/>
            </a:xfrm>
            <a:prstGeom prst="leftBrace">
              <a:avLst>
                <a:gd name="adj1" fmla="val 61458"/>
                <a:gd name="adj2" fmla="val 50000"/>
              </a:avLst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50"/>
          <p:cNvGrpSpPr>
            <a:grpSpLocks/>
          </p:cNvGrpSpPr>
          <p:nvPr/>
        </p:nvGrpSpPr>
        <p:grpSpPr bwMode="auto">
          <a:xfrm>
            <a:off x="4033838" y="838200"/>
            <a:ext cx="3205162" cy="895350"/>
            <a:chOff x="2541" y="528"/>
            <a:chExt cx="2019" cy="564"/>
          </a:xfrm>
        </p:grpSpPr>
        <p:sp>
          <p:nvSpPr>
            <p:cNvPr id="11281" name="Text Box 17"/>
            <p:cNvSpPr txBox="1">
              <a:spLocks noChangeArrowheads="1"/>
            </p:cNvSpPr>
            <p:nvPr/>
          </p:nvSpPr>
          <p:spPr bwMode="auto">
            <a:xfrm>
              <a:off x="2541" y="528"/>
              <a:ext cx="2019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US" altLang="en-US" sz="2000"/>
                <a:t>CARPEL</a:t>
              </a:r>
            </a:p>
            <a:p>
              <a:pPr algn="ctr" eaLnBrk="0" hangingPunct="0">
                <a:lnSpc>
                  <a:spcPts val="2000"/>
                </a:lnSpc>
              </a:pPr>
              <a:r>
                <a:rPr lang="en-US" altLang="en-US" sz="2000"/>
                <a:t>(female reproductive part)</a:t>
              </a:r>
            </a:p>
          </p:txBody>
        </p:sp>
        <p:sp>
          <p:nvSpPr>
            <p:cNvPr id="11299" name="AutoShape 35"/>
            <p:cNvSpPr>
              <a:spLocks/>
            </p:cNvSpPr>
            <p:nvPr/>
          </p:nvSpPr>
          <p:spPr bwMode="auto">
            <a:xfrm rot="5400000">
              <a:off x="3292" y="338"/>
              <a:ext cx="132" cy="1376"/>
            </a:xfrm>
            <a:prstGeom prst="leftBrace">
              <a:avLst>
                <a:gd name="adj1" fmla="val 86869"/>
                <a:gd name="adj2" fmla="val 50000"/>
              </a:avLst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4460875" y="4191000"/>
            <a:ext cx="4090988" cy="825500"/>
            <a:chOff x="2810" y="2640"/>
            <a:chExt cx="2577" cy="520"/>
          </a:xfrm>
        </p:grpSpPr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4128" y="2640"/>
              <a:ext cx="1259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US" altLang="en-US" sz="2000"/>
                <a:t>OVULE (forms within ovary)</a:t>
              </a:r>
            </a:p>
          </p:txBody>
        </p:sp>
        <p:sp>
          <p:nvSpPr>
            <p:cNvPr id="11300" name="Line 36"/>
            <p:cNvSpPr>
              <a:spLocks noChangeShapeType="1"/>
            </p:cNvSpPr>
            <p:nvPr/>
          </p:nvSpPr>
          <p:spPr bwMode="auto">
            <a:xfrm rot="10800000" flipV="1">
              <a:off x="2810" y="2784"/>
              <a:ext cx="1318" cy="3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143000" y="5105400"/>
            <a:ext cx="2590800" cy="1616075"/>
            <a:chOff x="720" y="3216"/>
            <a:chExt cx="1632" cy="1018"/>
          </a:xfrm>
        </p:grpSpPr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720" y="3696"/>
              <a:ext cx="1485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US" altLang="en-US" sz="2000"/>
                <a:t>sepal (all sepals combined are the flower’s calyx)</a:t>
              </a:r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 flipV="1">
              <a:off x="1488" y="3216"/>
              <a:ext cx="86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04" name="Text Box 40"/>
          <p:cNvSpPr txBox="1">
            <a:spLocks noChangeArrowheads="1"/>
          </p:cNvSpPr>
          <p:nvPr/>
        </p:nvSpPr>
        <p:spPr bwMode="auto">
          <a:xfrm>
            <a:off x="6858000" y="2057400"/>
            <a:ext cx="2286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FF66"/>
                </a:solidFill>
              </a:rPr>
              <a:t>This is a hermaphrodite flower with a single carpel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FF66"/>
                </a:solidFill>
              </a:rPr>
              <a:t>Collective nouns that can cause confusion!</a:t>
            </a:r>
            <a:br>
              <a:rPr lang="en-US" sz="3600">
                <a:solidFill>
                  <a:srgbClr val="FFFF66"/>
                </a:solidFill>
              </a:rPr>
            </a:br>
            <a:endParaRPr lang="en-US" sz="3600" b="0">
              <a:solidFill>
                <a:schemeClr val="tx2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" y="685800"/>
            <a:ext cx="7832725" cy="1187450"/>
            <a:chOff x="432" y="624"/>
            <a:chExt cx="4934" cy="748"/>
          </a:xfrm>
        </p:grpSpPr>
        <p:sp>
          <p:nvSpPr>
            <p:cNvPr id="47108" name="Text Box 4"/>
            <p:cNvSpPr txBox="1">
              <a:spLocks noChangeArrowheads="1"/>
            </p:cNvSpPr>
            <p:nvPr/>
          </p:nvSpPr>
          <p:spPr bwMode="auto">
            <a:xfrm>
              <a:off x="432" y="624"/>
              <a:ext cx="7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D9F3E6"/>
                  </a:solidFill>
                </a:rPr>
                <a:t>Calyx</a:t>
              </a:r>
            </a:p>
          </p:txBody>
        </p:sp>
        <p:sp>
          <p:nvSpPr>
            <p:cNvPr id="47109" name="Text Box 5"/>
            <p:cNvSpPr txBox="1">
              <a:spLocks noChangeArrowheads="1"/>
            </p:cNvSpPr>
            <p:nvPr/>
          </p:nvSpPr>
          <p:spPr bwMode="auto">
            <a:xfrm>
              <a:off x="1478" y="624"/>
              <a:ext cx="3888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D9F3E6"/>
                  </a:solidFill>
                </a:rPr>
                <a:t>The outer whorl of a flower made up of sepals that are usually green, and protect the flower in bud.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85800" y="1897063"/>
            <a:ext cx="8458200" cy="1201737"/>
            <a:chOff x="432" y="1449"/>
            <a:chExt cx="5328" cy="757"/>
          </a:xfrm>
        </p:grpSpPr>
        <p:sp>
          <p:nvSpPr>
            <p:cNvPr id="47111" name="Text Box 7"/>
            <p:cNvSpPr txBox="1">
              <a:spLocks noChangeArrowheads="1"/>
            </p:cNvSpPr>
            <p:nvPr/>
          </p:nvSpPr>
          <p:spPr bwMode="auto">
            <a:xfrm>
              <a:off x="432" y="1449"/>
              <a:ext cx="87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FFEAE5"/>
                  </a:solidFill>
                </a:rPr>
                <a:t>Carpel</a:t>
              </a:r>
            </a:p>
          </p:txBody>
        </p:sp>
        <p:sp>
          <p:nvSpPr>
            <p:cNvPr id="47112" name="Text Box 8"/>
            <p:cNvSpPr txBox="1">
              <a:spLocks noChangeArrowheads="1"/>
            </p:cNvSpPr>
            <p:nvPr/>
          </p:nvSpPr>
          <p:spPr bwMode="auto">
            <a:xfrm>
              <a:off x="1478" y="1458"/>
              <a:ext cx="4282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EAE5"/>
                  </a:solidFill>
                </a:rPr>
                <a:t>Bears the stigma, and frequently an elongated style, and encloses the ovules </a:t>
              </a:r>
              <a:r>
                <a:rPr lang="en-US" sz="2000">
                  <a:solidFill>
                    <a:srgbClr val="FFEAE5"/>
                  </a:solidFill>
                </a:rPr>
                <a:t>(sometimes gynaecium).</a:t>
              </a:r>
              <a:r>
                <a:rPr lang="en-US">
                  <a:solidFill>
                    <a:srgbClr val="FFEAE5"/>
                  </a:solidFill>
                </a:rPr>
                <a:t>  The megasporophyll of the flower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" y="3122613"/>
            <a:ext cx="7578725" cy="579437"/>
            <a:chOff x="432" y="2186"/>
            <a:chExt cx="4774" cy="365"/>
          </a:xfrm>
        </p:grpSpPr>
        <p:sp>
          <p:nvSpPr>
            <p:cNvPr id="47117" name="Text Box 13"/>
            <p:cNvSpPr txBox="1">
              <a:spLocks noChangeArrowheads="1"/>
            </p:cNvSpPr>
            <p:nvPr/>
          </p:nvSpPr>
          <p:spPr bwMode="auto">
            <a:xfrm>
              <a:off x="432" y="2186"/>
              <a:ext cx="94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FFFFCC"/>
                  </a:solidFill>
                </a:rPr>
                <a:t>Corolla</a:t>
              </a:r>
            </a:p>
          </p:txBody>
        </p:sp>
        <p:sp>
          <p:nvSpPr>
            <p:cNvPr id="47118" name="Text Box 14"/>
            <p:cNvSpPr txBox="1">
              <a:spLocks noChangeArrowheads="1"/>
            </p:cNvSpPr>
            <p:nvPr/>
          </p:nvSpPr>
          <p:spPr bwMode="auto">
            <a:xfrm>
              <a:off x="1478" y="2224"/>
              <a:ext cx="3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FFCC"/>
                  </a:solidFill>
                </a:rPr>
                <a:t>The collective term for the petals of a flower</a:t>
              </a:r>
            </a:p>
          </p:txBody>
        </p:sp>
      </p:grpSp>
      <p:pic>
        <p:nvPicPr>
          <p:cNvPr id="47129" name="Picture 25" descr="fig 31_03b.jpg                                                 00008F97Groucho                        B44EFCCD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878263"/>
            <a:ext cx="3467100" cy="2979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FF66"/>
                </a:solidFill>
              </a:rPr>
              <a:t>Collective nouns that can cause confusion!</a:t>
            </a:r>
            <a:br>
              <a:rPr lang="en-US" sz="3600">
                <a:solidFill>
                  <a:srgbClr val="FFFF66"/>
                </a:solidFill>
              </a:rPr>
            </a:br>
            <a:endParaRPr lang="en-US" sz="3600" b="0">
              <a:solidFill>
                <a:schemeClr val="tx2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85800" y="3725863"/>
            <a:ext cx="7886700" cy="579437"/>
            <a:chOff x="432" y="2556"/>
            <a:chExt cx="4968" cy="365"/>
          </a:xfrm>
        </p:grpSpPr>
        <p:sp>
          <p:nvSpPr>
            <p:cNvPr id="48138" name="Text Box 10"/>
            <p:cNvSpPr txBox="1">
              <a:spLocks noChangeArrowheads="1"/>
            </p:cNvSpPr>
            <p:nvPr/>
          </p:nvSpPr>
          <p:spPr bwMode="auto">
            <a:xfrm>
              <a:off x="432" y="2556"/>
              <a:ext cx="81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F8E5FF"/>
                  </a:solidFill>
                </a:rPr>
                <a:t>Ovary</a:t>
              </a:r>
            </a:p>
          </p:txBody>
        </p:sp>
        <p:sp>
          <p:nvSpPr>
            <p:cNvPr id="48139" name="Text Box 11"/>
            <p:cNvSpPr txBox="1">
              <a:spLocks noChangeArrowheads="1"/>
            </p:cNvSpPr>
            <p:nvPr/>
          </p:nvSpPr>
          <p:spPr bwMode="auto">
            <a:xfrm>
              <a:off x="1478" y="2595"/>
              <a:ext cx="39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8E5FF"/>
                  </a:solidFill>
                </a:rPr>
                <a:t>The total of the carpels in a flower is the ovary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85800" y="5189538"/>
            <a:ext cx="8229600" cy="822325"/>
            <a:chOff x="432" y="2976"/>
            <a:chExt cx="5184" cy="518"/>
          </a:xfrm>
        </p:grpSpPr>
        <p:sp>
          <p:nvSpPr>
            <p:cNvPr id="48144" name="Text Box 16"/>
            <p:cNvSpPr txBox="1">
              <a:spLocks noChangeArrowheads="1"/>
            </p:cNvSpPr>
            <p:nvPr/>
          </p:nvSpPr>
          <p:spPr bwMode="auto">
            <a:xfrm>
              <a:off x="432" y="2976"/>
              <a:ext cx="106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D3F1D3"/>
                  </a:solidFill>
                </a:rPr>
                <a:t>Perianth</a:t>
              </a:r>
            </a:p>
          </p:txBody>
        </p:sp>
        <p:sp>
          <p:nvSpPr>
            <p:cNvPr id="48145" name="Text Box 17"/>
            <p:cNvSpPr txBox="1">
              <a:spLocks noChangeArrowheads="1"/>
            </p:cNvSpPr>
            <p:nvPr/>
          </p:nvSpPr>
          <p:spPr bwMode="auto">
            <a:xfrm>
              <a:off x="1478" y="2976"/>
              <a:ext cx="413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D3F1D3"/>
                  </a:solidFill>
                </a:rPr>
                <a:t>The floral envelope, it includes the calyx and corolla.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85800" y="6035675"/>
            <a:ext cx="8153400" cy="822325"/>
            <a:chOff x="432" y="3696"/>
            <a:chExt cx="5136" cy="518"/>
          </a:xfrm>
        </p:grpSpPr>
        <p:sp>
          <p:nvSpPr>
            <p:cNvPr id="48147" name="Text Box 19"/>
            <p:cNvSpPr txBox="1">
              <a:spLocks noChangeArrowheads="1"/>
            </p:cNvSpPr>
            <p:nvPr/>
          </p:nvSpPr>
          <p:spPr bwMode="auto">
            <a:xfrm>
              <a:off x="432" y="3696"/>
              <a:ext cx="9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FFE9C9"/>
                  </a:solidFill>
                </a:rPr>
                <a:t>Stamen</a:t>
              </a:r>
            </a:p>
          </p:txBody>
        </p:sp>
        <p:sp>
          <p:nvSpPr>
            <p:cNvPr id="48148" name="Text Box 20"/>
            <p:cNvSpPr txBox="1">
              <a:spLocks noChangeArrowheads="1"/>
            </p:cNvSpPr>
            <p:nvPr/>
          </p:nvSpPr>
          <p:spPr bwMode="auto">
            <a:xfrm>
              <a:off x="1478" y="3696"/>
              <a:ext cx="409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E9C9"/>
                  </a:solidFill>
                </a:rPr>
                <a:t>The anther and its supporting filament.  The microsporophyll of the flower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685800" y="4329113"/>
            <a:ext cx="8153400" cy="836612"/>
            <a:chOff x="432" y="3024"/>
            <a:chExt cx="5136" cy="527"/>
          </a:xfrm>
        </p:grpSpPr>
        <p:sp>
          <p:nvSpPr>
            <p:cNvPr id="48150" name="Text Box 22"/>
            <p:cNvSpPr txBox="1">
              <a:spLocks noChangeArrowheads="1"/>
            </p:cNvSpPr>
            <p:nvPr/>
          </p:nvSpPr>
          <p:spPr bwMode="auto">
            <a:xfrm>
              <a:off x="432" y="3024"/>
              <a:ext cx="67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CCFF99"/>
                  </a:solidFill>
                </a:rPr>
                <a:t>Pistil</a:t>
              </a:r>
            </a:p>
          </p:txBody>
        </p:sp>
        <p:sp>
          <p:nvSpPr>
            <p:cNvPr id="48151" name="Text Box 23"/>
            <p:cNvSpPr txBox="1">
              <a:spLocks noChangeArrowheads="1"/>
            </p:cNvSpPr>
            <p:nvPr/>
          </p:nvSpPr>
          <p:spPr bwMode="auto">
            <a:xfrm>
              <a:off x="1478" y="3033"/>
              <a:ext cx="409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CCFF99"/>
                  </a:solidFill>
                </a:rPr>
                <a:t>Each separate carpel when there are lots of them in the ovary</a:t>
              </a:r>
            </a:p>
          </p:txBody>
        </p:sp>
      </p:grpSp>
      <p:pic>
        <p:nvPicPr>
          <p:cNvPr id="48153" name="Picture 25" descr="fig 31_03b.jpg                                                 00008F97Groucho                        B44EFCCD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685800"/>
            <a:ext cx="3467100" cy="2979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14478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Thanks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</TotalTime>
  <Words>182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Foundry</vt:lpstr>
      <vt:lpstr>Flowers             Submitted by  Bhanu Raj Meena</vt:lpstr>
      <vt:lpstr>Basic structure of the angiosperm flower 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             Submitted by  Bhanu Raj Meena</dc:title>
  <dc:creator>Bhanuraj</dc:creator>
  <cp:lastModifiedBy>Bhanuraj</cp:lastModifiedBy>
  <cp:revision>1</cp:revision>
  <dcterms:created xsi:type="dcterms:W3CDTF">2020-10-20T12:30:23Z</dcterms:created>
  <dcterms:modified xsi:type="dcterms:W3CDTF">2020-10-20T12:35:54Z</dcterms:modified>
</cp:coreProperties>
</file>