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59" r:id="rId3"/>
    <p:sldId id="260" r:id="rId4"/>
    <p:sldId id="262" r:id="rId5"/>
    <p:sldId id="264" r:id="rId6"/>
    <p:sldId id="266" r:id="rId7"/>
    <p:sldId id="268" r:id="rId8"/>
    <p:sldId id="270" r:id="rId9"/>
    <p:sldId id="272" r:id="rId10"/>
    <p:sldId id="274" r:id="rId11"/>
    <p:sldId id="276"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40DCD1-C944-465A-A3F5-D1DAF1CF53AA}"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40DCD1-C944-465A-A3F5-D1DAF1CF53AA}"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40DCD1-C944-465A-A3F5-D1DAF1CF53AA}"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40DCD1-C944-465A-A3F5-D1DAF1CF53AA}"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40DCD1-C944-465A-A3F5-D1DAF1CF53AA}"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40DCD1-C944-465A-A3F5-D1DAF1CF53AA}"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40DCD1-C944-465A-A3F5-D1DAF1CF53AA}" type="datetimeFigureOut">
              <a:rPr lang="en-US" smtClean="0"/>
              <a:t>10/20/2020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40DCD1-C944-465A-A3F5-D1DAF1CF53AA}" type="datetimeFigureOut">
              <a:rPr lang="en-US" smtClean="0"/>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0DCD1-C944-465A-A3F5-D1DAF1CF53AA}" type="datetimeFigureOut">
              <a:rPr lang="en-US" smtClean="0"/>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40DCD1-C944-465A-A3F5-D1DAF1CF53AA}"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40DCD1-C944-465A-A3F5-D1DAF1CF53AA}"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B4ACFF-2EC8-48D5-B412-868C492624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0DCD1-C944-465A-A3F5-D1DAF1CF53AA}" type="datetimeFigureOut">
              <a:rPr lang="en-US" smtClean="0"/>
              <a:t>10/20/2020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B4ACFF-2EC8-48D5-B412-868C492624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gernot-katzers-spice-pages.com/engl/spice_photo.html" TargetMode="External"/><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685800"/>
            <a:ext cx="8185741" cy="507831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800" b="1" dirty="0" smtClean="0">
                <a:ln w="50800"/>
                <a:solidFill>
                  <a:schemeClr val="accent1">
                    <a:lumMod val="75000"/>
                  </a:schemeClr>
                </a:solidFill>
                <a:latin typeface="Times New Roman" pitchFamily="18" charset="0"/>
                <a:cs typeface="Times New Roman" pitchFamily="18" charset="0"/>
              </a:rPr>
              <a:t>Reproduction </a:t>
            </a:r>
          </a:p>
          <a:p>
            <a:pPr algn="ctr"/>
            <a:r>
              <a:rPr lang="en-US" sz="4800" b="1" dirty="0" smtClean="0">
                <a:ln w="50800"/>
                <a:solidFill>
                  <a:schemeClr val="accent1">
                    <a:lumMod val="75000"/>
                  </a:schemeClr>
                </a:solidFill>
                <a:latin typeface="Times New Roman" pitchFamily="18" charset="0"/>
                <a:cs typeface="Times New Roman" pitchFamily="18" charset="0"/>
              </a:rPr>
              <a:t>of </a:t>
            </a:r>
          </a:p>
          <a:p>
            <a:pPr algn="ctr"/>
            <a:r>
              <a:rPr lang="en-US" sz="4800" b="1" dirty="0" smtClean="0">
                <a:ln w="50800"/>
                <a:solidFill>
                  <a:schemeClr val="accent1">
                    <a:lumMod val="75000"/>
                  </a:schemeClr>
                </a:solidFill>
                <a:latin typeface="Times New Roman" pitchFamily="18" charset="0"/>
                <a:cs typeface="Times New Roman" pitchFamily="18" charset="0"/>
              </a:rPr>
              <a:t>Flower</a:t>
            </a:r>
          </a:p>
          <a:p>
            <a:pPr algn="ctr"/>
            <a:endParaRPr lang="en-US" sz="4800" b="1" dirty="0" smtClean="0">
              <a:ln w="50800"/>
              <a:solidFill>
                <a:schemeClr val="accent1">
                  <a:lumMod val="75000"/>
                </a:schemeClr>
              </a:solidFill>
              <a:latin typeface="Times New Roman" pitchFamily="18" charset="0"/>
              <a:cs typeface="Times New Roman" pitchFamily="18" charset="0"/>
            </a:endParaRPr>
          </a:p>
          <a:p>
            <a:pPr algn="ctr"/>
            <a:endParaRPr lang="en-US" sz="4800" b="1" dirty="0">
              <a:ln w="50800"/>
              <a:solidFill>
                <a:schemeClr val="accent1">
                  <a:lumMod val="75000"/>
                </a:schemeClr>
              </a:solidFill>
              <a:latin typeface="Times New Roman" pitchFamily="18" charset="0"/>
              <a:cs typeface="Times New Roman" pitchFamily="18" charset="0"/>
            </a:endParaRPr>
          </a:p>
          <a:p>
            <a:pPr algn="ctr"/>
            <a:r>
              <a:rPr lang="en-US" sz="2800" b="1" dirty="0" smtClean="0">
                <a:ln w="50800"/>
                <a:solidFill>
                  <a:schemeClr val="accent1">
                    <a:lumMod val="75000"/>
                  </a:schemeClr>
                </a:solidFill>
                <a:latin typeface="Times New Roman" pitchFamily="18" charset="0"/>
                <a:cs typeface="Times New Roman" pitchFamily="18" charset="0"/>
              </a:rPr>
              <a:t>Submitted </a:t>
            </a:r>
          </a:p>
          <a:p>
            <a:pPr algn="ctr"/>
            <a:r>
              <a:rPr lang="en-US" sz="2800" b="1" dirty="0" smtClean="0">
                <a:ln w="50800"/>
                <a:solidFill>
                  <a:schemeClr val="accent1">
                    <a:lumMod val="75000"/>
                  </a:schemeClr>
                </a:solidFill>
                <a:latin typeface="Times New Roman" pitchFamily="18" charset="0"/>
                <a:cs typeface="Times New Roman" pitchFamily="18" charset="0"/>
              </a:rPr>
              <a:t>By </a:t>
            </a:r>
          </a:p>
          <a:p>
            <a:pPr algn="ctr"/>
            <a:r>
              <a:rPr lang="en-US" sz="2800" b="1" dirty="0" smtClean="0">
                <a:ln w="50800"/>
                <a:solidFill>
                  <a:schemeClr val="accent1">
                    <a:lumMod val="75000"/>
                  </a:schemeClr>
                </a:solidFill>
                <a:latin typeface="Times New Roman" pitchFamily="18" charset="0"/>
                <a:cs typeface="Times New Roman" pitchFamily="18" charset="0"/>
              </a:rPr>
              <a:t>Bhanu Raj Meena </a:t>
            </a:r>
            <a:endParaRPr lang="en-US" sz="2800" b="1" dirty="0">
              <a:ln w="50800"/>
              <a:solidFill>
                <a:schemeClr val="accent1">
                  <a:lumMod val="75000"/>
                </a:schemeClr>
              </a:solidFill>
              <a:latin typeface="Times New Roman" pitchFamily="18" charset="0"/>
              <a:cs typeface="Times New Roman" pitchFamily="18" charset="0"/>
            </a:endParaRPr>
          </a:p>
        </p:txBody>
      </p:sp>
      <p:sp>
        <p:nvSpPr>
          <p:cNvPr id="9" name="Date Placeholder 8"/>
          <p:cNvSpPr>
            <a:spLocks noGrp="1"/>
          </p:cNvSpPr>
          <p:nvPr>
            <p:ph type="dt" sz="half" idx="10"/>
          </p:nvPr>
        </p:nvSpPr>
        <p:spPr/>
        <p:txBody>
          <a:bodyPr/>
          <a:lstStyle/>
          <a:p>
            <a:fld id="{A8AE0A72-9A1E-4D62-9840-74A7E49EAB09}" type="datetime2">
              <a:rPr lang="en-US" smtClean="0"/>
              <a:pPr/>
              <a:t>Tuesday, October 20, 2020</a:t>
            </a:fld>
            <a:endParaRPr lang="en-US" dirty="0"/>
          </a:p>
        </p:txBody>
      </p:sp>
      <p:sp>
        <p:nvSpPr>
          <p:cNvPr id="10" name="Slide Number Placeholder 9"/>
          <p:cNvSpPr>
            <a:spLocks noGrp="1"/>
          </p:cNvSpPr>
          <p:nvPr>
            <p:ph type="sldNum" sz="quarter" idx="12"/>
          </p:nvPr>
        </p:nvSpPr>
        <p:spPr/>
        <p:txBody>
          <a:bodyPr/>
          <a:lstStyle/>
          <a:p>
            <a:fld id="{A3094DCD-B976-45AE-854C-ED5D83BC3A33}" type="slidenum">
              <a:rPr lang="en-US" smtClean="0"/>
              <a:pPr/>
              <a:t>1</a:t>
            </a:fld>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458200" cy="2667000"/>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marL="742950" indent="-742950" algn="l">
              <a:buFont typeface="Wingdings" pitchFamily="2" charset="2"/>
              <a:buChar char="Ø"/>
            </a:pPr>
            <a:r>
              <a:rPr lang="en-US" sz="2400" dirty="0" smtClean="0">
                <a:ln w="50800"/>
                <a:solidFill>
                  <a:sysClr val="windowText" lastClr="000000"/>
                </a:solidFill>
                <a:latin typeface="Times New Roman" pitchFamily="18" charset="0"/>
                <a:cs typeface="Times New Roman" pitchFamily="18" charset="0"/>
              </a:rPr>
              <a:t>In some plants, e.g. </a:t>
            </a:r>
            <a:r>
              <a:rPr lang="en-US" sz="2400" b="1" i="1" dirty="0" smtClean="0">
                <a:ln w="50800"/>
                <a:solidFill>
                  <a:schemeClr val="accent2">
                    <a:lumMod val="50000"/>
                  </a:schemeClr>
                </a:solidFill>
                <a:latin typeface="Times New Roman" pitchFamily="18" charset="0"/>
                <a:cs typeface="Times New Roman" pitchFamily="18" charset="0"/>
              </a:rPr>
              <a:t>Capparis</a:t>
            </a:r>
            <a:r>
              <a:rPr lang="en-US" sz="2400" dirty="0" smtClean="0">
                <a:ln w="50800"/>
                <a:solidFill>
                  <a:schemeClr val="accent2">
                    <a:lumMod val="50000"/>
                  </a:schemeClr>
                </a:solidFill>
                <a:latin typeface="Times New Roman" pitchFamily="18" charset="0"/>
                <a:cs typeface="Times New Roman" pitchFamily="18" charset="0"/>
              </a:rPr>
              <a:t> </a:t>
            </a:r>
            <a:r>
              <a:rPr lang="en-US" sz="2400" dirty="0" smtClean="0">
                <a:ln w="50800"/>
                <a:solidFill>
                  <a:sysClr val="windowText" lastClr="000000"/>
                </a:solidFill>
                <a:latin typeface="Times New Roman" pitchFamily="18" charset="0"/>
                <a:cs typeface="Times New Roman" pitchFamily="18" charset="0"/>
              </a:rPr>
              <a:t>only that parts of the receptacle that bears carpels is elongated; such a structure is termed a </a:t>
            </a:r>
            <a:r>
              <a:rPr lang="en-US" sz="2400" dirty="0" smtClean="0">
                <a:ln w="50800"/>
                <a:solidFill>
                  <a:srgbClr val="C00000"/>
                </a:solidFill>
                <a:latin typeface="Times New Roman" pitchFamily="18" charset="0"/>
                <a:cs typeface="Times New Roman" pitchFamily="18" charset="0"/>
              </a:rPr>
              <a:t>gynophores</a:t>
            </a:r>
            <a:r>
              <a:rPr lang="en-US" sz="2400" dirty="0" smtClean="0">
                <a:ln w="50800"/>
                <a:solidFill>
                  <a:sysClr val="windowText" lastClr="000000"/>
                </a:solidFill>
                <a:latin typeface="Times New Roman" pitchFamily="18" charset="0"/>
                <a:cs typeface="Times New Roman" pitchFamily="18" charset="0"/>
              </a:rPr>
              <a:t>. An elongation of that part of the receptacle that bears the carpels and stamens e.g.</a:t>
            </a:r>
            <a:r>
              <a:rPr lang="en-US" sz="2400" b="1" dirty="0" smtClean="0">
                <a:ln w="50800"/>
                <a:solidFill>
                  <a:srgbClr val="800000"/>
                </a:solidFill>
                <a:latin typeface="Times New Roman" pitchFamily="18" charset="0"/>
                <a:cs typeface="Times New Roman" pitchFamily="18" charset="0"/>
              </a:rPr>
              <a:t> </a:t>
            </a:r>
            <a:r>
              <a:rPr lang="en-US" sz="2400" b="1" i="1" dirty="0" smtClean="0">
                <a:ln w="50800"/>
                <a:solidFill>
                  <a:srgbClr val="800000"/>
                </a:solidFill>
                <a:latin typeface="Times New Roman" pitchFamily="18" charset="0"/>
                <a:cs typeface="Times New Roman" pitchFamily="18" charset="0"/>
              </a:rPr>
              <a:t>Passiflora</a:t>
            </a:r>
            <a:r>
              <a:rPr lang="en-US" sz="2400" b="1" dirty="0" smtClean="0">
                <a:ln w="50800"/>
                <a:solidFill>
                  <a:srgbClr val="800000"/>
                </a:solidFill>
                <a:latin typeface="Times New Roman" pitchFamily="18" charset="0"/>
                <a:cs typeface="Times New Roman" pitchFamily="18" charset="0"/>
              </a:rPr>
              <a:t> </a:t>
            </a:r>
            <a:r>
              <a:rPr lang="en-US" sz="2400" dirty="0" smtClean="0">
                <a:ln w="50800"/>
                <a:solidFill>
                  <a:sysClr val="windowText" lastClr="000000"/>
                </a:solidFill>
                <a:latin typeface="Times New Roman" pitchFamily="18" charset="0"/>
                <a:cs typeface="Times New Roman" pitchFamily="18" charset="0"/>
              </a:rPr>
              <a:t>is termed </a:t>
            </a:r>
            <a:r>
              <a:rPr lang="en-US" sz="2400" dirty="0" smtClean="0">
                <a:ln w="50800"/>
                <a:solidFill>
                  <a:srgbClr val="C00000"/>
                </a:solidFill>
                <a:latin typeface="Times New Roman" pitchFamily="18" charset="0"/>
                <a:cs typeface="Times New Roman" pitchFamily="18" charset="0"/>
              </a:rPr>
              <a:t>androgynophore</a:t>
            </a:r>
            <a:r>
              <a:rPr lang="en-US" sz="2400" dirty="0" smtClean="0">
                <a:ln w="50800"/>
                <a:solidFill>
                  <a:sysClr val="windowText" lastClr="000000"/>
                </a:solidFill>
                <a:latin typeface="Times New Roman" pitchFamily="18" charset="0"/>
                <a:cs typeface="Times New Roman" pitchFamily="18" charset="0"/>
              </a:rPr>
              <a:t>.</a:t>
            </a:r>
            <a:endParaRPr lang="en-US" sz="2400" dirty="0">
              <a:ln w="50800"/>
              <a:solidFill>
                <a:sysClr val="windowText" lastClr="000000"/>
              </a:solidFill>
              <a:latin typeface="Times New Roman" pitchFamily="18" charset="0"/>
              <a:cs typeface="Times New Roman" pitchFamily="18" charset="0"/>
            </a:endParaRPr>
          </a:p>
        </p:txBody>
      </p:sp>
      <p:sp>
        <p:nvSpPr>
          <p:cNvPr id="5" name="Date Placeholder 4"/>
          <p:cNvSpPr>
            <a:spLocks noGrp="1"/>
          </p:cNvSpPr>
          <p:nvPr>
            <p:ph type="dt" sz="half" idx="10"/>
          </p:nvPr>
        </p:nvSpPr>
        <p:spPr/>
        <p:txBody>
          <a:bodyPr/>
          <a:lstStyle/>
          <a:p>
            <a:fld id="{534570ED-BA89-4B6B-AE4C-9EBE412B3149}" type="datetime2">
              <a:rPr lang="en-US" smtClean="0"/>
              <a:pPr/>
              <a:t>Tuesday, October 20, 2020</a:t>
            </a:fld>
            <a:endParaRPr lang="en-US" dirty="0"/>
          </a:p>
        </p:txBody>
      </p:sp>
      <p:sp>
        <p:nvSpPr>
          <p:cNvPr id="7" name="Slide Number Placeholder 6"/>
          <p:cNvSpPr>
            <a:spLocks noGrp="1"/>
          </p:cNvSpPr>
          <p:nvPr>
            <p:ph type="sldNum" sz="quarter" idx="12"/>
          </p:nvPr>
        </p:nvSpPr>
        <p:spPr/>
        <p:txBody>
          <a:bodyPr/>
          <a:lstStyle/>
          <a:p>
            <a:fld id="{A3094DCD-B976-45AE-854C-ED5D83BC3A33}" type="slidenum">
              <a:rPr lang="en-US" smtClean="0"/>
              <a:pPr/>
              <a:t>10</a:t>
            </a:fld>
            <a:endParaRPr lang="en-US" dirty="0"/>
          </a:p>
        </p:txBody>
      </p:sp>
      <p:pic>
        <p:nvPicPr>
          <p:cNvPr id="8" name="Picture 4" descr="Close up of  red passiflora flower Stock Photo - 3161835"/>
          <p:cNvPicPr>
            <a:picLocks noChangeAspect="1" noChangeArrowheads="1"/>
          </p:cNvPicPr>
          <p:nvPr/>
        </p:nvPicPr>
        <p:blipFill>
          <a:blip r:embed="rId2"/>
          <a:srcRect/>
          <a:stretch>
            <a:fillRect/>
          </a:stretch>
        </p:blipFill>
        <p:spPr bwMode="auto">
          <a:xfrm rot="5400000">
            <a:off x="5031294" y="2741104"/>
            <a:ext cx="3505199" cy="2899791"/>
          </a:xfrm>
          <a:prstGeom prst="rect">
            <a:avLst/>
          </a:prstGeom>
          <a:noFill/>
        </p:spPr>
      </p:pic>
      <p:pic>
        <p:nvPicPr>
          <p:cNvPr id="146434" name="Picture 2" descr="Capparis spinosa: Young caper flower">
            <a:hlinkClick r:id="rId3"/>
          </p:cNvPr>
          <p:cNvPicPr>
            <a:picLocks noChangeAspect="1" noChangeArrowheads="1"/>
          </p:cNvPicPr>
          <p:nvPr/>
        </p:nvPicPr>
        <p:blipFill>
          <a:blip r:embed="rId4"/>
          <a:srcRect/>
          <a:stretch>
            <a:fillRect/>
          </a:stretch>
        </p:blipFill>
        <p:spPr bwMode="auto">
          <a:xfrm>
            <a:off x="685800" y="2895600"/>
            <a:ext cx="3733800" cy="2886781"/>
          </a:xfrm>
          <a:prstGeom prst="rect">
            <a:avLst/>
          </a:prstGeom>
          <a:noFill/>
        </p:spPr>
      </p:pic>
      <p:sp>
        <p:nvSpPr>
          <p:cNvPr id="10" name="Rectangle 9"/>
          <p:cNvSpPr/>
          <p:nvPr/>
        </p:nvSpPr>
        <p:spPr>
          <a:xfrm>
            <a:off x="3048000" y="5257800"/>
            <a:ext cx="1330814" cy="461665"/>
          </a:xfrm>
          <a:prstGeom prst="rect">
            <a:avLst/>
          </a:prstGeom>
        </p:spPr>
        <p:txBody>
          <a:bodyPr wrap="none">
            <a:spAutoFit/>
          </a:bodyPr>
          <a:lstStyle/>
          <a:p>
            <a:r>
              <a:rPr lang="en-US" sz="2400" b="1" i="1" dirty="0" smtClean="0">
                <a:ln w="50800"/>
                <a:solidFill>
                  <a:srgbClr val="FFFF00"/>
                </a:solidFill>
                <a:latin typeface="Times New Roman" pitchFamily="18" charset="0"/>
                <a:cs typeface="Times New Roman" pitchFamily="18" charset="0"/>
              </a:rPr>
              <a:t>Capparis</a:t>
            </a:r>
            <a:endParaRPr lang="en-US" sz="2400" b="1" dirty="0">
              <a:solidFill>
                <a:srgbClr val="FFFF00"/>
              </a:solidFill>
            </a:endParaRPr>
          </a:p>
        </p:txBody>
      </p:sp>
      <p:sp>
        <p:nvSpPr>
          <p:cNvPr id="11" name="Rectangle 10"/>
          <p:cNvSpPr/>
          <p:nvPr/>
        </p:nvSpPr>
        <p:spPr>
          <a:xfrm>
            <a:off x="6705600" y="5486400"/>
            <a:ext cx="1620957" cy="461665"/>
          </a:xfrm>
          <a:prstGeom prst="rect">
            <a:avLst/>
          </a:prstGeom>
        </p:spPr>
        <p:txBody>
          <a:bodyPr wrap="none">
            <a:spAutoFit/>
          </a:bodyPr>
          <a:lstStyle/>
          <a:p>
            <a:r>
              <a:rPr lang="en-US" sz="2400" b="1" dirty="0" smtClean="0">
                <a:ln w="50800"/>
                <a:solidFill>
                  <a:srgbClr val="FFFF00"/>
                </a:solidFill>
                <a:latin typeface="Times New Roman" pitchFamily="18" charset="0"/>
                <a:cs typeface="Times New Roman" pitchFamily="18" charset="0"/>
              </a:rPr>
              <a:t> </a:t>
            </a:r>
            <a:r>
              <a:rPr lang="en-US" sz="2400" b="1" i="1" dirty="0" smtClean="0">
                <a:ln w="50800"/>
                <a:solidFill>
                  <a:srgbClr val="FFFF00"/>
                </a:solidFill>
                <a:latin typeface="Times New Roman" pitchFamily="18" charset="0"/>
                <a:cs typeface="Times New Roman" pitchFamily="18" charset="0"/>
              </a:rPr>
              <a:t>Passiflora</a:t>
            </a:r>
            <a:r>
              <a:rPr lang="en-US" sz="2400" b="1" dirty="0" smtClean="0">
                <a:ln w="50800"/>
                <a:solidFill>
                  <a:srgbClr val="FFFF00"/>
                </a:solidFill>
                <a:latin typeface="Times New Roman" pitchFamily="18" charset="0"/>
                <a:cs typeface="Times New Roman" pitchFamily="18" charset="0"/>
              </a:rPr>
              <a:t> </a:t>
            </a:r>
            <a:endParaRPr lang="en-US" sz="2400"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D4890-F214-4CBA-8233-9CA1D579529A}" type="datetime2">
              <a:rPr lang="en-US" smtClean="0"/>
              <a:pPr/>
              <a:t>Tuesday, October 20, 2020</a:t>
            </a:fld>
            <a:endParaRPr lang="en-US" dirty="0"/>
          </a:p>
        </p:txBody>
      </p:sp>
      <p:sp>
        <p:nvSpPr>
          <p:cNvPr id="3" name="Slide Number Placeholder 2"/>
          <p:cNvSpPr>
            <a:spLocks noGrp="1"/>
          </p:cNvSpPr>
          <p:nvPr>
            <p:ph type="sldNum" sz="quarter" idx="12"/>
          </p:nvPr>
        </p:nvSpPr>
        <p:spPr/>
        <p:txBody>
          <a:bodyPr/>
          <a:lstStyle/>
          <a:p>
            <a:fld id="{A3094DCD-B976-45AE-854C-ED5D83BC3A33}" type="slidenum">
              <a:rPr lang="en-US" smtClean="0"/>
              <a:pPr/>
              <a:t>11</a:t>
            </a:fld>
            <a:endParaRPr lang="en-US" dirty="0"/>
          </a:p>
        </p:txBody>
      </p:sp>
      <p:pic>
        <p:nvPicPr>
          <p:cNvPr id="4" name="Picture 2" descr="flower outline"/>
          <p:cNvPicPr>
            <a:picLocks noChangeAspect="1" noChangeArrowheads="1"/>
          </p:cNvPicPr>
          <p:nvPr/>
        </p:nvPicPr>
        <p:blipFill>
          <a:blip r:embed="rId2"/>
          <a:srcRect/>
          <a:stretch>
            <a:fillRect/>
          </a:stretch>
        </p:blipFill>
        <p:spPr bwMode="auto">
          <a:xfrm>
            <a:off x="1371600" y="685801"/>
            <a:ext cx="6400800" cy="5105400"/>
          </a:xfrm>
          <a:prstGeom prst="rect">
            <a:avLst/>
          </a:prstGeom>
          <a:noFill/>
        </p:spPr>
      </p:pic>
      <p:sp>
        <p:nvSpPr>
          <p:cNvPr id="5" name="TextBox 4"/>
          <p:cNvSpPr txBox="1"/>
          <p:nvPr/>
        </p:nvSpPr>
        <p:spPr>
          <a:xfrm>
            <a:off x="1371600" y="1600200"/>
            <a:ext cx="1371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Style </a:t>
            </a:r>
            <a:endParaRPr lang="en-US" dirty="0"/>
          </a:p>
        </p:txBody>
      </p:sp>
      <p:sp>
        <p:nvSpPr>
          <p:cNvPr id="6" name="TextBox 5"/>
          <p:cNvSpPr txBox="1"/>
          <p:nvPr/>
        </p:nvSpPr>
        <p:spPr>
          <a:xfrm>
            <a:off x="1371600" y="2057400"/>
            <a:ext cx="1371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Ovary </a:t>
            </a:r>
            <a:endParaRPr lang="en-US" dirty="0"/>
          </a:p>
        </p:txBody>
      </p:sp>
      <p:sp>
        <p:nvSpPr>
          <p:cNvPr id="7" name="TextBox 6"/>
          <p:cNvSpPr txBox="1"/>
          <p:nvPr/>
        </p:nvSpPr>
        <p:spPr>
          <a:xfrm>
            <a:off x="990600" y="2895600"/>
            <a:ext cx="1905000" cy="88036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50000"/>
              </a:lnSpc>
            </a:pPr>
            <a:r>
              <a:rPr lang="en-US" dirty="0" err="1" smtClean="0"/>
              <a:t>Androgynophore,Gynondrophore</a:t>
            </a:r>
            <a:r>
              <a:rPr lang="en-US" dirty="0" smtClean="0"/>
              <a:t> </a:t>
            </a:r>
            <a:endParaRPr lang="en-US" dirty="0"/>
          </a:p>
        </p:txBody>
      </p:sp>
      <p:sp>
        <p:nvSpPr>
          <p:cNvPr id="8" name="TextBox 7"/>
          <p:cNvSpPr txBox="1"/>
          <p:nvPr/>
        </p:nvSpPr>
        <p:spPr>
          <a:xfrm>
            <a:off x="6248400" y="1447800"/>
            <a:ext cx="1371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Stigma </a:t>
            </a:r>
            <a:endParaRPr lang="en-US" dirty="0"/>
          </a:p>
        </p:txBody>
      </p:sp>
      <p:sp>
        <p:nvSpPr>
          <p:cNvPr id="9" name="TextBox 8"/>
          <p:cNvSpPr txBox="1"/>
          <p:nvPr/>
        </p:nvSpPr>
        <p:spPr>
          <a:xfrm>
            <a:off x="6019800" y="2286000"/>
            <a:ext cx="1371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Anther </a:t>
            </a:r>
            <a:endParaRPr lang="en-US" dirty="0"/>
          </a:p>
        </p:txBody>
      </p:sp>
      <p:sp>
        <p:nvSpPr>
          <p:cNvPr id="10" name="TextBox 9"/>
          <p:cNvSpPr txBox="1"/>
          <p:nvPr/>
        </p:nvSpPr>
        <p:spPr>
          <a:xfrm>
            <a:off x="6172200" y="3352800"/>
            <a:ext cx="1371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Corona </a:t>
            </a:r>
            <a:endParaRPr lang="en-US" dirty="0"/>
          </a:p>
        </p:txBody>
      </p:sp>
      <p:sp>
        <p:nvSpPr>
          <p:cNvPr id="11" name="TextBox 10"/>
          <p:cNvSpPr txBox="1"/>
          <p:nvPr/>
        </p:nvSpPr>
        <p:spPr>
          <a:xfrm>
            <a:off x="6172200" y="4191000"/>
            <a:ext cx="1371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Petal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438400"/>
            <a:ext cx="7848600" cy="1569660"/>
          </a:xfrm>
          <a:prstGeom prst="rect">
            <a:avLst/>
          </a:prstGeom>
          <a:noFill/>
        </p:spPr>
        <p:txBody>
          <a:bodyPr wrap="square" rtlCol="0">
            <a:spAutoFit/>
          </a:bodyPr>
          <a:lstStyle/>
          <a:p>
            <a:r>
              <a:rPr lang="en-US" sz="5400" dirty="0" smtClean="0"/>
              <a:t>            </a:t>
            </a:r>
            <a:r>
              <a:rPr lang="en-US" sz="9600" dirty="0" smtClean="0">
                <a:solidFill>
                  <a:schemeClr val="tx2">
                    <a:lumMod val="60000"/>
                    <a:lumOff val="40000"/>
                  </a:schemeClr>
                </a:solidFill>
              </a:rPr>
              <a:t>THANKS </a:t>
            </a:r>
            <a:endParaRPr lang="en-US" sz="9600" dirty="0">
              <a:solidFill>
                <a:schemeClr val="tx2">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Autofit/>
          </a:bodyPr>
          <a:lstStyle/>
          <a:p>
            <a:pPr algn="l"/>
            <a:r>
              <a:rPr lang="en-US" sz="5400" b="1" dirty="0" smtClean="0">
                <a:solidFill>
                  <a:srgbClr val="FF0000"/>
                </a:solidFill>
                <a:latin typeface="Times New Roman" pitchFamily="18" charset="0"/>
                <a:cs typeface="Times New Roman" pitchFamily="18" charset="0"/>
              </a:rPr>
              <a:t>Flower</a:t>
            </a:r>
            <a:r>
              <a:rPr lang="en-US" sz="5400" dirty="0" smtClean="0">
                <a:latin typeface="Times New Roman" pitchFamily="18" charset="0"/>
                <a:cs typeface="Times New Roman" pitchFamily="18" charset="0"/>
              </a:rPr>
              <a:t> – its evolution; foliar stamens; open carples; primitive living angiosperms; floral anatomy; inferior ovary; placentation and its evolution.</a:t>
            </a:r>
            <a:endParaRPr lang="en-US" sz="5400"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AD3E8819-A11F-4689-A51C-3F5CC6AF7360}" type="datetime2">
              <a:rPr lang="en-US" smtClean="0"/>
              <a:pPr/>
              <a:t>Tuesday, October 20, 2020</a:t>
            </a:fld>
            <a:endParaRPr lang="en-US" dirty="0"/>
          </a:p>
        </p:txBody>
      </p:sp>
      <p:sp>
        <p:nvSpPr>
          <p:cNvPr id="7" name="Slide Number Placeholder 6"/>
          <p:cNvSpPr>
            <a:spLocks noGrp="1"/>
          </p:cNvSpPr>
          <p:nvPr>
            <p:ph type="sldNum" sz="quarter" idx="12"/>
          </p:nvPr>
        </p:nvSpPr>
        <p:spPr/>
        <p:txBody>
          <a:bodyPr>
            <a:normAutofit/>
          </a:bodyPr>
          <a:lstStyle/>
          <a:p>
            <a:fld id="{A3094DCD-B976-45AE-854C-ED5D83BC3A33}" type="slidenum">
              <a:rPr lang="en-US" smtClean="0"/>
              <a:pPr/>
              <a:t>2</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8915400" cy="1066800"/>
          </a:xfrm>
          <a:noFill/>
        </p:spPr>
        <p:style>
          <a:lnRef idx="0">
            <a:schemeClr val="accent3"/>
          </a:lnRef>
          <a:fillRef idx="3">
            <a:schemeClr val="accent3"/>
          </a:fillRef>
          <a:effectRef idx="3">
            <a:schemeClr val="accent3"/>
          </a:effectRef>
          <a:fontRef idx="minor">
            <a:schemeClr val="lt1"/>
          </a:fontRef>
        </p:style>
        <p:txBody>
          <a:bodyPr>
            <a:normAutofit/>
          </a:bodyPr>
          <a:lstStyle/>
          <a:p>
            <a:pPr marL="914400" indent="-914400" algn="just">
              <a:buFont typeface="Wingdings" pitchFamily="2" charset="2"/>
              <a:buChar char="Ø"/>
            </a:pPr>
            <a:r>
              <a:rPr lang="en-US" sz="2400" dirty="0" smtClean="0">
                <a:solidFill>
                  <a:schemeClr val="tx1"/>
                </a:solidFill>
                <a:latin typeface="Times New Roman" pitchFamily="18" charset="0"/>
                <a:cs typeface="Times New Roman" pitchFamily="18" charset="0"/>
              </a:rPr>
              <a:t>The problem of homology and morphology evolution of the flower has occupied research workers for a long time.</a:t>
            </a:r>
            <a:endParaRPr lang="en-US" sz="2400" dirty="0">
              <a:solidFill>
                <a:schemeClr val="tx1"/>
              </a:solidFill>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5728D65E-B662-49C9-AE7B-4700CC86FBCB}" type="datetime2">
              <a:rPr lang="en-US" smtClean="0"/>
              <a:pPr/>
              <a:t>Tuesday, October 20, 2020</a:t>
            </a:fld>
            <a:endParaRPr lang="en-US" dirty="0"/>
          </a:p>
        </p:txBody>
      </p:sp>
      <p:sp>
        <p:nvSpPr>
          <p:cNvPr id="8" name="Slide Number Placeholder 7"/>
          <p:cNvSpPr>
            <a:spLocks noGrp="1"/>
          </p:cNvSpPr>
          <p:nvPr>
            <p:ph type="sldNum" sz="quarter" idx="12"/>
          </p:nvPr>
        </p:nvSpPr>
        <p:spPr/>
        <p:txBody>
          <a:bodyPr>
            <a:normAutofit/>
          </a:bodyPr>
          <a:lstStyle/>
          <a:p>
            <a:fld id="{A3094DCD-B976-45AE-854C-ED5D83BC3A33}" type="slidenum">
              <a:rPr lang="en-US" smtClean="0"/>
              <a:pPr/>
              <a:t>3</a:t>
            </a:fld>
            <a:endParaRPr lang="en-US" dirty="0"/>
          </a:p>
        </p:txBody>
      </p:sp>
      <p:sp>
        <p:nvSpPr>
          <p:cNvPr id="5" name="Rectangle 4"/>
          <p:cNvSpPr/>
          <p:nvPr/>
        </p:nvSpPr>
        <p:spPr>
          <a:xfrm>
            <a:off x="609600" y="304800"/>
            <a:ext cx="7848600"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8000" b="1" dirty="0" smtClean="0">
                <a:ln w="11430"/>
                <a:solidFill>
                  <a:srgbClr val="C00000"/>
                </a:solidFill>
                <a:effectLst>
                  <a:outerShdw blurRad="80000" dist="40000" dir="5040000" algn="tl">
                    <a:srgbClr val="000000">
                      <a:alpha val="30000"/>
                    </a:srgbClr>
                  </a:outerShdw>
                </a:effectLst>
                <a:latin typeface="Times New Roman" pitchFamily="18" charset="0"/>
                <a:cs typeface="Times New Roman" pitchFamily="18" charset="0"/>
              </a:rPr>
              <a:t>Floral Organs</a:t>
            </a:r>
            <a:endParaRPr lang="en-US" sz="8000" b="1" cap="none" spc="0" dirty="0">
              <a:ln w="11430"/>
              <a:solidFill>
                <a:srgbClr val="C00000"/>
              </a:solidFill>
              <a:effectLst>
                <a:outerShdw blurRad="80000" dist="40000" dir="5040000" algn="tl">
                  <a:srgbClr val="000000">
                    <a:alpha val="30000"/>
                  </a:srgbClr>
                </a:outerShdw>
              </a:effectLst>
              <a:latin typeface="Times New Roman" pitchFamily="18" charset="0"/>
              <a:cs typeface="Times New Roman" pitchFamily="18" charset="0"/>
            </a:endParaRPr>
          </a:p>
        </p:txBody>
      </p:sp>
      <p:sp>
        <p:nvSpPr>
          <p:cNvPr id="6" name="Title 1"/>
          <p:cNvSpPr txBox="1">
            <a:spLocks/>
          </p:cNvSpPr>
          <p:nvPr/>
        </p:nvSpPr>
        <p:spPr>
          <a:xfrm>
            <a:off x="0" y="2590800"/>
            <a:ext cx="8915400" cy="1676400"/>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lnSpcReduction="10000"/>
          </a:bodyPr>
          <a:lstStyle/>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Investigators such as </a:t>
            </a:r>
            <a:r>
              <a:rPr kumimoji="0" lang="en-US" sz="2400" b="1" i="0" u="none" strike="noStrike" kern="1200" cap="none" spc="0" normalizeH="0" baseline="0" noProof="0" dirty="0" smtClean="0">
                <a:ln>
                  <a:noFill/>
                </a:ln>
                <a:solidFill>
                  <a:schemeClr val="accent2">
                    <a:lumMod val="50000"/>
                  </a:schemeClr>
                </a:solidFill>
                <a:effectLst/>
                <a:uLnTx/>
                <a:uFillTx/>
                <a:latin typeface="Times New Roman" pitchFamily="18" charset="0"/>
                <a:ea typeface="+mn-ea"/>
                <a:cs typeface="Times New Roman" pitchFamily="18" charset="0"/>
              </a:rPr>
              <a:t>Wolff and Goethe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in the eighteenth century, de Candolle at  the beginning of the nineteenth century, and many others since then were interested in this problem (Arber 1937,1950). Opinions were expressed that floral organs are derived directly from foliage leaves.</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Title 4"/>
          <p:cNvSpPr txBox="1">
            <a:spLocks/>
          </p:cNvSpPr>
          <p:nvPr/>
        </p:nvSpPr>
        <p:spPr>
          <a:xfrm>
            <a:off x="0" y="4267200"/>
            <a:ext cx="9144000" cy="1905000"/>
          </a:xfrm>
          <a:prstGeom prst="rect">
            <a:avLst/>
          </a:prstGeom>
          <a:no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rmAutofit/>
          </a:bodyPr>
          <a:lstStyle/>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n-US" sz="2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However, in the light of the view generally accepted today that the laves and stem constitute a single unit which is termed the shoot, we can visualize the development of the flower as being parallel to that of a vegetative branched not as being derived from it.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68562"/>
          </a:xfrm>
          <a:noFill/>
          <a:ln>
            <a:noFill/>
          </a:ln>
        </p:spPr>
        <p:style>
          <a:lnRef idx="0">
            <a:schemeClr val="accent4"/>
          </a:lnRef>
          <a:fillRef idx="3">
            <a:schemeClr val="accent4"/>
          </a:fillRef>
          <a:effectRef idx="3">
            <a:schemeClr val="accent4"/>
          </a:effectRef>
          <a:fontRef idx="minor">
            <a:schemeClr val="lt1"/>
          </a:fontRef>
        </p:style>
        <p:txBody>
          <a:bodyPr>
            <a:normAutofit/>
          </a:bodyPr>
          <a:lstStyle/>
          <a:p>
            <a:pPr marL="742950" indent="-742950" algn="l">
              <a:buFont typeface="Wingdings" pitchFamily="2" charset="2"/>
              <a:buChar char="Ø"/>
            </a:pPr>
            <a:r>
              <a:rPr lang="en-US" sz="2400" dirty="0" smtClean="0">
                <a:solidFill>
                  <a:schemeClr val="tx1"/>
                </a:solidFill>
                <a:latin typeface="Times New Roman" pitchFamily="18" charset="0"/>
                <a:cs typeface="Times New Roman" pitchFamily="18" charset="0"/>
              </a:rPr>
              <a:t>The flower consists of an axis on which the rest of the floral organs are borne. That part of the axis that represents the internodes terminated by the flower is termed the pedicel. The distal end of the pedicel is swollen to various extents and this portion is termed the floral receptacle or thalamus.</a:t>
            </a:r>
            <a:endParaRPr lang="en-US" sz="2400" dirty="0">
              <a:solidFill>
                <a:schemeClr val="tx1"/>
              </a:solidFill>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065E9E09-066B-489D-A4A6-31F65BEE3D3A}" type="datetime2">
              <a:rPr lang="en-US" smtClean="0"/>
              <a:pPr/>
              <a:t>Tuesday, October 20, 2020</a:t>
            </a:fld>
            <a:endParaRPr lang="en-US" dirty="0"/>
          </a:p>
        </p:txBody>
      </p:sp>
      <p:sp>
        <p:nvSpPr>
          <p:cNvPr id="7" name="Slide Number Placeholder 6"/>
          <p:cNvSpPr>
            <a:spLocks noGrp="1"/>
          </p:cNvSpPr>
          <p:nvPr>
            <p:ph type="sldNum" sz="quarter" idx="12"/>
          </p:nvPr>
        </p:nvSpPr>
        <p:spPr/>
        <p:txBody>
          <a:bodyPr>
            <a:normAutofit/>
          </a:bodyPr>
          <a:lstStyle/>
          <a:p>
            <a:fld id="{A3094DCD-B976-45AE-854C-ED5D83BC3A33}" type="slidenum">
              <a:rPr lang="en-US" smtClean="0"/>
              <a:pPr/>
              <a:t>4</a:t>
            </a:fld>
            <a:endParaRPr lang="en-US" dirty="0"/>
          </a:p>
        </p:txBody>
      </p:sp>
      <p:sp>
        <p:nvSpPr>
          <p:cNvPr id="5" name="Title 1"/>
          <p:cNvSpPr txBox="1">
            <a:spLocks/>
          </p:cNvSpPr>
          <p:nvPr/>
        </p:nvSpPr>
        <p:spPr>
          <a:xfrm>
            <a:off x="0" y="2590800"/>
            <a:ext cx="9144000" cy="2133600"/>
          </a:xfrm>
          <a:prstGeom prst="rect">
            <a:avLst/>
          </a:prstGeom>
          <a:noFill/>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marL="571500" marR="0" lvl="0" indent="-571500" algn="l"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The floral organs are attached to the receptacle. A typical flower has </a:t>
            </a:r>
            <a:r>
              <a:rPr kumimoji="0" lang="en-US" sz="2400" b="0"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four type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of organs:</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br>
            <a:r>
              <a:rPr kumimoji="0" lang="en-US" sz="24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(1).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The outermost organs of the flower are the   </a:t>
            </a:r>
            <a:r>
              <a:rPr kumimoji="0" lang="en-US" sz="2400" b="1" i="0" u="none" strike="noStrike" kern="1200" cap="none" spc="0" normalizeH="0" baseline="0" noProof="0" dirty="0" smtClean="0">
                <a:ln>
                  <a:noFill/>
                </a:ln>
                <a:solidFill>
                  <a:schemeClr val="accent2">
                    <a:lumMod val="50000"/>
                  </a:schemeClr>
                </a:solidFill>
                <a:effectLst/>
                <a:uLnTx/>
                <a:uFillTx/>
                <a:latin typeface="Times New Roman" pitchFamily="18" charset="0"/>
                <a:ea typeface="+mn-ea"/>
                <a:cs typeface="Times New Roman" pitchFamily="18" charset="0"/>
              </a:rPr>
              <a:t> sepals</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which together constitute the calyx which is usually</a:t>
            </a:r>
            <a:r>
              <a:rPr kumimoji="0" lang="en-US" sz="24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smtClean="0">
                <a:ln>
                  <a:noFill/>
                </a:ln>
                <a:solidFill>
                  <a:schemeClr val="accent1">
                    <a:lumMod val="50000"/>
                  </a:schemeClr>
                </a:solidFill>
                <a:effectLst/>
                <a:uLnTx/>
                <a:uFillTx/>
                <a:latin typeface="Times New Roman" pitchFamily="18" charset="0"/>
                <a:ea typeface="+mn-ea"/>
                <a:cs typeface="Times New Roman" pitchFamily="18" charset="0"/>
              </a:rPr>
              <a:t>green</a:t>
            </a:r>
            <a:r>
              <a:rPr kumimoji="0" lang="en-US" sz="24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and is found lowest on the receptacle.</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br>
            <a:endParaRPr kumimoji="0" lang="en-US"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Title 1"/>
          <p:cNvSpPr txBox="1">
            <a:spLocks/>
          </p:cNvSpPr>
          <p:nvPr/>
        </p:nvSpPr>
        <p:spPr>
          <a:xfrm>
            <a:off x="609600" y="4267200"/>
            <a:ext cx="8382000" cy="2239962"/>
          </a:xfrm>
          <a:prstGeom prst="rect">
            <a:avLst/>
          </a:prstGeom>
          <a:noFill/>
          <a:ln w="25400" cap="flat" cmpd="sng" algn="ctr">
            <a:noFill/>
            <a:prstDash val="solid"/>
          </a:ln>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(2)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On the inside of the sepals is the </a:t>
            </a:r>
            <a:r>
              <a:rPr kumimoji="0" lang="en-US" sz="2400" b="1" i="0" u="none" strike="noStrike" kern="1200" cap="none" spc="0" normalizeH="0" baseline="0" noProof="0" dirty="0" smtClean="0">
                <a:ln>
                  <a:noFill/>
                </a:ln>
                <a:solidFill>
                  <a:schemeClr val="accent2">
                    <a:lumMod val="50000"/>
                  </a:schemeClr>
                </a:solidFill>
                <a:effectLst/>
                <a:uLnTx/>
                <a:uFillTx/>
                <a:latin typeface="Times New Roman" pitchFamily="18" charset="0"/>
                <a:ea typeface="+mn-ea"/>
                <a:cs typeface="Times New Roman" pitchFamily="18" charset="0"/>
              </a:rPr>
              <a:t>Corolla</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consisting of the petals which are generally </a:t>
            </a:r>
            <a:r>
              <a:rPr kumimoji="0" lang="en-US" sz="2400" b="0"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colored.</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r>
            <a:b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b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These two types of organs together form the perianth; However, sometimes one of them may be lacking. When all the organs of the perianth are similar they are termed tepals.</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1752600"/>
          </a:xfrm>
          <a:noFill/>
        </p:spPr>
        <p:style>
          <a:lnRef idx="0">
            <a:schemeClr val="accent1"/>
          </a:lnRef>
          <a:fillRef idx="3">
            <a:schemeClr val="accent1"/>
          </a:fillRef>
          <a:effectRef idx="3">
            <a:schemeClr val="accent1"/>
          </a:effectRef>
          <a:fontRef idx="minor">
            <a:schemeClr val="lt1"/>
          </a:fontRef>
        </p:style>
        <p:txBody>
          <a:bodyPr>
            <a:normAutofit/>
          </a:bodyPr>
          <a:lstStyle/>
          <a:p>
            <a:pPr marL="914400" indent="-914400" algn="just">
              <a:buFont typeface="Wingdings" pitchFamily="2" charset="2"/>
              <a:buChar char="Ø"/>
            </a:pPr>
            <a:r>
              <a:rPr lang="en-US" sz="2400" dirty="0" smtClean="0">
                <a:solidFill>
                  <a:schemeClr val="tx1"/>
                </a:solidFill>
                <a:latin typeface="Times New Roman" pitchFamily="18" charset="0"/>
                <a:cs typeface="Times New Roman" pitchFamily="18" charset="0"/>
              </a:rPr>
              <a:t>Within the perianth two kinds of reproductive organs are found: externally the stamens which together from the androecium, and internally the carpels which form the gynoecium.</a:t>
            </a:r>
            <a:endParaRPr lang="en-US" sz="2400" dirty="0">
              <a:solidFill>
                <a:schemeClr val="tx1"/>
              </a:solidFill>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84A3941C-A71E-4A8F-B146-9BD1C9A86C45}" type="datetime2">
              <a:rPr lang="en-US" smtClean="0"/>
              <a:pPr/>
              <a:t>Tuesday, October 20, 2020</a:t>
            </a:fld>
            <a:endParaRPr lang="en-US" dirty="0"/>
          </a:p>
        </p:txBody>
      </p:sp>
      <p:sp>
        <p:nvSpPr>
          <p:cNvPr id="7" name="Slide Number Placeholder 6"/>
          <p:cNvSpPr>
            <a:spLocks noGrp="1"/>
          </p:cNvSpPr>
          <p:nvPr>
            <p:ph type="sldNum" sz="quarter" idx="12"/>
          </p:nvPr>
        </p:nvSpPr>
        <p:spPr/>
        <p:txBody>
          <a:bodyPr>
            <a:normAutofit/>
          </a:bodyPr>
          <a:lstStyle/>
          <a:p>
            <a:fld id="{A3094DCD-B976-45AE-854C-ED5D83BC3A33}" type="slidenum">
              <a:rPr lang="en-US" smtClean="0"/>
              <a:pPr/>
              <a:t>5</a:t>
            </a:fld>
            <a:endParaRPr lang="en-US" dirty="0"/>
          </a:p>
        </p:txBody>
      </p:sp>
      <p:sp>
        <p:nvSpPr>
          <p:cNvPr id="5" name="Title 1"/>
          <p:cNvSpPr txBox="1">
            <a:spLocks/>
          </p:cNvSpPr>
          <p:nvPr/>
        </p:nvSpPr>
        <p:spPr>
          <a:xfrm>
            <a:off x="228600" y="1752600"/>
            <a:ext cx="8763000" cy="2087562"/>
          </a:xfrm>
          <a:prstGeom prst="rect">
            <a:avLst/>
          </a:prstGeom>
          <a:noFill/>
        </p:spPr>
        <p:style>
          <a:lnRef idx="0">
            <a:schemeClr val="dk1"/>
          </a:lnRef>
          <a:fillRef idx="3">
            <a:schemeClr val="dk1"/>
          </a:fillRef>
          <a:effectRef idx="3">
            <a:schemeClr val="dk1"/>
          </a:effectRef>
          <a:fontRef idx="minor">
            <a:schemeClr val="lt1"/>
          </a:fontRef>
        </p:style>
        <p:txBody>
          <a:bodyPr vert="horz" lIns="91440" tIns="45720" rIns="91440" bIns="45720" rtlCol="0" anchor="ctr">
            <a:normAutofit/>
          </a:bodyPr>
          <a:lstStyle/>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The arrangement of the floral organs on the receptacle may be spiral or whorled,&amp; both types of arrangement may occur in the same flower. In most flowers in which the arrangement is whorled the organs of each whorl alternate with those of the neighboring whorl.</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Title 1"/>
          <p:cNvSpPr txBox="1">
            <a:spLocks/>
          </p:cNvSpPr>
          <p:nvPr/>
        </p:nvSpPr>
        <p:spPr>
          <a:xfrm>
            <a:off x="228600" y="3733800"/>
            <a:ext cx="8534400" cy="1066800"/>
          </a:xfrm>
          <a:prstGeom prst="rect">
            <a:avLst/>
          </a:prstGeom>
          <a:noFill/>
        </p:spPr>
        <p:txBody>
          <a:bodyPr vert="horz" lIns="91440" tIns="45720" rIns="91440" bIns="45720" rtlCol="0" anchor="ctr">
            <a:noAutofit/>
          </a:bodyPr>
          <a:lstStyle/>
          <a:p>
            <a:pPr marL="742950" marR="0" lvl="0" indent="-742950" algn="just"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The floral organs may be free or fused. Fusion of organs of the same types is termed Cohesion &amp; that of different types of organs adnation. </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Subtitle 4"/>
          <p:cNvSpPr txBox="1">
            <a:spLocks/>
          </p:cNvSpPr>
          <p:nvPr/>
        </p:nvSpPr>
        <p:spPr>
          <a:xfrm>
            <a:off x="381000" y="4800600"/>
            <a:ext cx="8610600" cy="1295400"/>
          </a:xfrm>
          <a:prstGeom prst="rect">
            <a:avLst/>
          </a:prstGeom>
          <a:noFill/>
          <a:ln>
            <a:noFill/>
          </a:ln>
        </p:spPr>
        <p:txBody>
          <a:bodyPr>
            <a:noAutofit/>
          </a:bodyPr>
          <a:lstStyle/>
          <a:p>
            <a:pPr marL="742950" marR="0" lvl="0" indent="-7429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The term pistil is no longer used as it is not sufficiently well defined. This term was used both for each of the free carpels of a flower as well as for the unit which is formed by the fusion of a few carpels ;</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763000" cy="106680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marL="508000" indent="-508000" algn="l">
              <a:buFont typeface="Wingdings" pitchFamily="2" charset="2"/>
              <a:buChar char="Ø"/>
            </a:pPr>
            <a:r>
              <a:rPr lang="en-US" sz="2400" dirty="0" smtClean="0">
                <a:latin typeface="Times New Roman" pitchFamily="18" charset="0"/>
                <a:cs typeface="Times New Roman" pitchFamily="18" charset="0"/>
              </a:rPr>
              <a:t>There fore, we shall refer to all the carpels of a flower, whether they are free or fused as the  gynoecium</a:t>
            </a:r>
            <a:r>
              <a:rPr lang="en-US" sz="2400" b="1" dirty="0" smtClean="0">
                <a:ln w="50800"/>
                <a:solidFill>
                  <a:schemeClr val="bg1">
                    <a:shade val="50000"/>
                  </a:schemeClr>
                </a:solidFill>
                <a:latin typeface="Times New Roman" pitchFamily="18" charset="0"/>
                <a:cs typeface="Times New Roman" pitchFamily="18" charset="0"/>
              </a:rPr>
              <a:t>.</a:t>
            </a:r>
            <a:endParaRPr lang="en-US" sz="2400" b="1" dirty="0">
              <a:ln w="50800"/>
              <a:solidFill>
                <a:schemeClr val="bg1">
                  <a:shade val="5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 y="1219200"/>
            <a:ext cx="8839200" cy="1981200"/>
          </a:xfrm>
        </p:spPr>
        <p:txBody>
          <a:bodyPr>
            <a:noAutofit/>
          </a:bodyPr>
          <a:lstStyle/>
          <a:p>
            <a:pPr marL="514350" indent="-514350" algn="l">
              <a:buFont typeface="Wingdings" pitchFamily="2" charset="2"/>
              <a:buChar char="Ø"/>
            </a:pPr>
            <a:r>
              <a:rPr lang="en-US" sz="2400" dirty="0" smtClean="0">
                <a:solidFill>
                  <a:schemeClr val="tx1"/>
                </a:solidFill>
                <a:latin typeface="Times New Roman" pitchFamily="18" charset="0"/>
                <a:cs typeface="Times New Roman" pitchFamily="18" charset="0"/>
              </a:rPr>
              <a:t>The stamen consists of a filament which distally bears the anther. Two lobes can be distinguished in the anther and they are attached to a continuation of the filament which is termed the connective. Each of these lobes contains two pollen sacs in which pollen grains are found.</a:t>
            </a:r>
            <a:endParaRPr lang="en-US" sz="2400" dirty="0">
              <a:solidFill>
                <a:schemeClr val="tx1"/>
              </a:solidFill>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004CDA8C-A8CA-4C5F-B42F-625923C70DB8}" type="datetime2">
              <a:rPr lang="en-US" smtClean="0"/>
              <a:pPr/>
              <a:t>Tuesday, October 20, 2020</a:t>
            </a:fld>
            <a:endParaRPr lang="en-US" dirty="0"/>
          </a:p>
        </p:txBody>
      </p:sp>
      <p:sp>
        <p:nvSpPr>
          <p:cNvPr id="8" name="Slide Number Placeholder 7"/>
          <p:cNvSpPr>
            <a:spLocks noGrp="1"/>
          </p:cNvSpPr>
          <p:nvPr>
            <p:ph type="sldNum" sz="quarter" idx="12"/>
          </p:nvPr>
        </p:nvSpPr>
        <p:spPr/>
        <p:txBody>
          <a:bodyPr/>
          <a:lstStyle/>
          <a:p>
            <a:fld id="{A3094DCD-B976-45AE-854C-ED5D83BC3A33}" type="slidenum">
              <a:rPr lang="en-US" smtClean="0"/>
              <a:pPr/>
              <a:t>6</a:t>
            </a:fld>
            <a:endParaRPr lang="en-US" dirty="0"/>
          </a:p>
        </p:txBody>
      </p:sp>
      <p:sp>
        <p:nvSpPr>
          <p:cNvPr id="6" name="Title 4"/>
          <p:cNvSpPr txBox="1">
            <a:spLocks/>
          </p:cNvSpPr>
          <p:nvPr/>
        </p:nvSpPr>
        <p:spPr>
          <a:xfrm>
            <a:off x="228600" y="3124200"/>
            <a:ext cx="8610600" cy="990600"/>
          </a:xfrm>
          <a:prstGeom prst="rect">
            <a:avLst/>
          </a:prstGeom>
        </p:spPr>
        <p:txBody>
          <a:bodyPr vert="horz" lIns="91440" tIns="45720" rIns="91440" bIns="45720" rtlCol="0" anchor="ctr">
            <a:noAutofit/>
          </a:bodyPr>
          <a:lstStyle/>
          <a:p>
            <a:pPr marL="465138" marR="0" lvl="0" indent="-465138" algn="l"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rgbClr val="003300"/>
                </a:solidFill>
                <a:effectLst/>
                <a:uLnTx/>
                <a:uFillTx/>
                <a:latin typeface="Times New Roman" pitchFamily="18" charset="0"/>
                <a:ea typeface="+mj-ea"/>
                <a:cs typeface="Times New Roman" pitchFamily="18" charset="0"/>
              </a:rPr>
              <a:t>The pollen grains in their early stage of development are the microspores of the angiosperms.</a:t>
            </a:r>
            <a:endParaRPr kumimoji="0" lang="en-US" sz="2400" b="0" i="0" u="none" strike="noStrike" kern="1200" cap="none" spc="0" normalizeH="0" baseline="0" noProof="0" dirty="0">
              <a:ln>
                <a:noFill/>
              </a:ln>
              <a:solidFill>
                <a:srgbClr val="003300"/>
              </a:solidFill>
              <a:effectLst/>
              <a:uLnTx/>
              <a:uFillTx/>
              <a:latin typeface="Times New Roman" pitchFamily="18" charset="0"/>
              <a:ea typeface="+mj-ea"/>
              <a:cs typeface="Times New Roman" pitchFamily="18" charset="0"/>
            </a:endParaRPr>
          </a:p>
        </p:txBody>
      </p:sp>
      <p:sp>
        <p:nvSpPr>
          <p:cNvPr id="9" name="Subtitle 5"/>
          <p:cNvSpPr txBox="1">
            <a:spLocks/>
          </p:cNvSpPr>
          <p:nvPr/>
        </p:nvSpPr>
        <p:spPr>
          <a:xfrm>
            <a:off x="228600" y="4191000"/>
            <a:ext cx="8686800" cy="1828800"/>
          </a:xfrm>
          <a:prstGeom prst="rect">
            <a:avLst/>
          </a:prstGeom>
        </p:spPr>
        <p:txBody>
          <a:bodyPr vert="horz" lIns="91440" tIns="45720" rIns="91440" bIns="45720" rtlCol="0">
            <a:normAutofit lnSpcReduction="10000"/>
          </a:bodyPr>
          <a:lstStyle/>
          <a:p>
            <a:pPr marL="514350" marR="0" lvl="0" indent="-5143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effectLst/>
                <a:uLnTx/>
                <a:uFillTx/>
                <a:latin typeface="Times New Roman" pitchFamily="18" charset="0"/>
                <a:ea typeface="+mn-ea"/>
                <a:cs typeface="Times New Roman" pitchFamily="18" charset="0"/>
              </a:rPr>
              <a:t>The free carpel or fused gynoecium usually consists of the three parts:- </a:t>
            </a: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The Ovary</a:t>
            </a:r>
            <a:r>
              <a:rPr kumimoji="0" lang="en-US" sz="2400" b="0" i="0" u="none" strike="noStrike" kern="1200" cap="none" spc="0" normalizeH="0" baseline="0" noProof="0" dirty="0" smtClean="0">
                <a:ln>
                  <a:noFill/>
                </a:ln>
                <a:solidFill>
                  <a:srgbClr val="00206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smtClean="0">
                <a:ln>
                  <a:noFill/>
                </a:ln>
                <a:effectLst/>
                <a:uLnTx/>
                <a:uFillTx/>
                <a:latin typeface="Times New Roman" pitchFamily="18" charset="0"/>
                <a:ea typeface="+mn-ea"/>
                <a:cs typeface="Times New Roman" pitchFamily="18" charset="0"/>
              </a:rPr>
              <a:t>a hollow body which contains one or more ovules: </a:t>
            </a:r>
            <a:r>
              <a:rPr kumimoji="0" lang="en-US" sz="2400" b="0" i="0" u="none" strike="noStrike" kern="1200" cap="none" spc="0" normalizeH="0" baseline="0" noProof="0" dirty="0" smtClean="0">
                <a:ln>
                  <a:noFill/>
                </a:ln>
                <a:solidFill>
                  <a:srgbClr val="00206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The Style </a:t>
            </a:r>
            <a:r>
              <a:rPr kumimoji="0" lang="en-US" sz="2400" b="0" i="0" u="none" strike="noStrike" kern="1200" cap="none" spc="0" normalizeH="0" baseline="0" noProof="0" dirty="0" smtClean="0">
                <a:ln>
                  <a:noFill/>
                </a:ln>
                <a:effectLst/>
                <a:uLnTx/>
                <a:uFillTx/>
                <a:latin typeface="Times New Roman" pitchFamily="18" charset="0"/>
                <a:ea typeface="+mn-ea"/>
                <a:cs typeface="Times New Roman" pitchFamily="18" charset="0"/>
              </a:rPr>
              <a:t>which result from the elongation of the ovary wall;  and </a:t>
            </a: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The Stigma </a:t>
            </a:r>
            <a:r>
              <a:rPr kumimoji="0" lang="en-US" sz="2400" b="0" i="0" u="none" strike="noStrike" kern="1200" cap="none" spc="0" normalizeH="0" baseline="0" noProof="0" dirty="0" smtClean="0">
                <a:ln>
                  <a:noFill/>
                </a:ln>
                <a:effectLst/>
                <a:uLnTx/>
                <a:uFillTx/>
                <a:latin typeface="Times New Roman" pitchFamily="18" charset="0"/>
                <a:ea typeface="+mn-ea"/>
                <a:cs typeface="Times New Roman" pitchFamily="18" charset="0"/>
              </a:rPr>
              <a:t>which is that part at the top of the style which has a surface structure enabling  pollination.</a:t>
            </a:r>
            <a:endParaRPr kumimoji="0" lang="en-US" sz="2400" b="0"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05800" cy="1143000"/>
          </a:xfrm>
        </p:spPr>
        <p:txBody>
          <a:bodyPr>
            <a:normAutofit/>
          </a:bodyPr>
          <a:lstStyle/>
          <a:p>
            <a:pPr marL="742950" indent="-742950" algn="l">
              <a:buFont typeface="Wingdings" pitchFamily="2" charset="2"/>
              <a:buChar char="Ø"/>
            </a:pPr>
            <a:r>
              <a:rPr lang="en-US" sz="2400" dirty="0" smtClean="0">
                <a:latin typeface="Times New Roman" pitchFamily="18" charset="0"/>
                <a:cs typeface="Times New Roman" pitchFamily="18" charset="0"/>
              </a:rPr>
              <a:t>The ovules are attached to a special thickened region of the carpel wall which is termed the </a:t>
            </a:r>
            <a:r>
              <a:rPr lang="en-US" sz="2400" dirty="0" smtClean="0">
                <a:solidFill>
                  <a:srgbClr val="800000"/>
                </a:solidFill>
                <a:latin typeface="Times New Roman" pitchFamily="18" charset="0"/>
                <a:cs typeface="Times New Roman" pitchFamily="18" charset="0"/>
              </a:rPr>
              <a:t>placenta.</a:t>
            </a:r>
            <a:endParaRPr lang="en-US" sz="2400" dirty="0">
              <a:solidFill>
                <a:srgbClr val="8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381000" y="1295400"/>
            <a:ext cx="8305800" cy="990600"/>
          </a:xfrm>
        </p:spPr>
        <p:txBody>
          <a:bodyPr>
            <a:noAutofit/>
          </a:bodyPr>
          <a:lstStyle/>
          <a:p>
            <a:pPr marL="742950" indent="-742950" algn="l">
              <a:buFont typeface="Wingdings" pitchFamily="2" charset="2"/>
              <a:buChar char="Ø"/>
            </a:pPr>
            <a:r>
              <a:rPr lang="en-US" sz="2400" dirty="0" smtClean="0">
                <a:solidFill>
                  <a:schemeClr val="tx1"/>
                </a:solidFill>
                <a:latin typeface="Times New Roman" pitchFamily="18" charset="0"/>
                <a:cs typeface="Times New Roman" pitchFamily="18" charset="0"/>
              </a:rPr>
              <a:t>When the carpels are found on the highest level of the floral axis the ovary is termed </a:t>
            </a:r>
            <a:r>
              <a:rPr lang="en-US" sz="2400" dirty="0" smtClean="0">
                <a:solidFill>
                  <a:srgbClr val="800000"/>
                </a:solidFill>
                <a:latin typeface="Times New Roman" pitchFamily="18" charset="0"/>
                <a:cs typeface="Times New Roman" pitchFamily="18" charset="0"/>
              </a:rPr>
              <a:t>superior</a:t>
            </a:r>
            <a:r>
              <a:rPr lang="en-US" sz="2400" dirty="0" smtClean="0">
                <a:solidFill>
                  <a:schemeClr val="tx1"/>
                </a:solidFill>
                <a:latin typeface="Times New Roman" pitchFamily="18" charset="0"/>
                <a:cs typeface="Times New Roman" pitchFamily="18" charset="0"/>
              </a:rPr>
              <a:t> or the </a:t>
            </a:r>
            <a:r>
              <a:rPr lang="en-US" sz="2400" dirty="0" smtClean="0">
                <a:solidFill>
                  <a:srgbClr val="800000"/>
                </a:solidFill>
                <a:latin typeface="Times New Roman" pitchFamily="18" charset="0"/>
                <a:cs typeface="Times New Roman" pitchFamily="18" charset="0"/>
              </a:rPr>
              <a:t>flower hypogynous.</a:t>
            </a:r>
            <a:endParaRPr lang="en-US" sz="2400" dirty="0">
              <a:solidFill>
                <a:srgbClr val="800000"/>
              </a:solidFill>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2A3E98F4-F973-43AB-8B15-BBCEBC2D540F}" type="datetime2">
              <a:rPr lang="en-US" smtClean="0"/>
              <a:pPr/>
              <a:t>Tuesday, October 20, 2020</a:t>
            </a:fld>
            <a:endParaRPr lang="en-US" dirty="0"/>
          </a:p>
        </p:txBody>
      </p:sp>
      <p:sp>
        <p:nvSpPr>
          <p:cNvPr id="8" name="Slide Number Placeholder 7"/>
          <p:cNvSpPr>
            <a:spLocks noGrp="1"/>
          </p:cNvSpPr>
          <p:nvPr>
            <p:ph type="sldNum" sz="quarter" idx="12"/>
          </p:nvPr>
        </p:nvSpPr>
        <p:spPr/>
        <p:txBody>
          <a:bodyPr/>
          <a:lstStyle/>
          <a:p>
            <a:fld id="{A3094DCD-B976-45AE-854C-ED5D83BC3A33}" type="slidenum">
              <a:rPr lang="en-US" smtClean="0"/>
              <a:pPr/>
              <a:t>7</a:t>
            </a:fld>
            <a:endParaRPr lang="en-US" dirty="0"/>
          </a:p>
        </p:txBody>
      </p:sp>
      <p:sp>
        <p:nvSpPr>
          <p:cNvPr id="6" name="Title 1"/>
          <p:cNvSpPr txBox="1">
            <a:spLocks/>
          </p:cNvSpPr>
          <p:nvPr/>
        </p:nvSpPr>
        <p:spPr>
          <a:xfrm>
            <a:off x="304800" y="2057400"/>
            <a:ext cx="8458200" cy="1828800"/>
          </a:xfrm>
          <a:prstGeom prst="rect">
            <a:avLst/>
          </a:prstGeom>
        </p:spPr>
        <p:txBody>
          <a:bodyPr vert="horz" lIns="91440" tIns="45720" rIns="91440" bIns="45720" rtlCol="0" anchor="ctr">
            <a:normAutofit/>
          </a:bodyPr>
          <a:lstStyle/>
          <a:p>
            <a:pPr marL="514350" marR="0" lvl="0" indent="-514350" algn="l" defTabSz="914400" rtl="0" eaLnBrk="1" fontAlgn="auto" latinLnBrk="0" hangingPunct="1">
              <a:lnSpc>
                <a:spcPct val="100000"/>
              </a:lnSpc>
              <a:spcBef>
                <a:spcPct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certain plants the perianth &amp; stamens are located on the edge of a laterally expanded disc which raises them above the ovary;  such a flower is termed </a:t>
            </a:r>
            <a:r>
              <a:rPr kumimoji="0" lang="en-US" sz="2400" b="0" i="0" u="none" strike="noStrike" kern="1200" cap="none" spc="0" normalizeH="0" baseline="0" noProof="0" dirty="0" smtClean="0">
                <a:ln w="10541" cmpd="sng">
                  <a:solidFill>
                    <a:srgbClr val="FF0000"/>
                  </a:solidFill>
                  <a:prstDash val="solid"/>
                </a:ln>
                <a:solidFill>
                  <a:srgbClr val="C00000"/>
                </a:solidFill>
                <a:effectLst/>
                <a:uLnTx/>
                <a:uFillTx/>
                <a:latin typeface="Times New Roman" pitchFamily="18" charset="0"/>
                <a:ea typeface="+mj-ea"/>
                <a:cs typeface="Times New Roman" pitchFamily="18" charset="0"/>
              </a:rPr>
              <a:t>perigynous</a:t>
            </a:r>
            <a:r>
              <a:rPr kumimoji="0" lang="en-US" sz="2400" b="0" i="0" u="none" strike="noStrike" kern="1200" cap="none" spc="0" normalizeH="0" baseline="0" noProof="0" dirty="0" smtClean="0">
                <a:ln w="10541" cmpd="sng">
                  <a:solidFill>
                    <a:schemeClr val="accent1">
                      <a:shade val="88000"/>
                      <a:satMod val="110000"/>
                    </a:schemeClr>
                  </a:solidFill>
                  <a:prstDash val="solid"/>
                </a:ln>
                <a:solidFill>
                  <a:srgbClr val="003300"/>
                </a:solidFill>
                <a:effectLst/>
                <a:uLnTx/>
                <a:uFillTx/>
                <a:latin typeface="Times New Roman" pitchFamily="18" charset="0"/>
                <a:ea typeface="+mj-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 its ovary is said to be </a:t>
            </a:r>
            <a:r>
              <a:rPr kumimoji="0" lang="en-US" sz="2400" b="0" i="0" u="none" strike="noStrike" kern="1200" cap="none" spc="0" normalizeH="0" baseline="0" noProof="0" dirty="0" smtClean="0">
                <a:ln w="10541" cmpd="sng">
                  <a:solidFill>
                    <a:srgbClr val="FF0000"/>
                  </a:solidFill>
                  <a:prstDash val="solid"/>
                </a:ln>
                <a:solidFill>
                  <a:srgbClr val="C00000"/>
                </a:solidFill>
                <a:effectLst/>
                <a:uLnTx/>
                <a:uFillTx/>
                <a:latin typeface="Times New Roman" pitchFamily="18" charset="0"/>
                <a:ea typeface="+mj-ea"/>
                <a:cs typeface="Times New Roman" pitchFamily="18" charset="0"/>
              </a:rPr>
              <a:t>intermediate</a:t>
            </a:r>
            <a:r>
              <a:rPr kumimoji="0" lang="en-US" sz="2400" b="0" i="0" u="none" strike="noStrike" kern="1200" cap="none" spc="0" normalizeH="0" baseline="0" noProof="0" dirty="0" smtClean="0">
                <a:ln w="10541" cmpd="sng">
                  <a:solidFill>
                    <a:schemeClr val="accent1">
                      <a:shade val="88000"/>
                      <a:satMod val="110000"/>
                    </a:schemeClr>
                  </a:solidFill>
                  <a:prstDash val="solid"/>
                </a:ln>
                <a:solidFill>
                  <a:srgbClr val="003300"/>
                </a:solidFill>
                <a:effectLst/>
                <a:uLnTx/>
                <a:uFillTx/>
                <a:latin typeface="Times New Roman" pitchFamily="18" charset="0"/>
                <a:ea typeface="+mj-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 </a:t>
            </a:r>
            <a:r>
              <a:rPr kumimoji="0" lang="en-US" sz="2400" b="0" i="0" u="none" strike="noStrike" kern="1200" cap="none" spc="0" normalizeH="0" baseline="0" noProof="0" dirty="0" smtClean="0">
                <a:ln w="10541" cmpd="sng">
                  <a:solidFill>
                    <a:srgbClr val="FF0000"/>
                  </a:solidFill>
                  <a:prstDash val="solid"/>
                </a:ln>
                <a:solidFill>
                  <a:srgbClr val="C00000"/>
                </a:solidFill>
                <a:effectLst/>
                <a:uLnTx/>
                <a:uFillTx/>
                <a:latin typeface="Times New Roman" pitchFamily="18" charset="0"/>
                <a:ea typeface="+mj-ea"/>
                <a:cs typeface="Times New Roman" pitchFamily="18" charset="0"/>
              </a:rPr>
              <a:t>pseudo-inferior</a:t>
            </a:r>
            <a:r>
              <a:rPr kumimoji="0" lang="en-US" sz="2400" b="0" i="0" u="none" strike="noStrike" kern="1200" cap="none" spc="0" normalizeH="0" baseline="0" noProof="0" dirty="0" smtClean="0">
                <a:ln w="10541" cmpd="sng">
                  <a:solidFill>
                    <a:schemeClr val="accent1">
                      <a:shade val="88000"/>
                      <a:satMod val="110000"/>
                    </a:schemeClr>
                  </a:solidFill>
                  <a:prstDash val="solid"/>
                </a:ln>
                <a:solidFill>
                  <a:srgbClr val="003300"/>
                </a:solidFill>
                <a:effectLst/>
                <a:uLnTx/>
                <a:uFillTx/>
                <a:latin typeface="Times New Roman" pitchFamily="18" charset="0"/>
                <a:ea typeface="+mj-ea"/>
                <a:cs typeface="Times New Roman" pitchFamily="18" charset="0"/>
              </a:rPr>
              <a:t>.</a:t>
            </a:r>
            <a:endParaRPr kumimoji="0" lang="en-US" sz="2400" b="0" i="0" u="none" strike="noStrike" kern="1200" cap="none" spc="0" normalizeH="0" baseline="0" noProof="0" dirty="0">
              <a:ln w="10541" cmpd="sng">
                <a:solidFill>
                  <a:schemeClr val="accent1">
                    <a:shade val="88000"/>
                    <a:satMod val="110000"/>
                  </a:schemeClr>
                </a:solidFill>
                <a:prstDash val="solid"/>
              </a:ln>
              <a:solidFill>
                <a:srgbClr val="003300"/>
              </a:solidFill>
              <a:effectLst/>
              <a:uLnTx/>
              <a:uFillTx/>
              <a:latin typeface="Times New Roman" pitchFamily="18" charset="0"/>
              <a:ea typeface="+mj-ea"/>
              <a:cs typeface="Times New Roman" pitchFamily="18" charset="0"/>
            </a:endParaRPr>
          </a:p>
        </p:txBody>
      </p:sp>
      <p:sp>
        <p:nvSpPr>
          <p:cNvPr id="9" name="Subtitle 2"/>
          <p:cNvSpPr txBox="1">
            <a:spLocks/>
          </p:cNvSpPr>
          <p:nvPr/>
        </p:nvSpPr>
        <p:spPr>
          <a:xfrm>
            <a:off x="228600" y="3810000"/>
            <a:ext cx="8610600" cy="1371600"/>
          </a:xfrm>
          <a:prstGeom prst="rect">
            <a:avLst/>
          </a:prstGeom>
        </p:spPr>
        <p:txBody>
          <a:bodyPr vert="horz" lIns="91440" tIns="45720" rIns="91440" bIns="45720" rtlCol="0">
            <a:normAutofit/>
          </a:bodyPr>
          <a:lstStyle/>
          <a:p>
            <a:pPr marL="742950" marR="0" lvl="0" indent="-74295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The concave disc may completely enclose the ovary so that it then found below the other floral organs; in such a flower the ovary is to be </a:t>
            </a:r>
            <a:r>
              <a:rPr kumimoji="0" lang="en-US" sz="2400" i="0" u="none" strike="noStrike" kern="1200" cap="none" spc="0" normalizeH="0" baseline="0" noProof="0" dirty="0" smtClean="0">
                <a:ln w="19050">
                  <a:solidFill>
                    <a:srgbClr val="FF0000"/>
                  </a:solidFill>
                  <a:prstDash val="solid"/>
                </a:ln>
                <a:solidFill>
                  <a:srgbClr val="C00000"/>
                </a:solidFill>
                <a:uLnTx/>
                <a:uFillTx/>
                <a:latin typeface="Times New Roman" pitchFamily="18" charset="0"/>
                <a:ea typeface="+mn-ea"/>
                <a:cs typeface="Times New Roman" pitchFamily="18" charset="0"/>
              </a:rPr>
              <a:t>inferio</a:t>
            </a:r>
            <a:r>
              <a:rPr kumimoji="0" lang="en-US" sz="2400" b="1" i="0" u="none" strike="noStrike" kern="1200" cap="none" spc="0" normalizeH="0" baseline="0" noProof="0" dirty="0" smtClean="0">
                <a:ln w="19050">
                  <a:solidFill>
                    <a:srgbClr val="FF0000"/>
                  </a:solidFill>
                  <a:prstDash val="solid"/>
                </a:ln>
                <a:solidFill>
                  <a:srgbClr val="C00000"/>
                </a:solidFill>
                <a:uLnTx/>
                <a:uFillTx/>
                <a:latin typeface="Times New Roman" pitchFamily="18" charset="0"/>
                <a:ea typeface="+mn-ea"/>
                <a:cs typeface="Times New Roman" pitchFamily="18" charset="0"/>
              </a:rPr>
              <a:t>r</a:t>
            </a:r>
            <a:r>
              <a:rPr kumimoji="0" lang="en-US" sz="2400" b="1" i="0" u="none" strike="noStrike" kern="1200" cap="none" spc="0" normalizeH="0" baseline="0" noProof="0" dirty="0" smtClean="0">
                <a:ln w="19050">
                  <a:solidFill>
                    <a:srgbClr val="FF0000"/>
                  </a:solidFill>
                  <a:prstDash val="solid"/>
                </a:ln>
                <a:solidFill>
                  <a:srgbClr val="003300"/>
                </a:solidFill>
                <a:effectLst>
                  <a:outerShdw blurRad="50000" dist="50800" dir="7500000" algn="tl">
                    <a:srgbClr val="000000">
                      <a:shade val="5000"/>
                      <a:alpha val="35000"/>
                    </a:srgbClr>
                  </a:outerShdw>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and the flower</a:t>
            </a:r>
            <a:r>
              <a:rPr kumimoji="0" lang="en-US" sz="2400" b="1" i="0" u="none" strike="noStrike" kern="1200" cap="none" spc="0" normalizeH="0" baseline="0" noProof="0" dirty="0" smtClean="0">
                <a:ln w="19050">
                  <a:solidFill>
                    <a:srgbClr val="FF0000"/>
                  </a:solidFill>
                  <a:prstDash val="solid"/>
                </a:ln>
                <a:solidFill>
                  <a:srgbClr val="003300"/>
                </a:solidFill>
                <a:effectLst>
                  <a:outerShdw blurRad="50000" dist="50800" dir="7500000" algn="tl">
                    <a:srgbClr val="000000">
                      <a:shade val="5000"/>
                      <a:alpha val="35000"/>
                    </a:srgbClr>
                  </a:outerShdw>
                </a:effectLst>
                <a:uLnTx/>
                <a:uFillTx/>
                <a:latin typeface="Times New Roman" pitchFamily="18" charset="0"/>
                <a:ea typeface="+mn-ea"/>
                <a:cs typeface="Times New Roman" pitchFamily="18" charset="0"/>
              </a:rPr>
              <a:t> </a:t>
            </a:r>
            <a:r>
              <a:rPr kumimoji="0" lang="en-US" sz="2400" i="0" u="none" strike="noStrike" kern="1200" cap="none" spc="0" normalizeH="0" baseline="0" noProof="0" dirty="0" smtClean="0">
                <a:ln w="19050">
                  <a:solidFill>
                    <a:srgbClr val="FF0000"/>
                  </a:solidFill>
                  <a:prstDash val="solid"/>
                </a:ln>
                <a:solidFill>
                  <a:srgbClr val="C00000"/>
                </a:solidFill>
                <a:uLnTx/>
                <a:uFillTx/>
                <a:latin typeface="Times New Roman" pitchFamily="18" charset="0"/>
                <a:ea typeface="+mn-ea"/>
                <a:cs typeface="Times New Roman" pitchFamily="18" charset="0"/>
              </a:rPr>
              <a:t>epigynous</a:t>
            </a:r>
            <a:r>
              <a:rPr kumimoji="0" lang="en-US" sz="2400" i="0" u="none" strike="noStrike" kern="1200" cap="none" spc="0" normalizeH="0" baseline="0" noProof="0" dirty="0" smtClean="0">
                <a:ln w="19050">
                  <a:solidFill>
                    <a:srgbClr val="FF0000"/>
                  </a:solidFill>
                  <a:prstDash val="solid"/>
                </a:ln>
                <a:solidFill>
                  <a:srgbClr val="003300"/>
                </a:solidFill>
                <a:uLnTx/>
                <a:uFillTx/>
                <a:latin typeface="Times New Roman" pitchFamily="18" charset="0"/>
                <a:ea typeface="+mn-ea"/>
                <a:cs typeface="Times New Roman" pitchFamily="18" charset="0"/>
              </a:rPr>
              <a:t>.</a:t>
            </a:r>
            <a:endParaRPr kumimoji="0" lang="en-US" sz="2400" i="0" u="none" strike="noStrike" kern="1200" cap="none" spc="0" normalizeH="0" baseline="0" noProof="0" dirty="0">
              <a:ln w="19050">
                <a:solidFill>
                  <a:srgbClr val="FF0000"/>
                </a:solidFill>
                <a:prstDash val="solid"/>
              </a:ln>
              <a:solidFill>
                <a:srgbClr val="003300"/>
              </a:solidFill>
              <a:uLnTx/>
              <a:uFillTx/>
              <a:latin typeface="Times New Roman" pitchFamily="18" charset="0"/>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r.SANDHYA TYAGI\M.Sc.(F)  Anatomy\ANATOMY\Flower anatomy\300px-Ovary_position.svg.png"/>
          <p:cNvPicPr>
            <a:picLocks noChangeAspect="1" noChangeArrowheads="1"/>
          </p:cNvPicPr>
          <p:nvPr/>
        </p:nvPicPr>
        <p:blipFill>
          <a:blip r:embed="rId2"/>
          <a:srcRect/>
          <a:stretch>
            <a:fillRect/>
          </a:stretch>
        </p:blipFill>
        <p:spPr bwMode="auto">
          <a:xfrm>
            <a:off x="990600" y="990600"/>
            <a:ext cx="6629400" cy="4267200"/>
          </a:xfrm>
          <a:prstGeom prst="rect">
            <a:avLst/>
          </a:prstGeom>
          <a:noFill/>
        </p:spPr>
      </p:pic>
      <p:sp>
        <p:nvSpPr>
          <p:cNvPr id="7" name="Rectangle 6"/>
          <p:cNvSpPr/>
          <p:nvPr/>
        </p:nvSpPr>
        <p:spPr>
          <a:xfrm>
            <a:off x="533400" y="4648200"/>
            <a:ext cx="1758815"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dirty="0" smtClean="0">
                <a:ln w="11430"/>
                <a:solidFill>
                  <a:srgbClr val="C00000"/>
                </a:solidFill>
                <a:latin typeface="Times New Roman" pitchFamily="18" charset="0"/>
                <a:cs typeface="Times New Roman" pitchFamily="18" charset="0"/>
              </a:rPr>
              <a:t>Superior or</a:t>
            </a:r>
          </a:p>
          <a:p>
            <a:pPr algn="ctr"/>
            <a:r>
              <a:rPr lang="en-US" sz="2400" dirty="0" smtClean="0">
                <a:ln w="11430"/>
                <a:solidFill>
                  <a:srgbClr val="C00000"/>
                </a:solidFill>
                <a:latin typeface="Times New Roman" pitchFamily="18" charset="0"/>
                <a:cs typeface="Times New Roman" pitchFamily="18" charset="0"/>
              </a:rPr>
              <a:t>Hypogynous</a:t>
            </a:r>
            <a:endParaRPr lang="en-US" sz="2400" cap="none" spc="0" dirty="0">
              <a:ln w="11430"/>
              <a:solidFill>
                <a:srgbClr val="C00000"/>
              </a:solidFill>
              <a:latin typeface="Times New Roman" pitchFamily="18" charset="0"/>
              <a:cs typeface="Times New Roman" pitchFamily="18" charset="0"/>
            </a:endParaRPr>
          </a:p>
        </p:txBody>
      </p:sp>
      <p:sp>
        <p:nvSpPr>
          <p:cNvPr id="8" name="Rectangle 7"/>
          <p:cNvSpPr/>
          <p:nvPr/>
        </p:nvSpPr>
        <p:spPr>
          <a:xfrm>
            <a:off x="3200400" y="4572000"/>
            <a:ext cx="2146742" cy="120032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dirty="0" smtClean="0">
                <a:ln w="11430"/>
                <a:solidFill>
                  <a:srgbClr val="C00000"/>
                </a:solidFill>
                <a:latin typeface="Times New Roman" pitchFamily="18" charset="0"/>
                <a:cs typeface="Times New Roman" pitchFamily="18" charset="0"/>
              </a:rPr>
              <a:t>Intermediate or </a:t>
            </a:r>
          </a:p>
          <a:p>
            <a:pPr algn="ctr"/>
            <a:r>
              <a:rPr lang="en-US" sz="2400" dirty="0" smtClean="0">
                <a:ln w="11430"/>
                <a:solidFill>
                  <a:srgbClr val="C00000"/>
                </a:solidFill>
                <a:latin typeface="Times New Roman" pitchFamily="18" charset="0"/>
                <a:cs typeface="Times New Roman" pitchFamily="18" charset="0"/>
              </a:rPr>
              <a:t>Pseudo-inferior</a:t>
            </a:r>
          </a:p>
          <a:p>
            <a:pPr algn="ctr"/>
            <a:r>
              <a:rPr lang="en-US" sz="2400" dirty="0" smtClean="0">
                <a:ln w="11430"/>
                <a:solidFill>
                  <a:srgbClr val="C00000"/>
                </a:solidFill>
                <a:latin typeface="Times New Roman" pitchFamily="18" charset="0"/>
                <a:cs typeface="Times New Roman" pitchFamily="18" charset="0"/>
              </a:rPr>
              <a:t>o</a:t>
            </a:r>
            <a:r>
              <a:rPr lang="en-US" sz="2400" cap="none" spc="0" dirty="0" smtClean="0">
                <a:ln w="11430"/>
                <a:solidFill>
                  <a:srgbClr val="C00000"/>
                </a:solidFill>
                <a:latin typeface="Times New Roman" pitchFamily="18" charset="0"/>
                <a:cs typeface="Times New Roman" pitchFamily="18" charset="0"/>
              </a:rPr>
              <a:t>r Perigynous</a:t>
            </a:r>
            <a:endParaRPr lang="en-US" sz="2400" cap="none" spc="0" dirty="0">
              <a:ln w="11430"/>
              <a:solidFill>
                <a:srgbClr val="C00000"/>
              </a:solidFill>
              <a:latin typeface="Times New Roman" pitchFamily="18" charset="0"/>
              <a:cs typeface="Times New Roman" pitchFamily="18" charset="0"/>
            </a:endParaRPr>
          </a:p>
        </p:txBody>
      </p:sp>
      <p:sp>
        <p:nvSpPr>
          <p:cNvPr id="9" name="Rectangle 8"/>
          <p:cNvSpPr/>
          <p:nvPr/>
        </p:nvSpPr>
        <p:spPr>
          <a:xfrm>
            <a:off x="6553200" y="4724400"/>
            <a:ext cx="1500731"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dirty="0" smtClean="0">
                <a:ln w="11430"/>
                <a:solidFill>
                  <a:srgbClr val="C00000"/>
                </a:solidFill>
                <a:latin typeface="Times New Roman" pitchFamily="18" charset="0"/>
                <a:cs typeface="Times New Roman" pitchFamily="18" charset="0"/>
              </a:rPr>
              <a:t>Inferior or</a:t>
            </a:r>
          </a:p>
          <a:p>
            <a:pPr algn="ctr"/>
            <a:r>
              <a:rPr lang="en-US" sz="2400" dirty="0" smtClean="0">
                <a:ln w="11430"/>
                <a:solidFill>
                  <a:srgbClr val="C00000"/>
                </a:solidFill>
                <a:latin typeface="Times New Roman" pitchFamily="18" charset="0"/>
                <a:cs typeface="Times New Roman" pitchFamily="18" charset="0"/>
              </a:rPr>
              <a:t>Epigynous</a:t>
            </a:r>
            <a:endParaRPr lang="en-US" sz="2400" cap="none" spc="0" dirty="0">
              <a:ln w="11430"/>
              <a:solidFill>
                <a:srgbClr val="C00000"/>
              </a:solidFill>
              <a:latin typeface="Times New Roman" pitchFamily="18" charset="0"/>
              <a:cs typeface="Times New Roman" pitchFamily="18" charset="0"/>
            </a:endParaRPr>
          </a:p>
        </p:txBody>
      </p:sp>
      <p:pic>
        <p:nvPicPr>
          <p:cNvPr id="10" name="Picture 9" descr="semiinferiorFl.jpg"/>
          <p:cNvPicPr>
            <a:picLocks noChangeAspect="1"/>
          </p:cNvPicPr>
          <p:nvPr/>
        </p:nvPicPr>
        <p:blipFill>
          <a:blip r:embed="rId3"/>
          <a:stretch>
            <a:fillRect/>
          </a:stretch>
        </p:blipFill>
        <p:spPr>
          <a:xfrm>
            <a:off x="4343400" y="381000"/>
            <a:ext cx="1524000" cy="13716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11" name="Picture 10" descr="inferiorFl.jpg"/>
          <p:cNvPicPr>
            <a:picLocks noChangeAspect="1"/>
          </p:cNvPicPr>
          <p:nvPr/>
        </p:nvPicPr>
        <p:blipFill>
          <a:blip r:embed="rId4"/>
          <a:stretch>
            <a:fillRect/>
          </a:stretch>
        </p:blipFill>
        <p:spPr>
          <a:xfrm>
            <a:off x="7010400" y="381000"/>
            <a:ext cx="1447800" cy="146473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12" name="Picture 11" descr="complete.jpg"/>
          <p:cNvPicPr>
            <a:picLocks noChangeAspect="1"/>
          </p:cNvPicPr>
          <p:nvPr/>
        </p:nvPicPr>
        <p:blipFill>
          <a:blip r:embed="rId5"/>
          <a:stretch>
            <a:fillRect/>
          </a:stretch>
        </p:blipFill>
        <p:spPr>
          <a:xfrm>
            <a:off x="990600" y="304800"/>
            <a:ext cx="2590800" cy="1676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4" name="Date Placeholder 13"/>
          <p:cNvSpPr>
            <a:spLocks noGrp="1"/>
          </p:cNvSpPr>
          <p:nvPr>
            <p:ph type="dt" sz="half" idx="10"/>
          </p:nvPr>
        </p:nvSpPr>
        <p:spPr/>
        <p:txBody>
          <a:bodyPr/>
          <a:lstStyle/>
          <a:p>
            <a:fld id="{DA424EA3-8F12-433C-A5C9-BC0B4D09BF33}" type="datetime2">
              <a:rPr lang="en-US" smtClean="0"/>
              <a:pPr/>
              <a:t>Tuesday, October 20, 2020</a:t>
            </a:fld>
            <a:endParaRPr lang="en-US" dirty="0"/>
          </a:p>
        </p:txBody>
      </p:sp>
      <p:sp>
        <p:nvSpPr>
          <p:cNvPr id="15" name="Slide Number Placeholder 14"/>
          <p:cNvSpPr>
            <a:spLocks noGrp="1"/>
          </p:cNvSpPr>
          <p:nvPr>
            <p:ph type="sldNum" sz="quarter" idx="12"/>
          </p:nvPr>
        </p:nvSpPr>
        <p:spPr/>
        <p:txBody>
          <a:bodyPr/>
          <a:lstStyle/>
          <a:p>
            <a:fld id="{A3094DCD-B976-45AE-854C-ED5D83BC3A33}"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08flower1.jpg"/>
          <p:cNvPicPr>
            <a:picLocks noChangeAspect="1"/>
          </p:cNvPicPr>
          <p:nvPr/>
        </p:nvPicPr>
        <p:blipFill>
          <a:blip r:embed="rId2"/>
          <a:stretch>
            <a:fillRect/>
          </a:stretch>
        </p:blipFill>
        <p:spPr>
          <a:xfrm>
            <a:off x="838200" y="304800"/>
            <a:ext cx="7162800" cy="5791200"/>
          </a:xfrm>
          <a:prstGeom prst="rect">
            <a:avLst/>
          </a:prstGeom>
          <a:ln>
            <a:noFill/>
          </a:ln>
          <a:effectLst>
            <a:softEdge rad="112500"/>
          </a:effectLst>
        </p:spPr>
      </p:pic>
      <p:sp>
        <p:nvSpPr>
          <p:cNvPr id="5" name="Date Placeholder 4"/>
          <p:cNvSpPr>
            <a:spLocks noGrp="1"/>
          </p:cNvSpPr>
          <p:nvPr>
            <p:ph type="dt" sz="half" idx="10"/>
          </p:nvPr>
        </p:nvSpPr>
        <p:spPr/>
        <p:txBody>
          <a:bodyPr/>
          <a:lstStyle/>
          <a:p>
            <a:fld id="{BDC65216-F085-4C6E-B37F-DEA38832EE12}" type="datetime2">
              <a:rPr lang="en-US" smtClean="0"/>
              <a:pPr/>
              <a:t>Tuesday, October 20, 2020</a:t>
            </a:fld>
            <a:endParaRPr lang="en-US" dirty="0"/>
          </a:p>
        </p:txBody>
      </p:sp>
      <p:sp>
        <p:nvSpPr>
          <p:cNvPr id="8" name="Slide Number Placeholder 7"/>
          <p:cNvSpPr>
            <a:spLocks noGrp="1"/>
          </p:cNvSpPr>
          <p:nvPr>
            <p:ph type="sldNum" sz="quarter" idx="12"/>
          </p:nvPr>
        </p:nvSpPr>
        <p:spPr/>
        <p:txBody>
          <a:bodyPr/>
          <a:lstStyle/>
          <a:p>
            <a:fld id="{A3094DCD-B976-45AE-854C-ED5D83BC3A33}"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762</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Flower – its evolution; foliar stamens; open carples; primitive living angiosperms; floral anatomy; inferior ovary; placentation and its evolution.</vt:lpstr>
      <vt:lpstr>The problem of homology and morphology evolution of the flower has occupied research workers for a long time.</vt:lpstr>
      <vt:lpstr>The flower consists of an axis on which the rest of the floral organs are borne. That part of the axis that represents the internodes terminated by the flower is termed the pedicel. The distal end of the pedicel is swollen to various extents and this portion is termed the floral receptacle or thalamus.</vt:lpstr>
      <vt:lpstr>Within the perianth two kinds of reproductive organs are found: externally the stamens which together from the androecium, and internally the carpels which form the gynoecium.</vt:lpstr>
      <vt:lpstr>There fore, we shall refer to all the carpels of a flower, whether they are free or fused as the  gynoecium.</vt:lpstr>
      <vt:lpstr>The ovules are attached to a special thickened region of the carpel wall which is termed the placenta.</vt:lpstr>
      <vt:lpstr>Slide 8</vt:lpstr>
      <vt:lpstr>Slide 9</vt:lpstr>
      <vt:lpstr>In some plants, e.g. Capparis only that parts of the receptacle that bears carpels is elongated; such a structure is termed a gynophores. An elongation of that part of the receptacle that bears the carpels and stamens e.g. Passiflora is termed androgynophore.</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Bhanuraj</dc:creator>
  <cp:lastModifiedBy>Bhanuraj</cp:lastModifiedBy>
  <cp:revision>2</cp:revision>
  <dcterms:created xsi:type="dcterms:W3CDTF">2020-10-20T12:06:50Z</dcterms:created>
  <dcterms:modified xsi:type="dcterms:W3CDTF">2020-10-20T12:18:14Z</dcterms:modified>
</cp:coreProperties>
</file>