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9" r:id="rId5"/>
    <p:sldId id="260" r:id="rId6"/>
    <p:sldId id="258" r:id="rId7"/>
    <p:sldId id="261" r:id="rId8"/>
    <p:sldId id="262" r:id="rId9"/>
    <p:sldId id="263" r:id="rId10"/>
    <p:sldId id="269" r:id="rId11"/>
    <p:sldId id="270" r:id="rId12"/>
    <p:sldId id="264" r:id="rId13"/>
    <p:sldId id="265" r:id="rId14"/>
    <p:sldId id="266" r:id="rId15"/>
    <p:sldId id="267" r:id="rId16"/>
    <p:sldId id="272" r:id="rId17"/>
    <p:sldId id="273" r:id="rId18"/>
    <p:sldId id="274" r:id="rId19"/>
    <p:sldId id="275" r:id="rId20"/>
    <p:sldId id="276" r:id="rId21"/>
    <p:sldId id="286" r:id="rId22"/>
    <p:sldId id="277" r:id="rId23"/>
    <p:sldId id="278" r:id="rId24"/>
    <p:sldId id="279" r:id="rId25"/>
    <p:sldId id="281" r:id="rId26"/>
    <p:sldId id="280" r:id="rId27"/>
    <p:sldId id="282" r:id="rId28"/>
    <p:sldId id="283" r:id="rId29"/>
    <p:sldId id="284" r:id="rId30"/>
    <p:sldId id="321" r:id="rId31"/>
    <p:sldId id="268" r:id="rId32"/>
    <p:sldId id="296" r:id="rId33"/>
    <p:sldId id="320"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295" r:id="rId49"/>
    <p:sldId id="287" r:id="rId50"/>
    <p:sldId id="288" r:id="rId51"/>
    <p:sldId id="289" r:id="rId52"/>
    <p:sldId id="290" r:id="rId53"/>
    <p:sldId id="291" r:id="rId54"/>
    <p:sldId id="292" r:id="rId55"/>
    <p:sldId id="293" r:id="rId56"/>
    <p:sldId id="29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7B8-1146-43AB-AFED-25030846DC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F90266-0717-4814-9718-F2AF282ED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DECBC-12B3-4341-955F-09BCA2B2AD1E}"/>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D7BF57E2-A1B7-4494-9BD5-50A177D71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E6225-2497-4002-9A09-5868FE38E846}"/>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389755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6418-2E3A-4118-B610-B532A958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48307-81CE-4BEE-A4F4-21ED34A94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16F96-4911-44FA-919E-5D1E80F0239F}"/>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833C392B-9BD4-43AA-8EBB-34CB78026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94FC6-11D8-4AAC-8F5A-C0F817369B8D}"/>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141457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61E41-2617-415A-8ED1-6B73FCFE18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250677-68A3-45C5-B8A4-76A436C56A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EF9B9-7D5F-4F2E-AF2E-D53E0E502497}"/>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E382C833-4731-4DE7-8C93-02C40DC07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7845-E710-46C0-AD9C-666AC59DBAE7}"/>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153147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5A29E9D-DD11-49D8-859B-F4EEF568F4A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85E2EDDD-E577-44CC-A252-E26F8B759E5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0A6D7606-FB87-4C13-A4D1-91DF7CF5F05C}"/>
              </a:ext>
            </a:extLst>
          </p:cNvPr>
          <p:cNvSpPr>
            <a:spLocks noGrp="1" noChangeArrowheads="1"/>
          </p:cNvSpPr>
          <p:nvPr>
            <p:ph type="sldNum" sz="quarter" idx="12"/>
          </p:nvPr>
        </p:nvSpPr>
        <p:spPr>
          <a:ln/>
        </p:spPr>
        <p:txBody>
          <a:bodyPr/>
          <a:lstStyle>
            <a:lvl1pPr>
              <a:defRPr/>
            </a:lvl1pPr>
          </a:lstStyle>
          <a:p>
            <a:pPr>
              <a:defRPr/>
            </a:pPr>
            <a:fld id="{CE657450-2B94-4B9F-878D-EDFC2A6FB1C4}" type="slidenum">
              <a:rPr lang="en-GB" altLang="en-US"/>
              <a:pPr>
                <a:defRPr/>
              </a:pPr>
              <a:t>‹#›</a:t>
            </a:fld>
            <a:endParaRPr lang="en-GB" altLang="en-US"/>
          </a:p>
        </p:txBody>
      </p:sp>
    </p:spTree>
    <p:extLst>
      <p:ext uri="{BB962C8B-B14F-4D97-AF65-F5344CB8AC3E}">
        <p14:creationId xmlns:p14="http://schemas.microsoft.com/office/powerpoint/2010/main" val="300475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DCAF-5799-4196-B82E-25CE2BDAE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5DC8F-A4B6-46C3-84A7-8D0E844C3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4A4D4-9199-44B6-8D3D-646EA749A161}"/>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C8E1AF0F-7964-429E-9451-6283E4993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D3166-D17A-43E3-80E6-8A7C8984A729}"/>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34876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B8F4-8AD6-400D-B8D4-5C41382E0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A93CE-B1CE-415A-AF27-B9189A6F4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F50E9A-3468-4B73-8813-04FF27A38772}"/>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D390E131-DDDB-4961-990D-8E34D3D1A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31295-FF4D-434A-B0DA-AE9BA423ACC2}"/>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50891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EE35-C224-459E-AB31-05D0B9776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9C297-AAB2-4D1F-9A3C-88F2AC9DC8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D3C603-024D-4639-B992-17EE53D8E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3E063E-0219-413C-842C-865AC4B041A6}"/>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6" name="Footer Placeholder 5">
            <a:extLst>
              <a:ext uri="{FF2B5EF4-FFF2-40B4-BE49-F238E27FC236}">
                <a16:creationId xmlns:a16="http://schemas.microsoft.com/office/drawing/2014/main" id="{F095D41B-94F9-4E55-9E98-42B517503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C2D58-64EF-4B99-8B69-F25B6C381B14}"/>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254109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CDFA-336E-4860-A993-14B8B38718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4C1EA-B06B-41E5-BC32-48B40B02A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77A47E-2659-463C-9A46-26A121A97D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5237C-0C79-4ECF-AD7A-76BA9C2FC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971F6-08E3-4CD2-94FF-D3F4BBB2B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B4723C-A73B-4C80-81F2-04A49FAE7496}"/>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8" name="Footer Placeholder 7">
            <a:extLst>
              <a:ext uri="{FF2B5EF4-FFF2-40B4-BE49-F238E27FC236}">
                <a16:creationId xmlns:a16="http://schemas.microsoft.com/office/drawing/2014/main" id="{B0BDEE89-360C-498E-8A60-0ABC75E69C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1F5C5D-83EE-4AD4-9FEF-641597E382B9}"/>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345832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08AD-43E6-4B86-9CF8-014BA3337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65BA8-0BDF-47F1-8FD3-C218F018AA4D}"/>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4" name="Footer Placeholder 3">
            <a:extLst>
              <a:ext uri="{FF2B5EF4-FFF2-40B4-BE49-F238E27FC236}">
                <a16:creationId xmlns:a16="http://schemas.microsoft.com/office/drawing/2014/main" id="{E2FE3146-030D-401E-B679-64F45AC0F5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4E8131-126A-4B70-BCDB-31881E71CD5A}"/>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133649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CA69F2-0FED-4945-B2D1-D5C690D6904D}"/>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3" name="Footer Placeholder 2">
            <a:extLst>
              <a:ext uri="{FF2B5EF4-FFF2-40B4-BE49-F238E27FC236}">
                <a16:creationId xmlns:a16="http://schemas.microsoft.com/office/drawing/2014/main" id="{73BFCECE-D116-428E-A06B-E1267161D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6FB0EC-2A5A-480A-AE65-44F21AEAFE32}"/>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95970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BC2A-AEC4-4FD1-B24D-3B17523B0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1BAFE-154E-4B7A-949B-05AFF82C5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313F8D-5609-4931-9D12-FF87AFDDD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53E39-5737-4360-97A0-818667EA77E1}"/>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6" name="Footer Placeholder 5">
            <a:extLst>
              <a:ext uri="{FF2B5EF4-FFF2-40B4-BE49-F238E27FC236}">
                <a16:creationId xmlns:a16="http://schemas.microsoft.com/office/drawing/2014/main" id="{AF8F73EC-34ED-497D-8D71-5B917C34D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E2429-F655-4E42-8A9E-9421644A491E}"/>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303838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842A-6C35-48DB-B8C8-91647AF66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52B4A7-3AED-4829-BC59-E4740A54A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F66B1-DE5C-4797-9665-8E3EB84C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9256B-A2D0-41F8-BA85-8F021FBD4F6E}"/>
              </a:ext>
            </a:extLst>
          </p:cNvPr>
          <p:cNvSpPr>
            <a:spLocks noGrp="1"/>
          </p:cNvSpPr>
          <p:nvPr>
            <p:ph type="dt" sz="half" idx="10"/>
          </p:nvPr>
        </p:nvSpPr>
        <p:spPr/>
        <p:txBody>
          <a:bodyPr/>
          <a:lstStyle/>
          <a:p>
            <a:fld id="{54AAF780-58A8-4897-BA2B-F2004703EAA3}" type="datetimeFigureOut">
              <a:rPr lang="en-US" smtClean="0"/>
              <a:t>9/22/2020</a:t>
            </a:fld>
            <a:endParaRPr lang="en-US"/>
          </a:p>
        </p:txBody>
      </p:sp>
      <p:sp>
        <p:nvSpPr>
          <p:cNvPr id="6" name="Footer Placeholder 5">
            <a:extLst>
              <a:ext uri="{FF2B5EF4-FFF2-40B4-BE49-F238E27FC236}">
                <a16:creationId xmlns:a16="http://schemas.microsoft.com/office/drawing/2014/main" id="{8386A1C2-B503-4030-8EE4-E1D0F62ED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41933-9EBC-4BD5-809E-23CE69D84517}"/>
              </a:ext>
            </a:extLst>
          </p:cNvPr>
          <p:cNvSpPr>
            <a:spLocks noGrp="1"/>
          </p:cNvSpPr>
          <p:nvPr>
            <p:ph type="sldNum" sz="quarter" idx="12"/>
          </p:nvPr>
        </p:nvSpPr>
        <p:spPr/>
        <p:txBody>
          <a:bodyPr/>
          <a:lstStyle/>
          <a:p>
            <a:fld id="{D3788A25-257A-4AB5-8170-39DB9800B989}" type="slidenum">
              <a:rPr lang="en-US" smtClean="0"/>
              <a:t>‹#›</a:t>
            </a:fld>
            <a:endParaRPr lang="en-US"/>
          </a:p>
        </p:txBody>
      </p:sp>
    </p:spTree>
    <p:extLst>
      <p:ext uri="{BB962C8B-B14F-4D97-AF65-F5344CB8AC3E}">
        <p14:creationId xmlns:p14="http://schemas.microsoft.com/office/powerpoint/2010/main" val="310949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F5776-F18A-4BAA-902B-48E51F2A4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2FC98-F8A3-4B26-8814-ABE3909619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F2E4A-6810-4871-B792-271DDBAD6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AF780-58A8-4897-BA2B-F2004703EAA3}" type="datetimeFigureOut">
              <a:rPr lang="en-US" smtClean="0"/>
              <a:t>9/22/2020</a:t>
            </a:fld>
            <a:endParaRPr lang="en-US"/>
          </a:p>
        </p:txBody>
      </p:sp>
      <p:sp>
        <p:nvSpPr>
          <p:cNvPr id="5" name="Footer Placeholder 4">
            <a:extLst>
              <a:ext uri="{FF2B5EF4-FFF2-40B4-BE49-F238E27FC236}">
                <a16:creationId xmlns:a16="http://schemas.microsoft.com/office/drawing/2014/main" id="{D9E2C301-FB25-4920-A467-CA0DA1B20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04FF3-B5A2-4CE4-8ADE-3AE6CA9AF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88A25-257A-4AB5-8170-39DB9800B989}" type="slidenum">
              <a:rPr lang="en-US" smtClean="0"/>
              <a:t>‹#›</a:t>
            </a:fld>
            <a:endParaRPr lang="en-US"/>
          </a:p>
        </p:txBody>
      </p:sp>
    </p:spTree>
    <p:extLst>
      <p:ext uri="{BB962C8B-B14F-4D97-AF65-F5344CB8AC3E}">
        <p14:creationId xmlns:p14="http://schemas.microsoft.com/office/powerpoint/2010/main" val="140786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uhSlDcmJE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youtube.com/watch?v=NqVaMiTI8U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EvDwmgSbn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youtube.com/watch?v=fCZw4X7V5Pw" TargetMode="Externa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khanacademy.org/science/biology/biotech-dna-technology/dna-sequencing-pcr-electrophoresis/a/gel-electrophoresis" TargetMode="External"/><Relationship Id="rId2" Type="http://schemas.openxmlformats.org/officeDocument/2006/relationships/hyperlink" Target="https://www.khanacademy.org/science/biology/biotech-dna-technology/dna-sequencing-pcr-electrophoresis/a/dna-sequencing" TargetMode="External"/><Relationship Id="rId1" Type="http://schemas.openxmlformats.org/officeDocument/2006/relationships/slideLayout" Target="../slideLayouts/slideLayout2.xml"/><Relationship Id="rId4" Type="http://schemas.openxmlformats.org/officeDocument/2006/relationships/hyperlink" Target="https://www.khanacademy.org/science/biology/biotech-dna-technology/dna-cloning-tutorial/a/overview-dna-clon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tsG2e9gPOqw"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vlab.amrita.edu/?sub=3&amp;brch=187&amp;sim=878&amp;cnt=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mz_xcNrTK_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ectricalfundablog.com/wp-content/uploads/2019/11/image-4.pn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A589-1E16-4C72-84B9-9E6FFC1CCB40}"/>
              </a:ext>
            </a:extLst>
          </p:cNvPr>
          <p:cNvSpPr>
            <a:spLocks noGrp="1"/>
          </p:cNvSpPr>
          <p:nvPr>
            <p:ph type="ctrTitle"/>
          </p:nvPr>
        </p:nvSpPr>
        <p:spPr/>
        <p:txBody>
          <a:bodyPr/>
          <a:lstStyle/>
          <a:p>
            <a:r>
              <a:rPr lang="en-US" dirty="0"/>
              <a:t>Practical 1</a:t>
            </a:r>
          </a:p>
        </p:txBody>
      </p:sp>
      <p:sp>
        <p:nvSpPr>
          <p:cNvPr id="3" name="Subtitle 2">
            <a:extLst>
              <a:ext uri="{FF2B5EF4-FFF2-40B4-BE49-F238E27FC236}">
                <a16:creationId xmlns:a16="http://schemas.microsoft.com/office/drawing/2014/main" id="{86BD63FA-2468-4C96-B4BC-0E185AC07973}"/>
              </a:ext>
            </a:extLst>
          </p:cNvPr>
          <p:cNvSpPr>
            <a:spLocks noGrp="1"/>
          </p:cNvSpPr>
          <p:nvPr>
            <p:ph type="subTitle" idx="1"/>
          </p:nvPr>
        </p:nvSpPr>
        <p:spPr/>
        <p:txBody>
          <a:bodyPr/>
          <a:lstStyle/>
          <a:p>
            <a:r>
              <a:rPr lang="en-US" dirty="0"/>
              <a:t>Instrumentation: Spots</a:t>
            </a:r>
          </a:p>
        </p:txBody>
      </p:sp>
    </p:spTree>
    <p:extLst>
      <p:ext uri="{BB962C8B-B14F-4D97-AF65-F5344CB8AC3E}">
        <p14:creationId xmlns:p14="http://schemas.microsoft.com/office/powerpoint/2010/main" val="28303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F9427-7FE5-4402-9BBB-C8969CC615D9}"/>
              </a:ext>
            </a:extLst>
          </p:cNvPr>
          <p:cNvPicPr>
            <a:picLocks noChangeAspect="1"/>
          </p:cNvPicPr>
          <p:nvPr/>
        </p:nvPicPr>
        <p:blipFill>
          <a:blip r:embed="rId2"/>
          <a:stretch>
            <a:fillRect/>
          </a:stretch>
        </p:blipFill>
        <p:spPr>
          <a:xfrm>
            <a:off x="1495425" y="833437"/>
            <a:ext cx="9201150" cy="5191125"/>
          </a:xfrm>
          <a:prstGeom prst="rect">
            <a:avLst/>
          </a:prstGeom>
        </p:spPr>
      </p:pic>
    </p:spTree>
    <p:extLst>
      <p:ext uri="{BB962C8B-B14F-4D97-AF65-F5344CB8AC3E}">
        <p14:creationId xmlns:p14="http://schemas.microsoft.com/office/powerpoint/2010/main" val="404453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002F92-9B55-44EB-A265-096D97949188}"/>
              </a:ext>
            </a:extLst>
          </p:cNvPr>
          <p:cNvPicPr>
            <a:picLocks noChangeAspect="1"/>
          </p:cNvPicPr>
          <p:nvPr/>
        </p:nvPicPr>
        <p:blipFill>
          <a:blip r:embed="rId2"/>
          <a:stretch>
            <a:fillRect/>
          </a:stretch>
        </p:blipFill>
        <p:spPr>
          <a:xfrm>
            <a:off x="3302980" y="394859"/>
            <a:ext cx="5133975" cy="5534025"/>
          </a:xfrm>
          <a:prstGeom prst="rect">
            <a:avLst/>
          </a:prstGeom>
        </p:spPr>
      </p:pic>
    </p:spTree>
    <p:extLst>
      <p:ext uri="{BB962C8B-B14F-4D97-AF65-F5344CB8AC3E}">
        <p14:creationId xmlns:p14="http://schemas.microsoft.com/office/powerpoint/2010/main" val="106841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0BED06-5451-46FA-B899-9E87A36CBBC5}"/>
              </a:ext>
            </a:extLst>
          </p:cNvPr>
          <p:cNvSpPr txBox="1"/>
          <p:nvPr/>
        </p:nvSpPr>
        <p:spPr>
          <a:xfrm>
            <a:off x="398123" y="299112"/>
            <a:ext cx="5797194" cy="6463308"/>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Ion-exchange process also takes place on the inner surface of the Glass Electrode from the sample solution. </a:t>
            </a:r>
          </a:p>
          <a:p>
            <a:endParaRPr lang="en-US" dirty="0">
              <a:solidFill>
                <a:srgbClr val="333333"/>
              </a:solidFill>
              <a:latin typeface="open sans" panose="020B0606030504020204" pitchFamily="34" charset="0"/>
            </a:endParaRPr>
          </a:p>
          <a:p>
            <a:r>
              <a:rPr lang="en-US" b="0" i="0" dirty="0">
                <a:solidFill>
                  <a:srgbClr val="333333"/>
                </a:solidFill>
                <a:effectLst/>
                <a:latin typeface="open sans" panose="020B0606030504020204" pitchFamily="34" charset="0"/>
              </a:rPr>
              <a:t>This creates a potential difference (Hydrogen- ion activity) between them. </a:t>
            </a:r>
          </a:p>
          <a:p>
            <a:endParaRPr lang="en-US" dirty="0">
              <a:solidFill>
                <a:srgbClr val="333333"/>
              </a:solidFill>
              <a:latin typeface="open sans" panose="020B0606030504020204" pitchFamily="34" charset="0"/>
            </a:endParaRPr>
          </a:p>
          <a:p>
            <a:r>
              <a:rPr lang="en-US" b="0" i="0" dirty="0">
                <a:solidFill>
                  <a:srgbClr val="333333"/>
                </a:solidFill>
                <a:effectLst/>
                <a:latin typeface="open sans" panose="020B0606030504020204" pitchFamily="34" charset="0"/>
              </a:rPr>
              <a:t>The Liquid Junction potential is usually small and relatively constant which mainly depends on the concentration of the ions in the sample solution. </a:t>
            </a:r>
          </a:p>
          <a:p>
            <a:endParaRPr lang="en-US" dirty="0">
              <a:solidFill>
                <a:srgbClr val="333333"/>
              </a:solidFill>
              <a:latin typeface="open sans" panose="020B0606030504020204" pitchFamily="34" charset="0"/>
            </a:endParaRPr>
          </a:p>
          <a:p>
            <a:r>
              <a:rPr lang="en-US" b="0" i="0" dirty="0">
                <a:solidFill>
                  <a:srgbClr val="333333"/>
                </a:solidFill>
                <a:effectLst/>
                <a:latin typeface="open sans" panose="020B0606030504020204" pitchFamily="34" charset="0"/>
              </a:rPr>
              <a:t>All three potentials are summed up and measured by High Impedance Voltmeter.</a:t>
            </a:r>
          </a:p>
          <a:p>
            <a:endParaRPr lang="en-US" dirty="0">
              <a:solidFill>
                <a:srgbClr val="333333"/>
              </a:solidFill>
              <a:latin typeface="open sans" panose="020B0606030504020204" pitchFamily="34" charset="0"/>
            </a:endParaRPr>
          </a:p>
          <a:p>
            <a:r>
              <a:rPr lang="en-US" b="0" i="0" dirty="0">
                <a:solidFill>
                  <a:srgbClr val="333333"/>
                </a:solidFill>
                <a:effectLst/>
                <a:latin typeface="open sans" panose="020B0606030504020204" pitchFamily="34" charset="0"/>
              </a:rPr>
              <a:t>The output of the Impedance Voltmeter is Voltage readings and it has to be calibrated to get precise pH Measurement. </a:t>
            </a:r>
          </a:p>
          <a:p>
            <a:endParaRPr lang="en-US" dirty="0">
              <a:solidFill>
                <a:srgbClr val="333333"/>
              </a:solidFill>
              <a:latin typeface="open sans" panose="020B0606030504020204" pitchFamily="34" charset="0"/>
            </a:endParaRPr>
          </a:p>
          <a:p>
            <a:r>
              <a:rPr lang="en-US" b="0" i="0" dirty="0">
                <a:solidFill>
                  <a:srgbClr val="333333"/>
                </a:solidFill>
                <a:effectLst/>
                <a:latin typeface="open sans" panose="020B0606030504020204" pitchFamily="34" charset="0"/>
              </a:rPr>
              <a:t>Calibration is done by dipping the Measuring Electrode into Buffer Solution of known pH which helps in interpreting millivolt reading as pH measurement of the Sample Solution at the given temperature.</a:t>
            </a:r>
            <a:endParaRPr lang="en-US" dirty="0"/>
          </a:p>
        </p:txBody>
      </p:sp>
      <p:pic>
        <p:nvPicPr>
          <p:cNvPr id="5" name="Picture 2" descr="pH measurement using Electrode (1)">
            <a:extLst>
              <a:ext uri="{FF2B5EF4-FFF2-40B4-BE49-F238E27FC236}">
                <a16:creationId xmlns:a16="http://schemas.microsoft.com/office/drawing/2014/main" id="{F7F9EA2B-01DD-4E58-BBD9-4C5CFCFAD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740" y="756831"/>
            <a:ext cx="5500425" cy="50891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09CE83-2912-4975-AC0D-1C17D8EC3AB6}"/>
              </a:ext>
            </a:extLst>
          </p:cNvPr>
          <p:cNvSpPr txBox="1"/>
          <p:nvPr/>
        </p:nvSpPr>
        <p:spPr>
          <a:xfrm>
            <a:off x="6768101" y="6205859"/>
            <a:ext cx="6097712" cy="369332"/>
          </a:xfrm>
          <a:prstGeom prst="rect">
            <a:avLst/>
          </a:prstGeom>
          <a:noFill/>
        </p:spPr>
        <p:txBody>
          <a:bodyPr wrap="square">
            <a:spAutoFit/>
          </a:bodyPr>
          <a:lstStyle/>
          <a:p>
            <a:r>
              <a:rPr lang="en-US" dirty="0">
                <a:hlinkClick r:id="rId3"/>
              </a:rPr>
              <a:t>https://www.youtube.com/watch?v=vuhSlDcmJEA</a:t>
            </a:r>
            <a:endParaRPr lang="en-US" dirty="0"/>
          </a:p>
        </p:txBody>
      </p:sp>
    </p:spTree>
    <p:extLst>
      <p:ext uri="{BB962C8B-B14F-4D97-AF65-F5344CB8AC3E}">
        <p14:creationId xmlns:p14="http://schemas.microsoft.com/office/powerpoint/2010/main" val="230691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CE59B-5E9D-4F26-B0EC-420DEE1A3B84}"/>
              </a:ext>
            </a:extLst>
          </p:cNvPr>
          <p:cNvSpPr txBox="1"/>
          <p:nvPr/>
        </p:nvSpPr>
        <p:spPr>
          <a:xfrm>
            <a:off x="441789" y="595902"/>
            <a:ext cx="11198831" cy="4649350"/>
          </a:xfrm>
          <a:prstGeom prst="rect">
            <a:avLst/>
          </a:prstGeom>
          <a:noFill/>
        </p:spPr>
        <p:txBody>
          <a:bodyPr wrap="square">
            <a:spAutoFit/>
          </a:bodyPr>
          <a:lstStyle/>
          <a:p>
            <a:pPr algn="l" fontAlgn="base">
              <a:lnSpc>
                <a:spcPct val="150000"/>
              </a:lnSpc>
            </a:pPr>
            <a:r>
              <a:rPr lang="en-US" sz="2500" b="0" i="0" dirty="0">
                <a:solidFill>
                  <a:srgbClr val="333333"/>
                </a:solidFill>
                <a:effectLst/>
              </a:rPr>
              <a:t>The applications include:</a:t>
            </a:r>
          </a:p>
          <a:p>
            <a:pPr algn="l" fontAlgn="base">
              <a:lnSpc>
                <a:spcPct val="150000"/>
              </a:lnSpc>
              <a:buFont typeface="Arial" panose="020B0604020202020204" pitchFamily="34" charset="0"/>
              <a:buChar char="•"/>
            </a:pPr>
            <a:r>
              <a:rPr lang="en-US" sz="2500" b="0" i="0" dirty="0">
                <a:solidFill>
                  <a:srgbClr val="222222"/>
                </a:solidFill>
                <a:effectLst/>
              </a:rPr>
              <a:t>pH Measurement is very crucial in Agriculture industry for soil evaluation. Major crops require alkaline environment and hence pH Measurement becomes necessary.</a:t>
            </a:r>
          </a:p>
          <a:p>
            <a:pPr algn="l" fontAlgn="base">
              <a:lnSpc>
                <a:spcPct val="150000"/>
              </a:lnSpc>
              <a:buFont typeface="Arial" panose="020B0604020202020204" pitchFamily="34" charset="0"/>
              <a:buChar char="•"/>
            </a:pPr>
            <a:r>
              <a:rPr lang="en-US" sz="2500" b="0" i="0" dirty="0">
                <a:solidFill>
                  <a:srgbClr val="222222"/>
                </a:solidFill>
                <a:effectLst/>
              </a:rPr>
              <a:t>It is also used in Food industry especially for dairy products like cheese, curds, yogurts, etc.</a:t>
            </a:r>
          </a:p>
          <a:p>
            <a:pPr algn="l" fontAlgn="base">
              <a:lnSpc>
                <a:spcPct val="150000"/>
              </a:lnSpc>
              <a:buFont typeface="Arial" panose="020B0604020202020204" pitchFamily="34" charset="0"/>
              <a:buChar char="•"/>
            </a:pPr>
            <a:r>
              <a:rPr lang="en-US" sz="2500" b="0" i="0" dirty="0">
                <a:solidFill>
                  <a:srgbClr val="222222"/>
                </a:solidFill>
                <a:effectLst/>
              </a:rPr>
              <a:t>It becomes mandatory for chemical and pharmaceutical industries.</a:t>
            </a:r>
          </a:p>
          <a:p>
            <a:pPr algn="l" fontAlgn="base">
              <a:lnSpc>
                <a:spcPct val="150000"/>
              </a:lnSpc>
              <a:buFont typeface="Arial" panose="020B0604020202020204" pitchFamily="34" charset="0"/>
              <a:buChar char="•"/>
            </a:pPr>
            <a:r>
              <a:rPr lang="en-US" sz="2500" b="0" i="0" dirty="0">
                <a:solidFill>
                  <a:srgbClr val="222222"/>
                </a:solidFill>
                <a:effectLst/>
              </a:rPr>
              <a:t>It becomes a significant factor in the production of detergents.</a:t>
            </a:r>
          </a:p>
          <a:p>
            <a:pPr algn="l" fontAlgn="base">
              <a:lnSpc>
                <a:spcPct val="150000"/>
              </a:lnSpc>
              <a:buFont typeface="Arial" panose="020B0604020202020204" pitchFamily="34" charset="0"/>
              <a:buChar char="•"/>
            </a:pPr>
            <a:r>
              <a:rPr lang="en-US" sz="2500" b="0" i="0" dirty="0">
                <a:solidFill>
                  <a:srgbClr val="222222"/>
                </a:solidFill>
                <a:effectLst/>
              </a:rPr>
              <a:t>pH level monitoring is essential in water treatment plants and RO water purifiers.</a:t>
            </a:r>
          </a:p>
        </p:txBody>
      </p:sp>
    </p:spTree>
    <p:extLst>
      <p:ext uri="{BB962C8B-B14F-4D97-AF65-F5344CB8AC3E}">
        <p14:creationId xmlns:p14="http://schemas.microsoft.com/office/powerpoint/2010/main" val="424201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FBB3B-F65B-4B4E-B589-EDC9975934D5}"/>
              </a:ext>
            </a:extLst>
          </p:cNvPr>
          <p:cNvSpPr txBox="1"/>
          <p:nvPr/>
        </p:nvSpPr>
        <p:spPr>
          <a:xfrm>
            <a:off x="654549" y="839428"/>
            <a:ext cx="10882901" cy="4324261"/>
          </a:xfrm>
          <a:prstGeom prst="rect">
            <a:avLst/>
          </a:prstGeom>
          <a:noFill/>
        </p:spPr>
        <p:txBody>
          <a:bodyPr wrap="square">
            <a:spAutoFit/>
          </a:bodyPr>
          <a:lstStyle/>
          <a:p>
            <a:pPr algn="l" fontAlgn="base"/>
            <a:r>
              <a:rPr lang="en-US" sz="2500" b="1" i="0" dirty="0">
                <a:solidFill>
                  <a:srgbClr val="555555"/>
                </a:solidFill>
                <a:effectLst/>
              </a:rPr>
              <a:t>Advantages of pH Measurement</a:t>
            </a:r>
          </a:p>
          <a:p>
            <a:pPr algn="l" fontAlgn="base"/>
            <a:r>
              <a:rPr lang="en-US" sz="2500" b="0" i="0" dirty="0">
                <a:solidFill>
                  <a:srgbClr val="333333"/>
                </a:solidFill>
                <a:effectLst/>
              </a:rPr>
              <a:t>The advantages are:</a:t>
            </a:r>
          </a:p>
          <a:p>
            <a:pPr algn="l" fontAlgn="base">
              <a:buFont typeface="Arial" panose="020B0604020202020204" pitchFamily="34" charset="0"/>
              <a:buChar char="•"/>
            </a:pPr>
            <a:r>
              <a:rPr lang="en-US" sz="2500" b="0" i="0" dirty="0">
                <a:solidFill>
                  <a:srgbClr val="222222"/>
                </a:solidFill>
                <a:effectLst/>
              </a:rPr>
              <a:t>pH Measurement is inexpensive and robust.</a:t>
            </a:r>
          </a:p>
          <a:p>
            <a:pPr algn="l" fontAlgn="base">
              <a:buFont typeface="Arial" panose="020B0604020202020204" pitchFamily="34" charset="0"/>
              <a:buChar char="•"/>
            </a:pPr>
            <a:r>
              <a:rPr lang="en-US" sz="2500" b="0" i="0" dirty="0">
                <a:solidFill>
                  <a:srgbClr val="222222"/>
                </a:solidFill>
                <a:effectLst/>
              </a:rPr>
              <a:t>Pocket size pH Meters are user friendly.</a:t>
            </a:r>
          </a:p>
          <a:p>
            <a:pPr algn="l" fontAlgn="base">
              <a:buFont typeface="Arial" panose="020B0604020202020204" pitchFamily="34" charset="0"/>
              <a:buChar char="•"/>
            </a:pPr>
            <a:r>
              <a:rPr lang="en-US" sz="2500" b="0" i="0" dirty="0">
                <a:solidFill>
                  <a:srgbClr val="222222"/>
                </a:solidFill>
                <a:effectLst/>
              </a:rPr>
              <a:t>Readings are accurate and precise.</a:t>
            </a:r>
          </a:p>
          <a:p>
            <a:pPr algn="l" fontAlgn="base"/>
            <a:endParaRPr lang="en-US" sz="2500" b="1" i="0" dirty="0">
              <a:solidFill>
                <a:srgbClr val="555555"/>
              </a:solidFill>
              <a:effectLst/>
            </a:endParaRPr>
          </a:p>
          <a:p>
            <a:pPr algn="l" fontAlgn="base"/>
            <a:r>
              <a:rPr lang="en-US" sz="2500" b="1" i="0" dirty="0">
                <a:solidFill>
                  <a:srgbClr val="555555"/>
                </a:solidFill>
                <a:effectLst/>
              </a:rPr>
              <a:t>Disadvantages of pH Measurement</a:t>
            </a:r>
          </a:p>
          <a:p>
            <a:pPr algn="l" fontAlgn="base"/>
            <a:r>
              <a:rPr lang="en-US" sz="2500" b="0" i="0" dirty="0">
                <a:solidFill>
                  <a:srgbClr val="333333"/>
                </a:solidFill>
                <a:effectLst/>
              </a:rPr>
              <a:t>The disadvantages are:</a:t>
            </a:r>
          </a:p>
          <a:p>
            <a:pPr algn="l" fontAlgn="base">
              <a:buFont typeface="Arial" panose="020B0604020202020204" pitchFamily="34" charset="0"/>
              <a:buChar char="•"/>
            </a:pPr>
            <a:r>
              <a:rPr lang="en-US" sz="2500" b="0" i="0" dirty="0">
                <a:solidFill>
                  <a:srgbClr val="222222"/>
                </a:solidFill>
                <a:effectLst/>
              </a:rPr>
              <a:t>Temperature impacts the output readings.</a:t>
            </a:r>
          </a:p>
          <a:p>
            <a:pPr algn="l" fontAlgn="base">
              <a:buFont typeface="Arial" panose="020B0604020202020204" pitchFamily="34" charset="0"/>
              <a:buChar char="•"/>
            </a:pPr>
            <a:r>
              <a:rPr lang="en-US" sz="2500" b="0" i="0" dirty="0">
                <a:solidFill>
                  <a:srgbClr val="222222"/>
                </a:solidFill>
                <a:effectLst/>
              </a:rPr>
              <a:t>pH Measurement using glass electrodes must be clean as deposition on the electrodes affects the readings.</a:t>
            </a:r>
          </a:p>
        </p:txBody>
      </p:sp>
    </p:spTree>
    <p:extLst>
      <p:ext uri="{BB962C8B-B14F-4D97-AF65-F5344CB8AC3E}">
        <p14:creationId xmlns:p14="http://schemas.microsoft.com/office/powerpoint/2010/main" val="199020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EFD9-B8E5-4115-B7B9-9E747C721BB0}"/>
              </a:ext>
            </a:extLst>
          </p:cNvPr>
          <p:cNvSpPr>
            <a:spLocks noGrp="1"/>
          </p:cNvSpPr>
          <p:nvPr>
            <p:ph type="title"/>
          </p:nvPr>
        </p:nvSpPr>
        <p:spPr>
          <a:xfrm>
            <a:off x="1023134" y="2512424"/>
            <a:ext cx="10515600" cy="1325563"/>
          </a:xfrm>
        </p:spPr>
        <p:txBody>
          <a:bodyPr/>
          <a:lstStyle/>
          <a:p>
            <a:r>
              <a:rPr lang="en-US" dirty="0"/>
              <a:t>Centrifuge</a:t>
            </a:r>
          </a:p>
        </p:txBody>
      </p:sp>
    </p:spTree>
    <p:extLst>
      <p:ext uri="{BB962C8B-B14F-4D97-AF65-F5344CB8AC3E}">
        <p14:creationId xmlns:p14="http://schemas.microsoft.com/office/powerpoint/2010/main" val="338805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29C5B-8EA4-49A5-9C6A-2AC42A83EFFD}"/>
              </a:ext>
            </a:extLst>
          </p:cNvPr>
          <p:cNvSpPr>
            <a:spLocks noGrp="1"/>
          </p:cNvSpPr>
          <p:nvPr>
            <p:ph type="title"/>
          </p:nvPr>
        </p:nvSpPr>
        <p:spPr/>
        <p:txBody>
          <a:bodyPr/>
          <a:lstStyle/>
          <a:p>
            <a:r>
              <a:rPr lang="en-US" dirty="0"/>
              <a:t>What is Centrifuge</a:t>
            </a:r>
          </a:p>
        </p:txBody>
      </p:sp>
      <p:sp>
        <p:nvSpPr>
          <p:cNvPr id="4" name="Content Placeholder 3">
            <a:extLst>
              <a:ext uri="{FF2B5EF4-FFF2-40B4-BE49-F238E27FC236}">
                <a16:creationId xmlns:a16="http://schemas.microsoft.com/office/drawing/2014/main" id="{E43C63CB-ABE2-4AD6-ACCE-3446AAAE5D82}"/>
              </a:ext>
            </a:extLst>
          </p:cNvPr>
          <p:cNvSpPr>
            <a:spLocks noGrp="1"/>
          </p:cNvSpPr>
          <p:nvPr>
            <p:ph idx="1"/>
          </p:nvPr>
        </p:nvSpPr>
        <p:spPr/>
        <p:txBody>
          <a:bodyPr>
            <a:normAutofit fontScale="92500" lnSpcReduction="20000"/>
          </a:bodyPr>
          <a:lstStyle/>
          <a:p>
            <a:r>
              <a:rPr lang="en-US" b="0" i="0" dirty="0">
                <a:solidFill>
                  <a:srgbClr val="404040"/>
                </a:solidFill>
                <a:effectLst/>
                <a:latin typeface="Open Sans" panose="020B0606030504020204" pitchFamily="34" charset="0"/>
              </a:rPr>
              <a:t>A centrifuge is a machine that separates particles according to their size, shape, density and viscosity of the medium, by subjecting them to artificially induced gravitational fields.</a:t>
            </a:r>
          </a:p>
          <a:p>
            <a:r>
              <a:rPr lang="en-US" b="0" i="0" dirty="0">
                <a:solidFill>
                  <a:srgbClr val="404040"/>
                </a:solidFill>
                <a:effectLst/>
                <a:latin typeface="Open Sans" panose="020B0606030504020204" pitchFamily="34" charset="0"/>
              </a:rPr>
              <a:t>This can be used as a preparative approach to separate complex mixtures present in samples or analytically, to determine the mass, shape or density of particles. </a:t>
            </a:r>
          </a:p>
          <a:p>
            <a:r>
              <a:rPr lang="en-US" b="0" i="0" dirty="0">
                <a:solidFill>
                  <a:srgbClr val="404040"/>
                </a:solidFill>
                <a:effectLst/>
                <a:latin typeface="Open Sans" panose="020B0606030504020204" pitchFamily="34" charset="0"/>
              </a:rPr>
              <a:t>Materials with higher particle density will sediment towards the axis of centrifugation (down the tube), while materials with a lower particle density will sediment away from the axis of centrifugation. </a:t>
            </a:r>
          </a:p>
          <a:p>
            <a:r>
              <a:rPr lang="en-US" b="0" i="0" dirty="0">
                <a:solidFill>
                  <a:srgbClr val="404040"/>
                </a:solidFill>
                <a:effectLst/>
                <a:latin typeface="Open Sans" panose="020B0606030504020204" pitchFamily="34" charset="0"/>
              </a:rPr>
              <a:t>Cells, subcellular components, virus particles and precipitated forms of proteins and nucleic acids are commonly separated by this method.</a:t>
            </a:r>
            <a:endParaRPr lang="en-US" dirty="0"/>
          </a:p>
        </p:txBody>
      </p:sp>
    </p:spTree>
    <p:extLst>
      <p:ext uri="{BB962C8B-B14F-4D97-AF65-F5344CB8AC3E}">
        <p14:creationId xmlns:p14="http://schemas.microsoft.com/office/powerpoint/2010/main" val="385295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97B1-0954-4DDA-ABA3-22794AA66F42}"/>
              </a:ext>
            </a:extLst>
          </p:cNvPr>
          <p:cNvSpPr>
            <a:spLocks noGrp="1"/>
          </p:cNvSpPr>
          <p:nvPr>
            <p:ph type="title"/>
          </p:nvPr>
        </p:nvSpPr>
        <p:spPr/>
        <p:txBody>
          <a:bodyPr/>
          <a:lstStyle/>
          <a:p>
            <a:r>
              <a:rPr lang="en-US" dirty="0"/>
              <a:t>Principle</a:t>
            </a:r>
          </a:p>
        </p:txBody>
      </p:sp>
      <p:pic>
        <p:nvPicPr>
          <p:cNvPr id="1026" name="Picture 2">
            <a:extLst>
              <a:ext uri="{FF2B5EF4-FFF2-40B4-BE49-F238E27FC236}">
                <a16:creationId xmlns:a16="http://schemas.microsoft.com/office/drawing/2014/main" id="{6162F385-26C5-483C-9D65-9128EE317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70" y="2094536"/>
            <a:ext cx="11275511" cy="39984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840671E-0B13-4B42-A79B-3B3C5A4A99E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6827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BA998A-55AC-4078-B36F-2C0B50FCD091}"/>
              </a:ext>
            </a:extLst>
          </p:cNvPr>
          <p:cNvSpPr>
            <a:spLocks noGrp="1"/>
          </p:cNvSpPr>
          <p:nvPr>
            <p:ph idx="1"/>
          </p:nvPr>
        </p:nvSpPr>
        <p:spPr>
          <a:xfrm>
            <a:off x="838200" y="904126"/>
            <a:ext cx="10515600" cy="5272837"/>
          </a:xfrm>
        </p:spPr>
        <p:txBody>
          <a:bodyPr>
            <a:noAutofit/>
          </a:bodyPr>
          <a:lstStyle/>
          <a:p>
            <a:r>
              <a:rPr lang="en-US" sz="2200" b="0" i="0" dirty="0">
                <a:solidFill>
                  <a:srgbClr val="404040"/>
                </a:solidFill>
                <a:effectLst/>
              </a:rPr>
              <a:t>The </a:t>
            </a:r>
            <a:r>
              <a:rPr lang="en-US" sz="2200" b="0" i="0" u="none" strike="noStrike" dirty="0">
                <a:solidFill>
                  <a:srgbClr val="111111"/>
                </a:solidFill>
                <a:effectLst/>
              </a:rPr>
              <a:t>centrifuge</a:t>
            </a:r>
            <a:r>
              <a:rPr lang="en-US" sz="2200" b="0" i="0" dirty="0">
                <a:solidFill>
                  <a:srgbClr val="404040"/>
                </a:solidFill>
                <a:effectLst/>
              </a:rPr>
              <a:t> mainly works on the principle of sedimentation, where the acceleration at centripetal force causes denser substances to separate out along the radial direction at the bottom of the tube. </a:t>
            </a:r>
          </a:p>
          <a:p>
            <a:r>
              <a:rPr lang="en-US" sz="2200" dirty="0">
                <a:solidFill>
                  <a:srgbClr val="404040"/>
                </a:solidFill>
              </a:rPr>
              <a:t>T</a:t>
            </a:r>
            <a:r>
              <a:rPr lang="en-US" sz="2200" b="0" i="0" dirty="0">
                <a:solidFill>
                  <a:srgbClr val="404040"/>
                </a:solidFill>
                <a:effectLst/>
              </a:rPr>
              <a:t>he apparent centripetal force that draws a rotating body away from the center of rotation which is caused by the inertia of the body as the body’s path is continually redirected. </a:t>
            </a:r>
          </a:p>
          <a:p>
            <a:r>
              <a:rPr lang="en-US" sz="2200" b="0" i="0" dirty="0">
                <a:solidFill>
                  <a:srgbClr val="404040"/>
                </a:solidFill>
                <a:effectLst/>
              </a:rPr>
              <a:t>The acceleration achieved by centrifugation is expressed as a multiple of the earth’s gravitational force (g). This is called the radial force produced by the spinning rotor or Relative centrifugal force (RCF) or g-force.</a:t>
            </a:r>
            <a:endParaRPr lang="en-US" sz="2200" dirty="0"/>
          </a:p>
          <a:p>
            <a:r>
              <a:rPr lang="en-US" sz="2200" b="0" i="0" dirty="0">
                <a:solidFill>
                  <a:srgbClr val="404040"/>
                </a:solidFill>
                <a:effectLst/>
              </a:rPr>
              <a:t>Based on the acceleration values they can reach, centrifuges are categorized into bench top (</a:t>
            </a:r>
            <a:r>
              <a:rPr lang="en-US" sz="2200" b="0" i="0" dirty="0" err="1">
                <a:solidFill>
                  <a:srgbClr val="404040"/>
                </a:solidFill>
                <a:effectLst/>
              </a:rPr>
              <a:t>upto</a:t>
            </a:r>
            <a:r>
              <a:rPr lang="en-US" sz="2200" b="0" i="0" dirty="0">
                <a:solidFill>
                  <a:srgbClr val="404040"/>
                </a:solidFill>
                <a:effectLst/>
              </a:rPr>
              <a:t> 15000 g), high speed refrigerated centrifuges (50000 g) and ultracentrifuges (500000 g). </a:t>
            </a:r>
          </a:p>
          <a:p>
            <a:r>
              <a:rPr lang="en-US" sz="2200" b="0" i="0" dirty="0">
                <a:solidFill>
                  <a:srgbClr val="333333"/>
                </a:solidFill>
                <a:effectLst/>
              </a:rPr>
              <a:t>Depending on the sample type, there are several centrifugation methods available. Examples include isopycnic, ultrafiltration, density gradient, phase separation, and pelleting.</a:t>
            </a:r>
            <a:endParaRPr lang="en-US" sz="2200" b="0" i="0" dirty="0">
              <a:solidFill>
                <a:srgbClr val="404040"/>
              </a:solidFill>
              <a:effectLst/>
            </a:endParaRPr>
          </a:p>
          <a:p>
            <a:r>
              <a:rPr lang="en-US" sz="2200" b="0" i="0" dirty="0">
                <a:solidFill>
                  <a:srgbClr val="404040"/>
                </a:solidFill>
                <a:effectLst/>
              </a:rPr>
              <a:t>As ultracentrifuges can operate under cold conditions and in the vacuum, they are ideal for separating macromolecules like proteins, nucleic acids and carbohydrates. </a:t>
            </a:r>
          </a:p>
        </p:txBody>
      </p:sp>
    </p:spTree>
    <p:extLst>
      <p:ext uri="{BB962C8B-B14F-4D97-AF65-F5344CB8AC3E}">
        <p14:creationId xmlns:p14="http://schemas.microsoft.com/office/powerpoint/2010/main" val="307709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F2F7-DEA8-430A-8AB1-F406F8B34082}"/>
              </a:ext>
            </a:extLst>
          </p:cNvPr>
          <p:cNvSpPr>
            <a:spLocks noGrp="1"/>
          </p:cNvSpPr>
          <p:nvPr>
            <p:ph type="title"/>
          </p:nvPr>
        </p:nvSpPr>
        <p:spPr/>
        <p:txBody>
          <a:bodyPr/>
          <a:lstStyle/>
          <a:p>
            <a:r>
              <a:rPr lang="en-US" dirty="0"/>
              <a:t>Design</a:t>
            </a:r>
          </a:p>
        </p:txBody>
      </p:sp>
      <p:pic>
        <p:nvPicPr>
          <p:cNvPr id="2050" name="Picture 2">
            <a:extLst>
              <a:ext uri="{FF2B5EF4-FFF2-40B4-BE49-F238E27FC236}">
                <a16:creationId xmlns:a16="http://schemas.microsoft.com/office/drawing/2014/main" id="{88E0B4CF-CEB1-4776-A64A-715FBCB1A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3112"/>
            <a:ext cx="8048074" cy="365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A6E1-0BB1-483C-AA8D-034B42EFCCD7}"/>
              </a:ext>
            </a:extLst>
          </p:cNvPr>
          <p:cNvSpPr>
            <a:spLocks noGrp="1"/>
          </p:cNvSpPr>
          <p:nvPr>
            <p:ph type="title"/>
          </p:nvPr>
        </p:nvSpPr>
        <p:spPr>
          <a:xfrm>
            <a:off x="838200" y="2615166"/>
            <a:ext cx="10515600" cy="1325563"/>
          </a:xfrm>
        </p:spPr>
        <p:txBody>
          <a:bodyPr/>
          <a:lstStyle/>
          <a:p>
            <a:pPr algn="ctr"/>
            <a:r>
              <a:rPr lang="en-US" dirty="0"/>
              <a:t>pH Meter</a:t>
            </a:r>
          </a:p>
        </p:txBody>
      </p:sp>
    </p:spTree>
    <p:extLst>
      <p:ext uri="{BB962C8B-B14F-4D97-AF65-F5344CB8AC3E}">
        <p14:creationId xmlns:p14="http://schemas.microsoft.com/office/powerpoint/2010/main" val="235494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01A0-BF4D-4975-9891-0F3356CD528F}"/>
              </a:ext>
            </a:extLst>
          </p:cNvPr>
          <p:cNvSpPr>
            <a:spLocks noGrp="1"/>
          </p:cNvSpPr>
          <p:nvPr>
            <p:ph type="title"/>
          </p:nvPr>
        </p:nvSpPr>
        <p:spPr/>
        <p:txBody>
          <a:bodyPr/>
          <a:lstStyle/>
          <a:p>
            <a:r>
              <a:rPr lang="en-US" dirty="0"/>
              <a:t>Components</a:t>
            </a:r>
          </a:p>
        </p:txBody>
      </p:sp>
      <p:sp>
        <p:nvSpPr>
          <p:cNvPr id="3" name="Content Placeholder 2">
            <a:extLst>
              <a:ext uri="{FF2B5EF4-FFF2-40B4-BE49-F238E27FC236}">
                <a16:creationId xmlns:a16="http://schemas.microsoft.com/office/drawing/2014/main" id="{E1D89CC6-FBA3-43FF-B864-579D3D57B5ED}"/>
              </a:ext>
            </a:extLst>
          </p:cNvPr>
          <p:cNvSpPr>
            <a:spLocks noGrp="1"/>
          </p:cNvSpPr>
          <p:nvPr>
            <p:ph idx="1"/>
          </p:nvPr>
        </p:nvSpPr>
        <p:spPr/>
        <p:txBody>
          <a:bodyPr>
            <a:normAutofit fontScale="92500" lnSpcReduction="20000"/>
          </a:bodyPr>
          <a:lstStyle/>
          <a:p>
            <a:r>
              <a:rPr lang="en-US" b="0" i="0" dirty="0">
                <a:solidFill>
                  <a:srgbClr val="404040"/>
                </a:solidFill>
                <a:effectLst/>
                <a:latin typeface="Open Sans" panose="020B0606030504020204" pitchFamily="34" charset="0"/>
              </a:rPr>
              <a:t>A centrifuge has three basic parts, namely rotor, drive shaft and motor. </a:t>
            </a:r>
          </a:p>
          <a:p>
            <a:r>
              <a:rPr lang="en-US" b="0" i="0" dirty="0">
                <a:solidFill>
                  <a:srgbClr val="404040"/>
                </a:solidFill>
                <a:effectLst/>
                <a:latin typeface="Open Sans" panose="020B0606030504020204" pitchFamily="34" charset="0"/>
              </a:rPr>
              <a:t>Rotors can be mounted on the drive shaft, which connects it to the motor. Rotors are usually made from robust material, like </a:t>
            </a:r>
            <a:r>
              <a:rPr lang="en-US" b="0" i="0" dirty="0" err="1">
                <a:solidFill>
                  <a:srgbClr val="404040"/>
                </a:solidFill>
                <a:effectLst/>
                <a:latin typeface="Open Sans" panose="020B0606030504020204" pitchFamily="34" charset="0"/>
              </a:rPr>
              <a:t>aluminium</a:t>
            </a:r>
            <a:r>
              <a:rPr lang="en-US" b="0" i="0" dirty="0">
                <a:solidFill>
                  <a:srgbClr val="404040"/>
                </a:solidFill>
                <a:effectLst/>
                <a:latin typeface="Open Sans" panose="020B0606030504020204" pitchFamily="34" charset="0"/>
              </a:rPr>
              <a:t> alloy or stainless steel. </a:t>
            </a:r>
          </a:p>
          <a:p>
            <a:r>
              <a:rPr lang="en-US" b="0" i="0" dirty="0">
                <a:solidFill>
                  <a:srgbClr val="404040"/>
                </a:solidFill>
                <a:effectLst/>
                <a:latin typeface="Open Sans" panose="020B0606030504020204" pitchFamily="34" charset="0"/>
              </a:rPr>
              <a:t>The motor provides the power to turn the rotor. </a:t>
            </a:r>
          </a:p>
          <a:p>
            <a:r>
              <a:rPr lang="en-US" b="0" i="0" dirty="0">
                <a:solidFill>
                  <a:srgbClr val="404040"/>
                </a:solidFill>
                <a:effectLst/>
                <a:latin typeface="Open Sans" panose="020B0606030504020204" pitchFamily="34" charset="0"/>
              </a:rPr>
              <a:t>Usually, a secure cabinet surrounds and supports these parts. </a:t>
            </a:r>
          </a:p>
          <a:p>
            <a:r>
              <a:rPr lang="en-US" b="0" i="0" dirty="0">
                <a:solidFill>
                  <a:srgbClr val="404040"/>
                </a:solidFill>
                <a:effectLst/>
                <a:latin typeface="Open Sans" panose="020B0606030504020204" pitchFamily="34" charset="0"/>
              </a:rPr>
              <a:t>The sample is placed in a reinforced plastic tube which is then held in a rotor which rotates around a spindle. </a:t>
            </a:r>
          </a:p>
          <a:p>
            <a:r>
              <a:rPr lang="en-US" b="0" i="0" dirty="0">
                <a:solidFill>
                  <a:srgbClr val="404040"/>
                </a:solidFill>
                <a:effectLst/>
                <a:latin typeface="Open Sans" panose="020B0606030504020204" pitchFamily="34" charset="0"/>
              </a:rPr>
              <a:t>For the minimizing of vibration and strain on the shaft and bearings, a loaded rotor should be well balanced, i.e., its total mass should be distributed about the axis of rotation such that the resultant of all elemental forces is zero.</a:t>
            </a:r>
            <a:endParaRPr lang="en-US" dirty="0"/>
          </a:p>
        </p:txBody>
      </p:sp>
    </p:spTree>
    <p:extLst>
      <p:ext uri="{BB962C8B-B14F-4D97-AF65-F5344CB8AC3E}">
        <p14:creationId xmlns:p14="http://schemas.microsoft.com/office/powerpoint/2010/main" val="143018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C7E8-896E-4E01-9D0B-7ACD67223F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A74C56-CF57-42F3-9AE5-D9FD5E3F795E}"/>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06B13E7D-133A-462C-BC2D-811C5C077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81818" y="136132"/>
            <a:ext cx="5628364" cy="65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5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4CCF-7CFE-4D86-AD3A-5940C20B292A}"/>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A9806274-0934-4C07-9F02-3F37CF1FD262}"/>
              </a:ext>
            </a:extLst>
          </p:cNvPr>
          <p:cNvSpPr>
            <a:spLocks noGrp="1"/>
          </p:cNvSpPr>
          <p:nvPr>
            <p:ph idx="1"/>
          </p:nvPr>
        </p:nvSpPr>
        <p:spPr>
          <a:xfrm>
            <a:off x="5260368" y="1825625"/>
            <a:ext cx="6093431" cy="4351338"/>
          </a:xfrm>
        </p:spPr>
        <p:txBody>
          <a:bodyPr>
            <a:normAutofit/>
          </a:bodyPr>
          <a:lstStyle/>
          <a:p>
            <a:r>
              <a:rPr lang="en-US" sz="2000" b="1" i="0" dirty="0">
                <a:solidFill>
                  <a:srgbClr val="404040"/>
                </a:solidFill>
                <a:effectLst/>
                <a:latin typeface="Open Sans" panose="020B0606030504020204" pitchFamily="34" charset="0"/>
              </a:rPr>
              <a:t>Fixed-angle rotors:</a:t>
            </a:r>
            <a:r>
              <a:rPr lang="en-US" sz="2000" b="0" i="0" dirty="0">
                <a:solidFill>
                  <a:srgbClr val="404040"/>
                </a:solidFill>
                <a:effectLst/>
                <a:latin typeface="Open Sans" panose="020B0606030504020204" pitchFamily="34" charset="0"/>
              </a:rPr>
              <a:t> The sample tubes are placed in a machined hole in the metal rotor which is at a fixed angle (generally 45⁰), relative to the vertical axis of rotation. This angle remains constant during the centrifugation process and the pellet is obtained against the side-wall of the tube.</a:t>
            </a:r>
          </a:p>
          <a:p>
            <a:r>
              <a:rPr lang="en-US" sz="2000" b="1" i="0" dirty="0">
                <a:solidFill>
                  <a:srgbClr val="404040"/>
                </a:solidFill>
                <a:effectLst/>
                <a:latin typeface="Open Sans" panose="020B0606030504020204" pitchFamily="34" charset="0"/>
              </a:rPr>
              <a:t>Swinging-bucket rotor:</a:t>
            </a:r>
            <a:r>
              <a:rPr lang="en-US" sz="2000" b="0" i="0" dirty="0">
                <a:solidFill>
                  <a:srgbClr val="404040"/>
                </a:solidFill>
                <a:effectLst/>
                <a:latin typeface="Open Sans" panose="020B0606030504020204" pitchFamily="34" charset="0"/>
              </a:rPr>
              <a:t> The sample tubes are placed in a holder which is suspended from the rotor. When the centripetal force is applied, the holder swings out to become horizontal with the horizontal axis of the rotor and the pellet is obtained at the bottom of the tube.</a:t>
            </a:r>
            <a:endParaRPr lang="en-US" sz="2000" dirty="0"/>
          </a:p>
        </p:txBody>
      </p:sp>
      <p:pic>
        <p:nvPicPr>
          <p:cNvPr id="4098" name="Picture 2">
            <a:extLst>
              <a:ext uri="{FF2B5EF4-FFF2-40B4-BE49-F238E27FC236}">
                <a16:creationId xmlns:a16="http://schemas.microsoft.com/office/drawing/2014/main" id="{1350DBBB-C003-4896-861A-905C79879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13" y="1552789"/>
            <a:ext cx="23431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1E67DA0-0BA1-4792-8A5F-55A1F59B3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113" y="3576638"/>
            <a:ext cx="230505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304CDF-57B6-497E-816A-E50552A9CD53}"/>
              </a:ext>
            </a:extLst>
          </p:cNvPr>
          <p:cNvSpPr txBox="1"/>
          <p:nvPr/>
        </p:nvSpPr>
        <p:spPr>
          <a:xfrm>
            <a:off x="5222268" y="5807631"/>
            <a:ext cx="6097712" cy="369332"/>
          </a:xfrm>
          <a:prstGeom prst="rect">
            <a:avLst/>
          </a:prstGeom>
          <a:noFill/>
        </p:spPr>
        <p:txBody>
          <a:bodyPr wrap="square">
            <a:spAutoFit/>
          </a:bodyPr>
          <a:lstStyle/>
          <a:p>
            <a:r>
              <a:rPr lang="en-US" dirty="0">
                <a:hlinkClick r:id="rId4"/>
              </a:rPr>
              <a:t>https://www.youtube.com/watch?v=NqVaMiTI8Uw</a:t>
            </a:r>
            <a:endParaRPr lang="en-US" dirty="0"/>
          </a:p>
        </p:txBody>
      </p:sp>
    </p:spTree>
    <p:extLst>
      <p:ext uri="{BB962C8B-B14F-4D97-AF65-F5344CB8AC3E}">
        <p14:creationId xmlns:p14="http://schemas.microsoft.com/office/powerpoint/2010/main" val="404817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2CCA-2C50-4610-84FB-29422BC0491A}"/>
              </a:ext>
            </a:extLst>
          </p:cNvPr>
          <p:cNvSpPr>
            <a:spLocks noGrp="1"/>
          </p:cNvSpPr>
          <p:nvPr>
            <p:ph type="title"/>
          </p:nvPr>
        </p:nvSpPr>
        <p:spPr>
          <a:xfrm>
            <a:off x="735458" y="2103437"/>
            <a:ext cx="10515600" cy="1325563"/>
          </a:xfrm>
        </p:spPr>
        <p:txBody>
          <a:bodyPr/>
          <a:lstStyle/>
          <a:p>
            <a:r>
              <a:rPr lang="en-US" dirty="0"/>
              <a:t>Spectrophotometer</a:t>
            </a:r>
          </a:p>
        </p:txBody>
      </p:sp>
    </p:spTree>
    <p:extLst>
      <p:ext uri="{BB962C8B-B14F-4D97-AF65-F5344CB8AC3E}">
        <p14:creationId xmlns:p14="http://schemas.microsoft.com/office/powerpoint/2010/main" val="172420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2FC2-EF8A-42BB-B256-817ABAE77AED}"/>
              </a:ext>
            </a:extLst>
          </p:cNvPr>
          <p:cNvSpPr>
            <a:spLocks noGrp="1"/>
          </p:cNvSpPr>
          <p:nvPr>
            <p:ph type="title"/>
          </p:nvPr>
        </p:nvSpPr>
        <p:spPr/>
        <p:txBody>
          <a:bodyPr/>
          <a:lstStyle/>
          <a:p>
            <a:r>
              <a:rPr lang="en-US" dirty="0"/>
              <a:t>What is spectrophotometer?</a:t>
            </a:r>
          </a:p>
        </p:txBody>
      </p:sp>
      <p:sp>
        <p:nvSpPr>
          <p:cNvPr id="3" name="Content Placeholder 2">
            <a:extLst>
              <a:ext uri="{FF2B5EF4-FFF2-40B4-BE49-F238E27FC236}">
                <a16:creationId xmlns:a16="http://schemas.microsoft.com/office/drawing/2014/main" id="{2E69719B-EF22-41ED-8225-1652EFEDAA01}"/>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A spectrophotometer is an instrument that measures the amount of light absorbed by a sample.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Spectrophotometer techniques are mostly used to measure the concentration of solutes in solution by measuring the amount of the light that is absorbed by the solution in a cuvette placed in the spectrophotometer.</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Scientist Arnold J. Beckman and his colleagues at the National Technologies Laboratory (NTL) invented the Beckman DU spectrophotometer in 1940.</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1585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371-F2CD-4BC1-B510-6A918C936995}"/>
              </a:ext>
            </a:extLst>
          </p:cNvPr>
          <p:cNvSpPr>
            <a:spLocks noGrp="1"/>
          </p:cNvSpPr>
          <p:nvPr>
            <p:ph type="title"/>
          </p:nvPr>
        </p:nvSpPr>
        <p:spPr/>
        <p:txBody>
          <a:bodyPr/>
          <a:lstStyle/>
          <a:p>
            <a:r>
              <a:rPr lang="en-US" dirty="0"/>
              <a:t>Principle</a:t>
            </a:r>
          </a:p>
        </p:txBody>
      </p:sp>
      <p:sp>
        <p:nvSpPr>
          <p:cNvPr id="3" name="Content Placeholder 2">
            <a:extLst>
              <a:ext uri="{FF2B5EF4-FFF2-40B4-BE49-F238E27FC236}">
                <a16:creationId xmlns:a16="http://schemas.microsoft.com/office/drawing/2014/main" id="{0433D863-BD36-49F8-8F31-7C4EF4F2483E}"/>
              </a:ext>
            </a:extLst>
          </p:cNvPr>
          <p:cNvSpPr>
            <a:spLocks noGrp="1"/>
          </p:cNvSpPr>
          <p:nvPr>
            <p:ph idx="1"/>
          </p:nvPr>
        </p:nvSpPr>
        <p:spPr/>
        <p:txBody>
          <a:bodyPr>
            <a:normAutofit fontScale="85000" lnSpcReduction="10000"/>
          </a:bodyPr>
          <a:lstStyle/>
          <a:p>
            <a:pPr algn="l"/>
            <a:r>
              <a:rPr lang="en-US" b="0" i="0" dirty="0">
                <a:solidFill>
                  <a:srgbClr val="000000"/>
                </a:solidFill>
                <a:effectLst/>
                <a:latin typeface="Verdana" panose="020B0604030504040204" pitchFamily="34" charset="0"/>
              </a:rPr>
              <a:t>The spectrophotometer technique is to measure light intensity as a function of wavelength. It does this by diffracting the light beam into a spectrum of wavelengths, detecting the intensities with a charge-coupled device, and displaying the results as a graph on the detector and then on the display device.</a:t>
            </a:r>
            <a:endParaRPr lang="en-US" b="0" i="0" dirty="0">
              <a:solidFill>
                <a:srgbClr val="0A0A0A"/>
              </a:solidFill>
              <a:effectLst/>
              <a:latin typeface="Verdana" panose="020B0604030504040204" pitchFamily="34" charset="0"/>
            </a:endParaRPr>
          </a:p>
          <a:p>
            <a:pPr algn="l">
              <a:buFont typeface="+mj-lt"/>
              <a:buAutoNum type="arabicPeriod"/>
            </a:pPr>
            <a:r>
              <a:rPr lang="en-US" b="0" i="0" dirty="0">
                <a:solidFill>
                  <a:srgbClr val="000000"/>
                </a:solidFill>
                <a:effectLst/>
                <a:latin typeface="Verdana" panose="020B0604030504040204" pitchFamily="34" charset="0"/>
              </a:rPr>
              <a:t>In the spectrophotometer, a prism (or) grating is used to split the incident beam into different wavelengths.</a:t>
            </a:r>
            <a:endParaRPr lang="en-US" b="0" i="0" dirty="0">
              <a:solidFill>
                <a:srgbClr val="0A0A0A"/>
              </a:solidFill>
              <a:effectLst/>
              <a:latin typeface="Verdana" panose="020B0604030504040204" pitchFamily="34" charset="0"/>
            </a:endParaRPr>
          </a:p>
          <a:p>
            <a:pPr algn="l">
              <a:buFont typeface="+mj-lt"/>
              <a:buAutoNum type="arabicPeriod"/>
            </a:pPr>
            <a:r>
              <a:rPr lang="en-US" b="0" i="0" dirty="0">
                <a:solidFill>
                  <a:srgbClr val="000000"/>
                </a:solidFill>
                <a:effectLst/>
                <a:latin typeface="Verdana" panose="020B0604030504040204" pitchFamily="34" charset="0"/>
              </a:rPr>
              <a:t>By suitable mechanisms, waves of specific wavelengths can be manipulated to fall on the test solution. The range of the wavelengths of the incident light can be as low as 1 to 2nm.</a:t>
            </a:r>
            <a:endParaRPr lang="en-US" b="0" i="0" dirty="0">
              <a:solidFill>
                <a:srgbClr val="0A0A0A"/>
              </a:solidFill>
              <a:effectLst/>
              <a:latin typeface="Verdana" panose="020B0604030504040204" pitchFamily="34" charset="0"/>
            </a:endParaRPr>
          </a:p>
          <a:p>
            <a:pPr algn="l">
              <a:buFont typeface="+mj-lt"/>
              <a:buAutoNum type="arabicPeriod"/>
            </a:pPr>
            <a:r>
              <a:rPr lang="en-US" b="0" i="0" dirty="0">
                <a:solidFill>
                  <a:srgbClr val="000000"/>
                </a:solidFill>
                <a:effectLst/>
                <a:latin typeface="Verdana" panose="020B0604030504040204" pitchFamily="34" charset="0"/>
              </a:rPr>
              <a:t>The spectrophotometer is useful for measuring the absorption spectrum of a compound, that is, the absorption of light by a solution at each wavelength.</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69788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4868-21CE-4782-95AD-3E9FBBF9AEDA}"/>
              </a:ext>
            </a:extLst>
          </p:cNvPr>
          <p:cNvSpPr>
            <a:spLocks noGrp="1"/>
          </p:cNvSpPr>
          <p:nvPr>
            <p:ph type="title"/>
          </p:nvPr>
        </p:nvSpPr>
        <p:spPr/>
        <p:txBody>
          <a:bodyPr/>
          <a:lstStyle/>
          <a:p>
            <a:r>
              <a:rPr lang="en-US" dirty="0"/>
              <a:t>Principle</a:t>
            </a:r>
          </a:p>
        </p:txBody>
      </p:sp>
      <p:pic>
        <p:nvPicPr>
          <p:cNvPr id="5122" name="Picture 2" descr="Spectrophotometer- Principle, Instrumentation, Applications">
            <a:extLst>
              <a:ext uri="{FF2B5EF4-FFF2-40B4-BE49-F238E27FC236}">
                <a16:creationId xmlns:a16="http://schemas.microsoft.com/office/drawing/2014/main" id="{48ED6BE2-2466-4BE3-BAC0-CC87C39B62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852"/>
          <a:stretch/>
        </p:blipFill>
        <p:spPr bwMode="auto">
          <a:xfrm>
            <a:off x="1042826" y="1840924"/>
            <a:ext cx="10428756" cy="384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3E21-935C-47F4-BDDB-CD74A5C1662C}"/>
              </a:ext>
            </a:extLst>
          </p:cNvPr>
          <p:cNvSpPr>
            <a:spLocks noGrp="1"/>
          </p:cNvSpPr>
          <p:nvPr>
            <p:ph type="title"/>
          </p:nvPr>
        </p:nvSpPr>
        <p:spPr/>
        <p:txBody>
          <a:bodyPr/>
          <a:lstStyle/>
          <a:p>
            <a:r>
              <a:rPr lang="en-US" dirty="0"/>
              <a:t>Components</a:t>
            </a:r>
          </a:p>
        </p:txBody>
      </p:sp>
      <p:sp>
        <p:nvSpPr>
          <p:cNvPr id="3" name="Content Placeholder 2">
            <a:extLst>
              <a:ext uri="{FF2B5EF4-FFF2-40B4-BE49-F238E27FC236}">
                <a16:creationId xmlns:a16="http://schemas.microsoft.com/office/drawing/2014/main" id="{380C7E05-3A5D-4F04-88F4-89B4E4161795}"/>
              </a:ext>
            </a:extLst>
          </p:cNvPr>
          <p:cNvSpPr>
            <a:spLocks noGrp="1"/>
          </p:cNvSpPr>
          <p:nvPr>
            <p:ph idx="1"/>
          </p:nvPr>
        </p:nvSpPr>
        <p:spPr/>
        <p:txBody>
          <a:bodyPr>
            <a:normAutofit/>
          </a:bodyPr>
          <a:lstStyle/>
          <a:p>
            <a:pPr algn="l">
              <a:buFont typeface="+mj-lt"/>
              <a:buAutoNum type="arabicPeriod"/>
            </a:pPr>
            <a:r>
              <a:rPr lang="en-US" b="0" i="0" dirty="0">
                <a:solidFill>
                  <a:srgbClr val="000000"/>
                </a:solidFill>
                <a:effectLst/>
                <a:latin typeface="Verdana" panose="020B0604030504040204" pitchFamily="34" charset="0"/>
              </a:rPr>
              <a:t>A table and cheap radiant </a:t>
            </a:r>
            <a:r>
              <a:rPr lang="en-US" b="1" i="0" dirty="0">
                <a:solidFill>
                  <a:srgbClr val="000000"/>
                </a:solidFill>
                <a:effectLst/>
                <a:latin typeface="Verdana" panose="020B0604030504040204" pitchFamily="34" charset="0"/>
              </a:rPr>
              <a:t>energy source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Materials that can be excited to high energy states by a high voltage electric discharge (or) by electrical heating serve as excellent radiant energy sources.</a:t>
            </a:r>
            <a:endParaRPr lang="en-US" b="0" i="0" dirty="0">
              <a:solidFill>
                <a:srgbClr val="0A0A0A"/>
              </a:solidFill>
              <a:effectLst/>
              <a:latin typeface="Verdana" panose="020B0604030504040204" pitchFamily="34" charset="0"/>
            </a:endParaRPr>
          </a:p>
          <a:p>
            <a:pPr algn="l">
              <a:buFont typeface="+mj-lt"/>
              <a:buAutoNum type="arabicPeriod" startAt="2"/>
            </a:pPr>
            <a:r>
              <a:rPr lang="en-US" b="0" i="0" dirty="0">
                <a:solidFill>
                  <a:srgbClr val="000000"/>
                </a:solidFill>
                <a:effectLst/>
                <a:latin typeface="Verdana" panose="020B0604030504040204" pitchFamily="34" charset="0"/>
              </a:rPr>
              <a:t>A </a:t>
            </a:r>
            <a:r>
              <a:rPr lang="en-US" b="1" i="0" dirty="0">
                <a:solidFill>
                  <a:srgbClr val="000000"/>
                </a:solidFill>
                <a:effectLst/>
                <a:latin typeface="Verdana" panose="020B0604030504040204" pitchFamily="34" charset="0"/>
              </a:rPr>
              <a:t>monochromator</a:t>
            </a:r>
            <a:r>
              <a:rPr lang="en-US" b="0" i="0" dirty="0">
                <a:solidFill>
                  <a:srgbClr val="000000"/>
                </a:solidFill>
                <a:effectLst/>
                <a:latin typeface="Verdana" panose="020B0604030504040204" pitchFamily="34" charset="0"/>
              </a:rPr>
              <a:t>, to break the polychromatic radiation into component wavelength (or) bands of wavelengths.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A monochromator resolves polychromatic radiation into its individual wavelengths and isolates these wavelengths into very narrow bands.</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41966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5F37C-C1DE-4AEE-A383-D20FE36AB9EF}"/>
              </a:ext>
            </a:extLst>
          </p:cNvPr>
          <p:cNvSpPr>
            <a:spLocks noGrp="1"/>
          </p:cNvSpPr>
          <p:nvPr>
            <p:ph idx="1"/>
          </p:nvPr>
        </p:nvSpPr>
        <p:spPr>
          <a:xfrm>
            <a:off x="838200" y="493160"/>
            <a:ext cx="10515600" cy="5683803"/>
          </a:xfrm>
        </p:spPr>
        <p:txBody>
          <a:bodyPr>
            <a:normAutofit fontScale="62500" lnSpcReduction="20000"/>
          </a:bodyPr>
          <a:lstStyle/>
          <a:p>
            <a:pPr marL="0" indent="0" algn="l">
              <a:buNone/>
            </a:pPr>
            <a:r>
              <a:rPr lang="en-US" b="1" i="0" dirty="0">
                <a:solidFill>
                  <a:srgbClr val="000000"/>
                </a:solidFill>
                <a:effectLst/>
                <a:latin typeface="Verdana" panose="020B0604030504040204" pitchFamily="34" charset="0"/>
              </a:rPr>
              <a:t>Prisms: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A prism disperses polychromatic light from the source into its constituent wavelengths by virtue of its ability to reflect different wavelengths to a different extent</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Two types of Prisms are usually employed in commercial instruments. Namely, 600 </a:t>
            </a:r>
            <a:r>
              <a:rPr lang="en-US" b="0" i="0" dirty="0" err="1">
                <a:solidFill>
                  <a:srgbClr val="000000"/>
                </a:solidFill>
                <a:effectLst/>
                <a:latin typeface="Verdana" panose="020B0604030504040204" pitchFamily="34" charset="0"/>
              </a:rPr>
              <a:t>cornu</a:t>
            </a:r>
            <a:r>
              <a:rPr lang="en-US" b="0" i="0" dirty="0">
                <a:solidFill>
                  <a:srgbClr val="000000"/>
                </a:solidFill>
                <a:effectLst/>
                <a:latin typeface="Verdana" panose="020B0604030504040204" pitchFamily="34" charset="0"/>
              </a:rPr>
              <a:t> quartz prism and 300 Littrow Prism.</a:t>
            </a:r>
            <a:endParaRPr lang="en-US" b="0" i="0" dirty="0">
              <a:solidFill>
                <a:srgbClr val="0A0A0A"/>
              </a:solidFill>
              <a:effectLst/>
              <a:latin typeface="Verdana" panose="020B0604030504040204" pitchFamily="34" charset="0"/>
            </a:endParaRPr>
          </a:p>
          <a:p>
            <a:pPr marL="0" indent="0" algn="l">
              <a:buNone/>
            </a:pPr>
            <a:r>
              <a:rPr lang="en-US" b="1" i="0" dirty="0">
                <a:solidFill>
                  <a:srgbClr val="000000"/>
                </a:solidFill>
                <a:effectLst/>
                <a:latin typeface="Verdana" panose="020B0604030504040204" pitchFamily="34" charset="0"/>
              </a:rPr>
              <a:t>Grating:</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Gratings are often used in the monochromators of spectrophotometers operating ultraviolet, visible and infrared regions.</a:t>
            </a:r>
          </a:p>
          <a:p>
            <a:pPr marL="0" indent="0" algn="l">
              <a:buNone/>
            </a:pPr>
            <a:r>
              <a:rPr lang="en-US" b="1" i="0" dirty="0">
                <a:solidFill>
                  <a:srgbClr val="000000"/>
                </a:solidFill>
                <a:effectLst/>
                <a:latin typeface="Verdana" panose="020B0604030504040204" pitchFamily="34" charset="0"/>
              </a:rPr>
              <a:t>Transport vessels</a:t>
            </a:r>
            <a:r>
              <a:rPr lang="en-US" b="0" i="0" dirty="0">
                <a:solidFill>
                  <a:srgbClr val="000000"/>
                </a:solidFill>
                <a:effectLst/>
                <a:latin typeface="Verdana" panose="020B0604030504040204" pitchFamily="34" charset="0"/>
              </a:rPr>
              <a:t> (cuvettes), to hold the sample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Samples to be studied in the ultraviolet (or) visible region are usually glasses (or) solutions and are put in cells known as “CUVETTES”.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Cuvettes meant for the visible region are made up of either ordinary glass (or) sometimes Quartz.</a:t>
            </a:r>
            <a:endParaRPr lang="en-US" b="0" i="0" dirty="0">
              <a:solidFill>
                <a:srgbClr val="0A0A0A"/>
              </a:solidFill>
              <a:effectLst/>
              <a:latin typeface="Verdana" panose="020B0604030504040204" pitchFamily="34" charset="0"/>
            </a:endParaRPr>
          </a:p>
          <a:p>
            <a:pPr marL="0" indent="0" algn="l">
              <a:buNone/>
            </a:pPr>
            <a:r>
              <a:rPr lang="en-US" b="0" i="0" dirty="0">
                <a:solidFill>
                  <a:srgbClr val="000000"/>
                </a:solidFill>
                <a:effectLst/>
                <a:latin typeface="Verdana" panose="020B0604030504040204" pitchFamily="34" charset="0"/>
              </a:rPr>
              <a:t>A Photosensitive </a:t>
            </a:r>
            <a:r>
              <a:rPr lang="en-US" b="1" i="0" dirty="0">
                <a:solidFill>
                  <a:srgbClr val="000000"/>
                </a:solidFill>
                <a:effectLst/>
                <a:latin typeface="Verdana" panose="020B0604030504040204" pitchFamily="34" charset="0"/>
              </a:rPr>
              <a:t>detector </a:t>
            </a:r>
            <a:r>
              <a:rPr lang="en-US" b="0" i="0" dirty="0">
                <a:solidFill>
                  <a:srgbClr val="000000"/>
                </a:solidFill>
                <a:effectLst/>
                <a:latin typeface="Verdana" panose="020B0604030504040204" pitchFamily="34" charset="0"/>
              </a:rPr>
              <a:t>and an associated </a:t>
            </a:r>
            <a:r>
              <a:rPr lang="en-US" b="1" i="0" dirty="0">
                <a:solidFill>
                  <a:srgbClr val="000000"/>
                </a:solidFill>
                <a:effectLst/>
                <a:latin typeface="Verdana" panose="020B0604030504040204" pitchFamily="34" charset="0"/>
              </a:rPr>
              <a:t>readout system</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Most detectors depend on the photoelectric effect. The current is then proportional to the light intensity and therefore a measure of it.</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Radiation detectors generate electronic signals which are proportional to the transmitter light.</a:t>
            </a:r>
          </a:p>
          <a:p>
            <a:pPr algn="l">
              <a:buFont typeface="Arial" panose="020B0604020202020204" pitchFamily="34" charset="0"/>
              <a:buChar char="•"/>
            </a:pPr>
            <a:r>
              <a:rPr lang="en-US" b="0" i="0" dirty="0">
                <a:solidFill>
                  <a:srgbClr val="000000"/>
                </a:solidFill>
                <a:effectLst/>
                <a:latin typeface="Verdana" panose="020B0604030504040204" pitchFamily="34" charset="0"/>
              </a:rPr>
              <a:t>These signals need to be translated and amplified and recorded by, Ammeters, Potentiometers and Potentiometric recorders.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75554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403A-A26B-4972-8151-C0F9DC4F911A}"/>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FE406FD7-DE31-4028-A016-B2F12AEB148D}"/>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Detection of concentration of substances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Detection of impurities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Structure elucidation of organic compounds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Monitoring dissolved oxygen content in freshwater and marine ecosystems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Characterization of </a:t>
            </a:r>
            <a:r>
              <a:rPr lang="en-US" b="0" i="0" u="none" strike="noStrike" dirty="0">
                <a:solidFill>
                  <a:srgbClr val="0E33C9"/>
                </a:solidFill>
                <a:effectLst/>
                <a:latin typeface="Verdana" panose="020B0604030504040204" pitchFamily="34" charset="0"/>
              </a:rPr>
              <a:t>proteins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Detection of functional groups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Respiratory gas analysis in hospitals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Molecular weight determination of compounds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The visible and UV spectrophotometer may be used to identify classes of compounds in both the pure state and in biological preparations.</a:t>
            </a:r>
            <a:endParaRPr lang="en-US" b="0" i="0" dirty="0">
              <a:solidFill>
                <a:srgbClr val="0A0A0A"/>
              </a:solidFill>
              <a:effectLst/>
              <a:latin typeface="Verdana" panose="020B0604030504040204" pitchFamily="34" charset="0"/>
            </a:endParaRPr>
          </a:p>
          <a:p>
            <a:endParaRPr lang="en-US" dirty="0"/>
          </a:p>
        </p:txBody>
      </p:sp>
      <p:sp>
        <p:nvSpPr>
          <p:cNvPr id="5" name="TextBox 4">
            <a:extLst>
              <a:ext uri="{FF2B5EF4-FFF2-40B4-BE49-F238E27FC236}">
                <a16:creationId xmlns:a16="http://schemas.microsoft.com/office/drawing/2014/main" id="{53A35709-57CD-4532-9429-D599E1278EF5}"/>
              </a:ext>
            </a:extLst>
          </p:cNvPr>
          <p:cNvSpPr txBox="1"/>
          <p:nvPr/>
        </p:nvSpPr>
        <p:spPr>
          <a:xfrm>
            <a:off x="838200" y="6123543"/>
            <a:ext cx="6097712" cy="369332"/>
          </a:xfrm>
          <a:prstGeom prst="rect">
            <a:avLst/>
          </a:prstGeom>
          <a:noFill/>
        </p:spPr>
        <p:txBody>
          <a:bodyPr wrap="square">
            <a:spAutoFit/>
          </a:bodyPr>
          <a:lstStyle/>
          <a:p>
            <a:r>
              <a:rPr lang="en-US" dirty="0">
                <a:hlinkClick r:id="rId2"/>
              </a:rPr>
              <a:t>https://www.youtube.com/watch?v=EvDwmgSbnnk</a:t>
            </a:r>
            <a:endParaRPr lang="en-US" dirty="0"/>
          </a:p>
        </p:txBody>
      </p:sp>
    </p:spTree>
    <p:extLst>
      <p:ext uri="{BB962C8B-B14F-4D97-AF65-F5344CB8AC3E}">
        <p14:creationId xmlns:p14="http://schemas.microsoft.com/office/powerpoint/2010/main" val="172871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7DD8-6C0A-4C67-BB74-827F923D5A82}"/>
              </a:ext>
            </a:extLst>
          </p:cNvPr>
          <p:cNvSpPr>
            <a:spLocks noGrp="1"/>
          </p:cNvSpPr>
          <p:nvPr>
            <p:ph type="title"/>
          </p:nvPr>
        </p:nvSpPr>
        <p:spPr/>
        <p:txBody>
          <a:bodyPr/>
          <a:lstStyle/>
          <a:p>
            <a:r>
              <a:rPr lang="en-US" dirty="0"/>
              <a:t>pH Meter</a:t>
            </a:r>
          </a:p>
        </p:txBody>
      </p:sp>
      <p:sp>
        <p:nvSpPr>
          <p:cNvPr id="3" name="Content Placeholder 2">
            <a:extLst>
              <a:ext uri="{FF2B5EF4-FFF2-40B4-BE49-F238E27FC236}">
                <a16:creationId xmlns:a16="http://schemas.microsoft.com/office/drawing/2014/main" id="{BA1517B3-C347-4E77-8956-45B395F251D4}"/>
              </a:ext>
            </a:extLst>
          </p:cNvPr>
          <p:cNvSpPr>
            <a:spLocks noGrp="1"/>
          </p:cNvSpPr>
          <p:nvPr>
            <p:ph idx="1"/>
          </p:nvPr>
        </p:nvSpPr>
        <p:spPr/>
        <p:txBody>
          <a:bodyPr/>
          <a:lstStyle/>
          <a:p>
            <a:r>
              <a:rPr lang="en-US" dirty="0"/>
              <a:t>What is pH Measurement?</a:t>
            </a:r>
          </a:p>
          <a:p>
            <a:pPr lvl="1"/>
            <a:r>
              <a:rPr lang="en-US" b="0" i="0" dirty="0">
                <a:solidFill>
                  <a:srgbClr val="333333"/>
                </a:solidFill>
                <a:effectLst/>
                <a:latin typeface="open sans" panose="020B0606030504020204" pitchFamily="34" charset="0"/>
              </a:rPr>
              <a:t>pH Measurement specifies the degree of relative acidity or alkalinity of an aqueous solution at a given temperature. </a:t>
            </a:r>
          </a:p>
          <a:p>
            <a:pPr lvl="1"/>
            <a:r>
              <a:rPr lang="en-US" b="0" i="0" dirty="0">
                <a:solidFill>
                  <a:srgbClr val="333333"/>
                </a:solidFill>
                <a:effectLst/>
                <a:latin typeface="open sans" panose="020B0606030504020204" pitchFamily="34" charset="0"/>
              </a:rPr>
              <a:t>It is generally measured using a pH Meter. </a:t>
            </a:r>
          </a:p>
          <a:p>
            <a:pPr lvl="1"/>
            <a:r>
              <a:rPr lang="en-US" b="0" i="0" dirty="0">
                <a:solidFill>
                  <a:srgbClr val="333333"/>
                </a:solidFill>
                <a:effectLst/>
                <a:latin typeface="open sans" panose="020B0606030504020204" pitchFamily="34" charset="0"/>
              </a:rPr>
              <a:t>All living beings depend on a proper pH level to sustain life and hence pH Measurement becomes an important aspect of our lives.</a:t>
            </a:r>
          </a:p>
          <a:p>
            <a:pPr lvl="1"/>
            <a:r>
              <a:rPr lang="en-US" b="0" i="0" dirty="0">
                <a:solidFill>
                  <a:srgbClr val="333333"/>
                </a:solidFill>
                <a:effectLst/>
                <a:latin typeface="open sans" panose="020B0606030504020204" pitchFamily="34" charset="0"/>
              </a:rPr>
              <a:t>Theoretically, </a:t>
            </a:r>
            <a:r>
              <a:rPr lang="en-US" b="1" i="0" dirty="0">
                <a:solidFill>
                  <a:srgbClr val="333333"/>
                </a:solidFill>
                <a:effectLst/>
                <a:latin typeface="open sans" panose="020B0606030504020204" pitchFamily="34" charset="0"/>
              </a:rPr>
              <a:t>pH</a:t>
            </a:r>
            <a:r>
              <a:rPr lang="en-US" b="0" i="0" dirty="0">
                <a:solidFill>
                  <a:srgbClr val="333333"/>
                </a:solidFill>
                <a:effectLst/>
                <a:latin typeface="open sans" panose="020B0606030504020204" pitchFamily="34" charset="0"/>
              </a:rPr>
              <a:t> is derived from the word “</a:t>
            </a:r>
            <a:r>
              <a:rPr lang="en-US" b="1" i="0" dirty="0" err="1">
                <a:solidFill>
                  <a:srgbClr val="333333"/>
                </a:solidFill>
                <a:effectLst/>
                <a:latin typeface="open sans" panose="020B0606030504020204" pitchFamily="34" charset="0"/>
              </a:rPr>
              <a:t>Pondus</a:t>
            </a:r>
            <a:r>
              <a:rPr lang="en-US" b="1" i="0" dirty="0">
                <a:solidFill>
                  <a:srgbClr val="333333"/>
                </a:solidFill>
                <a:effectLst/>
                <a:latin typeface="open sans" panose="020B0606030504020204" pitchFamily="34" charset="0"/>
              </a:rPr>
              <a:t> </a:t>
            </a:r>
            <a:r>
              <a:rPr lang="en-US" b="1" i="0" dirty="0" err="1">
                <a:solidFill>
                  <a:srgbClr val="333333"/>
                </a:solidFill>
                <a:effectLst/>
                <a:latin typeface="open sans" panose="020B0606030504020204" pitchFamily="34" charset="0"/>
              </a:rPr>
              <a:t>Hydrogenii</a:t>
            </a:r>
            <a:r>
              <a:rPr lang="en-US" b="0" i="0" dirty="0">
                <a:solidFill>
                  <a:srgbClr val="333333"/>
                </a:solidFill>
                <a:effectLst/>
                <a:latin typeface="open sans" panose="020B0606030504020204" pitchFamily="34" charset="0"/>
              </a:rPr>
              <a:t>” which means “</a:t>
            </a:r>
            <a:r>
              <a:rPr lang="en-US" b="1" i="0" dirty="0">
                <a:solidFill>
                  <a:srgbClr val="333333"/>
                </a:solidFill>
                <a:effectLst/>
                <a:latin typeface="open sans" panose="020B0606030504020204" pitchFamily="34" charset="0"/>
              </a:rPr>
              <a:t>Potential Hydrogen</a:t>
            </a:r>
            <a:r>
              <a:rPr lang="en-US" b="0" i="0" dirty="0">
                <a:solidFill>
                  <a:srgbClr val="333333"/>
                </a:solidFill>
                <a:effectLst/>
                <a:latin typeface="open sans" panose="020B0606030504020204" pitchFamily="34" charset="0"/>
              </a:rPr>
              <a:t>” or </a:t>
            </a:r>
            <a:r>
              <a:rPr lang="en-US" b="1" i="0" dirty="0">
                <a:solidFill>
                  <a:srgbClr val="333333"/>
                </a:solidFill>
                <a:effectLst/>
                <a:latin typeface="open sans" panose="020B0606030504020204" pitchFamily="34" charset="0"/>
              </a:rPr>
              <a:t>Power of Hydrogen</a:t>
            </a:r>
            <a:r>
              <a:rPr lang="en-US" b="0" i="0" dirty="0">
                <a:solidFill>
                  <a:srgbClr val="333333"/>
                </a:solidFill>
                <a:effectLst/>
                <a:latin typeface="open sans" panose="020B0606030504020204" pitchFamily="34" charset="0"/>
              </a:rPr>
              <a:t>. </a:t>
            </a:r>
            <a:endParaRPr lang="en-US" dirty="0"/>
          </a:p>
        </p:txBody>
      </p:sp>
    </p:spTree>
    <p:extLst>
      <p:ext uri="{BB962C8B-B14F-4D97-AF65-F5344CB8AC3E}">
        <p14:creationId xmlns:p14="http://schemas.microsoft.com/office/powerpoint/2010/main" val="74387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6882-45C7-44CF-BB14-71E50B20A7ED}"/>
              </a:ext>
            </a:extLst>
          </p:cNvPr>
          <p:cNvSpPr>
            <a:spLocks noGrp="1"/>
          </p:cNvSpPr>
          <p:nvPr>
            <p:ph type="title"/>
          </p:nvPr>
        </p:nvSpPr>
        <p:spPr>
          <a:xfrm>
            <a:off x="992312" y="2183651"/>
            <a:ext cx="10515600" cy="1325563"/>
          </a:xfrm>
        </p:spPr>
        <p:txBody>
          <a:bodyPr/>
          <a:lstStyle/>
          <a:p>
            <a:r>
              <a:rPr lang="en-US" dirty="0"/>
              <a:t>Phase contrast microscope</a:t>
            </a:r>
          </a:p>
        </p:txBody>
      </p:sp>
    </p:spTree>
    <p:extLst>
      <p:ext uri="{BB962C8B-B14F-4D97-AF65-F5344CB8AC3E}">
        <p14:creationId xmlns:p14="http://schemas.microsoft.com/office/powerpoint/2010/main" val="416787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4A5FE2C-B51D-450B-94E3-B6921B95D144}"/>
              </a:ext>
            </a:extLst>
          </p:cNvPr>
          <p:cNvSpPr>
            <a:spLocks noGrp="1" noChangeArrowheads="1"/>
          </p:cNvSpPr>
          <p:nvPr>
            <p:ph type="title"/>
          </p:nvPr>
        </p:nvSpPr>
        <p:spPr>
          <a:xfrm>
            <a:off x="1992313" y="130175"/>
            <a:ext cx="8229600" cy="850900"/>
          </a:xfrm>
        </p:spPr>
        <p:txBody>
          <a:bodyPr/>
          <a:lstStyle/>
          <a:p>
            <a:pPr eaLnBrk="1" hangingPunct="1"/>
            <a:r>
              <a:rPr lang="en-GB" altLang="en-US" sz="3600"/>
              <a:t>Phase contrast</a:t>
            </a:r>
            <a:endParaRPr lang="en-GB" altLang="en-US" sz="2400"/>
          </a:p>
        </p:txBody>
      </p:sp>
      <p:sp>
        <p:nvSpPr>
          <p:cNvPr id="71683" name="Rectangle 15">
            <a:extLst>
              <a:ext uri="{FF2B5EF4-FFF2-40B4-BE49-F238E27FC236}">
                <a16:creationId xmlns:a16="http://schemas.microsoft.com/office/drawing/2014/main" id="{5D813211-5B35-4F4E-8484-5D88A7C0BDAE}"/>
              </a:ext>
            </a:extLst>
          </p:cNvPr>
          <p:cNvSpPr>
            <a:spLocks noChangeArrowheads="1"/>
          </p:cNvSpPr>
          <p:nvPr/>
        </p:nvSpPr>
        <p:spPr bwMode="auto">
          <a:xfrm>
            <a:off x="1597025" y="977900"/>
            <a:ext cx="9036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t>Principle</a:t>
            </a:r>
            <a:r>
              <a:rPr lang="en-GB" altLang="en-US" sz="1600"/>
              <a:t>: Incident light [Io] is out of phase with transmitted light [I] as it was slowed down while passing through different parts of the sample and when the phases of the light are synchronized by an interference lens, a new image with greater contrast is seen.</a:t>
            </a:r>
          </a:p>
        </p:txBody>
      </p:sp>
      <p:grpSp>
        <p:nvGrpSpPr>
          <p:cNvPr id="71684" name="Group 29">
            <a:extLst>
              <a:ext uri="{FF2B5EF4-FFF2-40B4-BE49-F238E27FC236}">
                <a16:creationId xmlns:a16="http://schemas.microsoft.com/office/drawing/2014/main" id="{228F7CED-3CA9-4DBE-A8B7-C3B3CE5F1925}"/>
              </a:ext>
            </a:extLst>
          </p:cNvPr>
          <p:cNvGrpSpPr>
            <a:grpSpLocks/>
          </p:cNvGrpSpPr>
          <p:nvPr/>
        </p:nvGrpSpPr>
        <p:grpSpPr bwMode="auto">
          <a:xfrm>
            <a:off x="1703389" y="2924175"/>
            <a:ext cx="3400425" cy="2171700"/>
            <a:chOff x="113" y="1842"/>
            <a:chExt cx="2142" cy="1368"/>
          </a:xfrm>
        </p:grpSpPr>
        <p:pic>
          <p:nvPicPr>
            <p:cNvPr id="71700" name="Picture 4">
              <a:extLst>
                <a:ext uri="{FF2B5EF4-FFF2-40B4-BE49-F238E27FC236}">
                  <a16:creationId xmlns:a16="http://schemas.microsoft.com/office/drawing/2014/main" id="{088FE2C5-A37F-4042-BEE2-B75660ED4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842"/>
              <a:ext cx="2142" cy="1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1" name="Text Box 18">
              <a:extLst>
                <a:ext uri="{FF2B5EF4-FFF2-40B4-BE49-F238E27FC236}">
                  <a16:creationId xmlns:a16="http://schemas.microsoft.com/office/drawing/2014/main" id="{43460098-0270-4C20-9A80-06CF86446CA9}"/>
                </a:ext>
              </a:extLst>
            </p:cNvPr>
            <p:cNvSpPr txBox="1">
              <a:spLocks noChangeArrowheads="1"/>
            </p:cNvSpPr>
            <p:nvPr/>
          </p:nvSpPr>
          <p:spPr bwMode="auto">
            <a:xfrm>
              <a:off x="1746" y="2913"/>
              <a:ext cx="9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I</a:t>
              </a:r>
            </a:p>
          </p:txBody>
        </p:sp>
        <p:sp>
          <p:nvSpPr>
            <p:cNvPr id="71702" name="Text Box 19">
              <a:extLst>
                <a:ext uri="{FF2B5EF4-FFF2-40B4-BE49-F238E27FC236}">
                  <a16:creationId xmlns:a16="http://schemas.microsoft.com/office/drawing/2014/main" id="{8C5821C2-2868-484F-A742-14FAA7D93189}"/>
                </a:ext>
              </a:extLst>
            </p:cNvPr>
            <p:cNvSpPr txBox="1">
              <a:spLocks noChangeArrowheads="1"/>
            </p:cNvSpPr>
            <p:nvPr/>
          </p:nvSpPr>
          <p:spPr bwMode="auto">
            <a:xfrm>
              <a:off x="1746" y="2296"/>
              <a:ext cx="9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I</a:t>
              </a:r>
              <a:r>
                <a:rPr lang="en-GB" altLang="en-US" sz="800"/>
                <a:t>0</a:t>
              </a:r>
            </a:p>
          </p:txBody>
        </p:sp>
      </p:grpSp>
      <p:grpSp>
        <p:nvGrpSpPr>
          <p:cNvPr id="71685" name="Group 38">
            <a:extLst>
              <a:ext uri="{FF2B5EF4-FFF2-40B4-BE49-F238E27FC236}">
                <a16:creationId xmlns:a16="http://schemas.microsoft.com/office/drawing/2014/main" id="{DF15C8D7-67CF-4201-A42E-7C5B34448E89}"/>
              </a:ext>
            </a:extLst>
          </p:cNvPr>
          <p:cNvGrpSpPr>
            <a:grpSpLocks/>
          </p:cNvGrpSpPr>
          <p:nvPr/>
        </p:nvGrpSpPr>
        <p:grpSpPr bwMode="auto">
          <a:xfrm>
            <a:off x="5735639" y="2133601"/>
            <a:ext cx="4518025" cy="4367213"/>
            <a:chOff x="2653" y="1525"/>
            <a:chExt cx="2846" cy="2751"/>
          </a:xfrm>
        </p:grpSpPr>
        <p:pic>
          <p:nvPicPr>
            <p:cNvPr id="71687" name="Picture 6">
              <a:extLst>
                <a:ext uri="{FF2B5EF4-FFF2-40B4-BE49-F238E27FC236}">
                  <a16:creationId xmlns:a16="http://schemas.microsoft.com/office/drawing/2014/main" id="{886F37B9-ADCE-4415-9623-6A14BAAD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 y="1525"/>
              <a:ext cx="917" cy="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688" name="Group 26">
              <a:extLst>
                <a:ext uri="{FF2B5EF4-FFF2-40B4-BE49-F238E27FC236}">
                  <a16:creationId xmlns:a16="http://schemas.microsoft.com/office/drawing/2014/main" id="{3110D4A9-DFD1-4920-994C-A41C9016C59D}"/>
                </a:ext>
              </a:extLst>
            </p:cNvPr>
            <p:cNvGrpSpPr>
              <a:grpSpLocks/>
            </p:cNvGrpSpPr>
            <p:nvPr/>
          </p:nvGrpSpPr>
          <p:grpSpPr bwMode="auto">
            <a:xfrm>
              <a:off x="3697" y="2887"/>
              <a:ext cx="1802" cy="1389"/>
              <a:chOff x="3697" y="2887"/>
              <a:chExt cx="1802" cy="1389"/>
            </a:xfrm>
          </p:grpSpPr>
          <p:pic>
            <p:nvPicPr>
              <p:cNvPr id="71697" name="Picture 8">
                <a:extLst>
                  <a:ext uri="{FF2B5EF4-FFF2-40B4-BE49-F238E27FC236}">
                    <a16:creationId xmlns:a16="http://schemas.microsoft.com/office/drawing/2014/main" id="{35A83A5A-7460-40B0-BE4A-ADC62E051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 y="2887"/>
                <a:ext cx="1802" cy="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98" name="Oval 11">
                <a:extLst>
                  <a:ext uri="{FF2B5EF4-FFF2-40B4-BE49-F238E27FC236}">
                    <a16:creationId xmlns:a16="http://schemas.microsoft.com/office/drawing/2014/main" id="{C2D1D866-8675-41D3-8087-835464F884B0}"/>
                  </a:ext>
                </a:extLst>
              </p:cNvPr>
              <p:cNvSpPr>
                <a:spLocks noChangeArrowheads="1"/>
              </p:cNvSpPr>
              <p:nvPr/>
            </p:nvSpPr>
            <p:spPr bwMode="auto">
              <a:xfrm rot="-1519742">
                <a:off x="3887" y="3609"/>
                <a:ext cx="454" cy="6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99" name="Line 12">
                <a:extLst>
                  <a:ext uri="{FF2B5EF4-FFF2-40B4-BE49-F238E27FC236}">
                    <a16:creationId xmlns:a16="http://schemas.microsoft.com/office/drawing/2014/main" id="{71B950F2-8236-411D-B26E-EE99C9679129}"/>
                  </a:ext>
                </a:extLst>
              </p:cNvPr>
              <p:cNvSpPr>
                <a:spLocks noChangeShapeType="1"/>
              </p:cNvSpPr>
              <p:nvPr/>
            </p:nvSpPr>
            <p:spPr bwMode="auto">
              <a:xfrm flipV="1">
                <a:off x="4377" y="3839"/>
                <a:ext cx="136"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1689" name="Picture 20">
              <a:extLst>
                <a:ext uri="{FF2B5EF4-FFF2-40B4-BE49-F238E27FC236}">
                  <a16:creationId xmlns:a16="http://schemas.microsoft.com/office/drawing/2014/main" id="{9BF6DF48-0B0C-4929-8908-E27C06DEB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1751"/>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22">
              <a:extLst>
                <a:ext uri="{FF2B5EF4-FFF2-40B4-BE49-F238E27FC236}">
                  <a16:creationId xmlns:a16="http://schemas.microsoft.com/office/drawing/2014/main" id="{F153D431-2385-4723-8E85-12D82A0C8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 y="1751"/>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Line 27">
              <a:extLst>
                <a:ext uri="{FF2B5EF4-FFF2-40B4-BE49-F238E27FC236}">
                  <a16:creationId xmlns:a16="http://schemas.microsoft.com/office/drawing/2014/main" id="{77E23B30-FB0A-42AE-96E2-DC968FF6CE72}"/>
                </a:ext>
              </a:extLst>
            </p:cNvPr>
            <p:cNvSpPr>
              <a:spLocks noChangeShapeType="1"/>
            </p:cNvSpPr>
            <p:nvPr/>
          </p:nvSpPr>
          <p:spPr bwMode="auto">
            <a:xfrm flipV="1">
              <a:off x="3425" y="4005"/>
              <a:ext cx="408"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Line 28">
              <a:extLst>
                <a:ext uri="{FF2B5EF4-FFF2-40B4-BE49-F238E27FC236}">
                  <a16:creationId xmlns:a16="http://schemas.microsoft.com/office/drawing/2014/main" id="{E4DA334B-649D-4B87-8E00-1A762FDA8070}"/>
                </a:ext>
              </a:extLst>
            </p:cNvPr>
            <p:cNvSpPr>
              <a:spLocks noChangeShapeType="1"/>
            </p:cNvSpPr>
            <p:nvPr/>
          </p:nvSpPr>
          <p:spPr bwMode="auto">
            <a:xfrm flipV="1">
              <a:off x="3288" y="2523"/>
              <a:ext cx="635"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3" name="Text Box 33">
              <a:extLst>
                <a:ext uri="{FF2B5EF4-FFF2-40B4-BE49-F238E27FC236}">
                  <a16:creationId xmlns:a16="http://schemas.microsoft.com/office/drawing/2014/main" id="{9E47EF88-659E-467A-BC65-88A9E848F738}"/>
                </a:ext>
              </a:extLst>
            </p:cNvPr>
            <p:cNvSpPr txBox="1">
              <a:spLocks noChangeArrowheads="1"/>
            </p:cNvSpPr>
            <p:nvPr/>
          </p:nvSpPr>
          <p:spPr bwMode="auto">
            <a:xfrm>
              <a:off x="4286" y="1570"/>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Phase ring</a:t>
              </a:r>
            </a:p>
          </p:txBody>
        </p:sp>
        <p:sp>
          <p:nvSpPr>
            <p:cNvPr id="71694" name="Text Box 34">
              <a:extLst>
                <a:ext uri="{FF2B5EF4-FFF2-40B4-BE49-F238E27FC236}">
                  <a16:creationId xmlns:a16="http://schemas.microsoft.com/office/drawing/2014/main" id="{6E3651BE-D6CD-4E83-BE2F-0A88396D16FC}"/>
                </a:ext>
              </a:extLst>
            </p:cNvPr>
            <p:cNvSpPr txBox="1">
              <a:spLocks noChangeArrowheads="1"/>
            </p:cNvSpPr>
            <p:nvPr/>
          </p:nvSpPr>
          <p:spPr bwMode="auto">
            <a:xfrm>
              <a:off x="4876" y="2478"/>
              <a:ext cx="310"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aligned</a:t>
              </a:r>
            </a:p>
          </p:txBody>
        </p:sp>
        <p:sp>
          <p:nvSpPr>
            <p:cNvPr id="71695" name="Text Box 35">
              <a:extLst>
                <a:ext uri="{FF2B5EF4-FFF2-40B4-BE49-F238E27FC236}">
                  <a16:creationId xmlns:a16="http://schemas.microsoft.com/office/drawing/2014/main" id="{0002BA95-03E1-4C8B-9612-67515C86F8C3}"/>
                </a:ext>
              </a:extLst>
            </p:cNvPr>
            <p:cNvSpPr txBox="1">
              <a:spLocks noChangeArrowheads="1"/>
            </p:cNvSpPr>
            <p:nvPr/>
          </p:nvSpPr>
          <p:spPr bwMode="auto">
            <a:xfrm>
              <a:off x="4059" y="2478"/>
              <a:ext cx="472"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not aligned</a:t>
              </a:r>
            </a:p>
          </p:txBody>
        </p:sp>
        <p:sp>
          <p:nvSpPr>
            <p:cNvPr id="71696" name="Text Box 36">
              <a:extLst>
                <a:ext uri="{FF2B5EF4-FFF2-40B4-BE49-F238E27FC236}">
                  <a16:creationId xmlns:a16="http://schemas.microsoft.com/office/drawing/2014/main" id="{AF6CA4A0-E506-4B44-BC90-58345BCC1F52}"/>
                </a:ext>
              </a:extLst>
            </p:cNvPr>
            <p:cNvSpPr txBox="1">
              <a:spLocks noChangeArrowheads="1"/>
            </p:cNvSpPr>
            <p:nvPr/>
          </p:nvSpPr>
          <p:spPr bwMode="auto">
            <a:xfrm>
              <a:off x="4195" y="2704"/>
              <a:ext cx="7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Phase stops</a:t>
              </a:r>
            </a:p>
          </p:txBody>
        </p:sp>
      </p:grpSp>
      <p:sp>
        <p:nvSpPr>
          <p:cNvPr id="71686" name="TextBox 25">
            <a:extLst>
              <a:ext uri="{FF2B5EF4-FFF2-40B4-BE49-F238E27FC236}">
                <a16:creationId xmlns:a16="http://schemas.microsoft.com/office/drawing/2014/main" id="{E64C4F14-D983-4D4E-8A94-87EDF762069B}"/>
              </a:ext>
            </a:extLst>
          </p:cNvPr>
          <p:cNvSpPr txBox="1">
            <a:spLocks noChangeArrowheads="1"/>
          </p:cNvSpPr>
          <p:nvPr/>
        </p:nvSpPr>
        <p:spPr bwMode="auto">
          <a:xfrm>
            <a:off x="1543051" y="5970588"/>
            <a:ext cx="3990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7"/>
              </a:rPr>
              <a:t>https://www.youtube.com/watch?v=fCZw4X7V5Pw</a:t>
            </a: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1EB393F-457E-4E79-BE4A-4ED8DEDBE01C}"/>
              </a:ext>
            </a:extLst>
          </p:cNvPr>
          <p:cNvSpPr>
            <a:spLocks noGrp="1" noChangeArrowheads="1"/>
          </p:cNvSpPr>
          <p:nvPr>
            <p:ph type="title"/>
          </p:nvPr>
        </p:nvSpPr>
        <p:spPr/>
        <p:txBody>
          <a:bodyPr/>
          <a:lstStyle/>
          <a:p>
            <a:pPr eaLnBrk="1" hangingPunct="1"/>
            <a:r>
              <a:rPr lang="en-GB" altLang="en-US" sz="3600"/>
              <a:t>Phase contrast</a:t>
            </a:r>
            <a:endParaRPr lang="en-GB" altLang="en-US" sz="2400"/>
          </a:p>
        </p:txBody>
      </p:sp>
      <p:pic>
        <p:nvPicPr>
          <p:cNvPr id="72707" name="Picture 6">
            <a:extLst>
              <a:ext uri="{FF2B5EF4-FFF2-40B4-BE49-F238E27FC236}">
                <a16:creationId xmlns:a16="http://schemas.microsoft.com/office/drawing/2014/main" id="{438BCEB6-F7DC-443F-94A3-CB00E4BA2F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7851" y="3141664"/>
            <a:ext cx="4105275"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8" name="Picture 8">
            <a:extLst>
              <a:ext uri="{FF2B5EF4-FFF2-40B4-BE49-F238E27FC236}">
                <a16:creationId xmlns:a16="http://schemas.microsoft.com/office/drawing/2014/main" id="{5ACCD566-DA94-4C2F-B63F-D9E8B10FE36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0" y="3141663"/>
            <a:ext cx="4103688" cy="3065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9" name="Text Box 4">
            <a:extLst>
              <a:ext uri="{FF2B5EF4-FFF2-40B4-BE49-F238E27FC236}">
                <a16:creationId xmlns:a16="http://schemas.microsoft.com/office/drawing/2014/main" id="{A305FBAB-E4B0-46E5-B89A-73E89E0EBDB0}"/>
              </a:ext>
            </a:extLst>
          </p:cNvPr>
          <p:cNvSpPr txBox="1">
            <a:spLocks noChangeArrowheads="1"/>
          </p:cNvSpPr>
          <p:nvPr/>
        </p:nvSpPr>
        <p:spPr bwMode="auto">
          <a:xfrm>
            <a:off x="2173289" y="1844675"/>
            <a:ext cx="77057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b="1" u="sng"/>
              <a:t>Application</a:t>
            </a:r>
            <a:r>
              <a:rPr lang="en-GB" altLang="en-US" sz="1600"/>
              <a:t>: Phase contrast is the most commonly used contrasting technique All tissue culture microscopes and the time-lapse microscopes are set up for phase.</a:t>
            </a:r>
          </a:p>
        </p:txBody>
      </p:sp>
      <p:pic>
        <p:nvPicPr>
          <p:cNvPr id="72710" name="Picture 10">
            <a:extLst>
              <a:ext uri="{FF2B5EF4-FFF2-40B4-BE49-F238E27FC236}">
                <a16:creationId xmlns:a16="http://schemas.microsoft.com/office/drawing/2014/main" id="{63359AF4-D3E2-4140-9FB7-DF43E6CB04D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44951" y="3160713"/>
            <a:ext cx="3960813" cy="295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1" name="Text Box 12">
            <a:extLst>
              <a:ext uri="{FF2B5EF4-FFF2-40B4-BE49-F238E27FC236}">
                <a16:creationId xmlns:a16="http://schemas.microsoft.com/office/drawing/2014/main" id="{3E7FFE1B-1CE7-434B-BCDD-D32D7EC9D58D}"/>
              </a:ext>
            </a:extLst>
          </p:cNvPr>
          <p:cNvSpPr txBox="1">
            <a:spLocks noChangeArrowheads="1"/>
          </p:cNvSpPr>
          <p:nvPr/>
        </p:nvSpPr>
        <p:spPr bwMode="auto">
          <a:xfrm>
            <a:off x="5232401" y="5805489"/>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FF0000"/>
                </a:solidFill>
              </a:rPr>
              <a:t>wrong phase stop</a:t>
            </a:r>
          </a:p>
        </p:txBody>
      </p:sp>
      <p:sp>
        <p:nvSpPr>
          <p:cNvPr id="72712" name="Text Box 14">
            <a:extLst>
              <a:ext uri="{FF2B5EF4-FFF2-40B4-BE49-F238E27FC236}">
                <a16:creationId xmlns:a16="http://schemas.microsoft.com/office/drawing/2014/main" id="{1C00F65C-4D42-4392-8D38-5CF95D0BEE0A}"/>
              </a:ext>
            </a:extLst>
          </p:cNvPr>
          <p:cNvSpPr txBox="1">
            <a:spLocks noChangeArrowheads="1"/>
          </p:cNvSpPr>
          <p:nvPr/>
        </p:nvSpPr>
        <p:spPr bwMode="auto">
          <a:xfrm>
            <a:off x="1919289" y="5876925"/>
            <a:ext cx="1296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brightfield</a:t>
            </a:r>
          </a:p>
        </p:txBody>
      </p:sp>
      <p:sp>
        <p:nvSpPr>
          <p:cNvPr id="72713" name="Text Box 15">
            <a:extLst>
              <a:ext uri="{FF2B5EF4-FFF2-40B4-BE49-F238E27FC236}">
                <a16:creationId xmlns:a16="http://schemas.microsoft.com/office/drawing/2014/main" id="{56244CA3-98C4-4B6B-8758-D1CDA184C59F}"/>
              </a:ext>
            </a:extLst>
          </p:cNvPr>
          <p:cNvSpPr txBox="1">
            <a:spLocks noChangeArrowheads="1"/>
          </p:cNvSpPr>
          <p:nvPr/>
        </p:nvSpPr>
        <p:spPr bwMode="auto">
          <a:xfrm>
            <a:off x="8256588" y="5805489"/>
            <a:ext cx="187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solidFill>
                  <a:srgbClr val="00FF00"/>
                </a:solidFill>
              </a:rPr>
              <a:t>right phase stop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a:extLst>
              <a:ext uri="{FF2B5EF4-FFF2-40B4-BE49-F238E27FC236}">
                <a16:creationId xmlns:a16="http://schemas.microsoft.com/office/drawing/2014/main" id="{363A7465-CC17-4A97-9993-49B00286D651}"/>
              </a:ext>
            </a:extLst>
          </p:cNvPr>
          <p:cNvSpPr>
            <a:spLocks noGrp="1" noChangeArrowheads="1"/>
          </p:cNvSpPr>
          <p:nvPr>
            <p:ph type="title"/>
          </p:nvPr>
        </p:nvSpPr>
        <p:spPr/>
        <p:txBody>
          <a:bodyPr/>
          <a:lstStyle/>
          <a:p>
            <a:pPr eaLnBrk="1" hangingPunct="1"/>
            <a:r>
              <a:rPr lang="en-US" altLang="en-US" b="1">
                <a:solidFill>
                  <a:srgbClr val="000000"/>
                </a:solidFill>
                <a:latin typeface="Verdana" panose="020B0604030504040204" pitchFamily="34" charset="0"/>
              </a:rPr>
              <a:t>Applications</a:t>
            </a:r>
            <a:br>
              <a:rPr lang="en-US" altLang="en-US">
                <a:solidFill>
                  <a:srgbClr val="0A0A0A"/>
                </a:solidFill>
                <a:latin typeface="Verdana" panose="020B0604030504040204" pitchFamily="34" charset="0"/>
              </a:rPr>
            </a:br>
            <a:endParaRPr lang="en-US" altLang="en-US"/>
          </a:p>
        </p:txBody>
      </p:sp>
      <p:sp>
        <p:nvSpPr>
          <p:cNvPr id="73731" name="Content Placeholder 6">
            <a:extLst>
              <a:ext uri="{FF2B5EF4-FFF2-40B4-BE49-F238E27FC236}">
                <a16:creationId xmlns:a16="http://schemas.microsoft.com/office/drawing/2014/main" id="{0B712293-C332-4809-9672-059C5AC5B9A2}"/>
              </a:ext>
            </a:extLst>
          </p:cNvPr>
          <p:cNvSpPr>
            <a:spLocks noGrp="1" noChangeArrowheads="1"/>
          </p:cNvSpPr>
          <p:nvPr>
            <p:ph idx="1"/>
          </p:nvPr>
        </p:nvSpPr>
        <p:spPr/>
        <p:txBody>
          <a:bodyPr/>
          <a:lstStyle/>
          <a:p>
            <a:pPr eaLnBrk="1" hangingPunct="1"/>
            <a:r>
              <a:rPr lang="en-US" altLang="en-US">
                <a:solidFill>
                  <a:srgbClr val="000000"/>
                </a:solidFill>
                <a:latin typeface="Verdana" panose="020B0604030504040204" pitchFamily="34" charset="0"/>
              </a:rPr>
              <a:t>Determine morphologies of living cells such as plant and animal cells</a:t>
            </a:r>
            <a:endParaRPr lang="en-US" altLang="en-US">
              <a:solidFill>
                <a:srgbClr val="0A0A0A"/>
              </a:solidFill>
              <a:latin typeface="Verdana" panose="020B0604030504040204" pitchFamily="34" charset="0"/>
            </a:endParaRPr>
          </a:p>
          <a:p>
            <a:pPr eaLnBrk="1" hangingPunct="1"/>
            <a:r>
              <a:rPr lang="en-US" altLang="en-US">
                <a:solidFill>
                  <a:srgbClr val="000000"/>
                </a:solidFill>
                <a:latin typeface="Verdana" panose="020B0604030504040204" pitchFamily="34" charset="0"/>
              </a:rPr>
              <a:t>Studying microbial motility and structures of locomotion</a:t>
            </a:r>
            <a:endParaRPr lang="en-US" altLang="en-US">
              <a:solidFill>
                <a:srgbClr val="0A0A0A"/>
              </a:solidFill>
              <a:latin typeface="Verdana" panose="020B0604030504040204" pitchFamily="34" charset="0"/>
            </a:endParaRPr>
          </a:p>
          <a:p>
            <a:pPr eaLnBrk="1" hangingPunct="1"/>
            <a:r>
              <a:rPr lang="en-US" altLang="en-US">
                <a:solidFill>
                  <a:srgbClr val="000000"/>
                </a:solidFill>
                <a:latin typeface="Verdana" panose="020B0604030504040204" pitchFamily="34" charset="0"/>
              </a:rPr>
              <a:t>To detect certain microbial elements such as the bacterial endospores</a:t>
            </a:r>
            <a:endParaRPr lang="en-US" altLang="en-US">
              <a:solidFill>
                <a:srgbClr val="0A0A0A"/>
              </a:solidFill>
              <a:latin typeface="Verdana" panose="020B0604030504040204" pitchFamily="34" charset="0"/>
            </a:endParaRPr>
          </a:p>
          <a:p>
            <a:pPr eaLnBrk="1" hangingPunct="1"/>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ECD0-1DFA-4450-AD1C-331F54D78E22}"/>
              </a:ext>
            </a:extLst>
          </p:cNvPr>
          <p:cNvSpPr>
            <a:spLocks noGrp="1"/>
          </p:cNvSpPr>
          <p:nvPr>
            <p:ph type="title"/>
          </p:nvPr>
        </p:nvSpPr>
        <p:spPr/>
        <p:txBody>
          <a:bodyPr/>
          <a:lstStyle/>
          <a:p>
            <a:r>
              <a:rPr lang="en-US" dirty="0"/>
              <a:t>Gel Electrophoresis</a:t>
            </a:r>
          </a:p>
        </p:txBody>
      </p:sp>
      <p:sp>
        <p:nvSpPr>
          <p:cNvPr id="3" name="Content Placeholder 2">
            <a:extLst>
              <a:ext uri="{FF2B5EF4-FFF2-40B4-BE49-F238E27FC236}">
                <a16:creationId xmlns:a16="http://schemas.microsoft.com/office/drawing/2014/main" id="{05B117F6-7717-4104-934C-71DF8CE85CB8}"/>
              </a:ext>
            </a:extLst>
          </p:cNvPr>
          <p:cNvSpPr>
            <a:spLocks noGrp="1"/>
          </p:cNvSpPr>
          <p:nvPr>
            <p:ph idx="1"/>
          </p:nvPr>
        </p:nvSpPr>
        <p:spPr/>
        <p:txBody>
          <a:bodyPr/>
          <a:lstStyle/>
          <a:p>
            <a:r>
              <a:rPr lang="en-US" b="0" i="0" dirty="0">
                <a:solidFill>
                  <a:srgbClr val="000000"/>
                </a:solidFill>
                <a:effectLst/>
                <a:latin typeface="Tahoma" panose="020B0604030504040204" pitchFamily="34" charset="0"/>
              </a:rPr>
              <a:t>Gel electrophoresis is used to characterize one of the most basic properties - molecular mass - of both polynucleotides and polypeptides. </a:t>
            </a:r>
          </a:p>
          <a:p>
            <a:r>
              <a:rPr lang="en-US" b="0" i="0" dirty="0">
                <a:solidFill>
                  <a:srgbClr val="000000"/>
                </a:solidFill>
                <a:effectLst/>
                <a:latin typeface="Tahoma" panose="020B0604030504040204" pitchFamily="34" charset="0"/>
              </a:rPr>
              <a:t>Gel electrophoresis can also be used to determine: </a:t>
            </a:r>
          </a:p>
          <a:p>
            <a:r>
              <a:rPr lang="en-US" b="0" i="0" dirty="0">
                <a:solidFill>
                  <a:srgbClr val="000000"/>
                </a:solidFill>
                <a:effectLst/>
                <a:latin typeface="Tahoma" panose="020B0604030504040204" pitchFamily="34" charset="0"/>
              </a:rPr>
              <a:t>(1) the </a:t>
            </a:r>
            <a:r>
              <a:rPr lang="en-US" b="1" i="0" dirty="0">
                <a:solidFill>
                  <a:srgbClr val="000000"/>
                </a:solidFill>
                <a:effectLst/>
                <a:latin typeface="Tahoma" panose="020B0604030504040204" pitchFamily="34" charset="0"/>
              </a:rPr>
              <a:t>purity </a:t>
            </a:r>
            <a:r>
              <a:rPr lang="en-US" b="0" i="0" dirty="0">
                <a:solidFill>
                  <a:srgbClr val="000000"/>
                </a:solidFill>
                <a:effectLst/>
                <a:latin typeface="Tahoma" panose="020B0604030504040204" pitchFamily="34" charset="0"/>
              </a:rPr>
              <a:t>of these samples, </a:t>
            </a:r>
          </a:p>
          <a:p>
            <a:r>
              <a:rPr lang="en-US" b="0" i="0" dirty="0">
                <a:solidFill>
                  <a:srgbClr val="000000"/>
                </a:solidFill>
                <a:effectLst/>
                <a:latin typeface="Tahoma" panose="020B0604030504040204" pitchFamily="34" charset="0"/>
              </a:rPr>
              <a:t>(2) </a:t>
            </a:r>
            <a:r>
              <a:rPr lang="en-US" b="1" i="0" dirty="0">
                <a:solidFill>
                  <a:srgbClr val="000000"/>
                </a:solidFill>
                <a:effectLst/>
                <a:latin typeface="Tahoma" panose="020B0604030504040204" pitchFamily="34" charset="0"/>
              </a:rPr>
              <a:t>heterogeneity/extent </a:t>
            </a:r>
            <a:r>
              <a:rPr lang="en-US" b="0" i="0" dirty="0">
                <a:solidFill>
                  <a:srgbClr val="000000"/>
                </a:solidFill>
                <a:effectLst/>
                <a:latin typeface="Tahoma" panose="020B0604030504040204" pitchFamily="34" charset="0"/>
              </a:rPr>
              <a:t>of degradation, </a:t>
            </a:r>
          </a:p>
          <a:p>
            <a:r>
              <a:rPr lang="en-US" b="0" i="0" dirty="0">
                <a:solidFill>
                  <a:srgbClr val="000000"/>
                </a:solidFill>
                <a:effectLst/>
                <a:latin typeface="Tahoma" panose="020B0604030504040204" pitchFamily="34" charset="0"/>
              </a:rPr>
              <a:t>(3) subunit </a:t>
            </a:r>
            <a:r>
              <a:rPr lang="en-US" b="1" i="0" dirty="0">
                <a:solidFill>
                  <a:srgbClr val="000000"/>
                </a:solidFill>
                <a:effectLst/>
                <a:latin typeface="Tahoma" panose="020B0604030504040204" pitchFamily="34" charset="0"/>
              </a:rPr>
              <a:t>composition</a:t>
            </a:r>
            <a:r>
              <a:rPr lang="en-US" b="0" i="0" dirty="0">
                <a:solidFill>
                  <a:srgbClr val="000000"/>
                </a:solidFill>
                <a:effectLst/>
                <a:latin typeface="Tahoma" panose="020B0604030504040204" pitchFamily="34" charset="0"/>
              </a:rPr>
              <a:t>.</a:t>
            </a:r>
            <a:endParaRPr lang="en-US" dirty="0"/>
          </a:p>
        </p:txBody>
      </p:sp>
    </p:spTree>
    <p:extLst>
      <p:ext uri="{BB962C8B-B14F-4D97-AF65-F5344CB8AC3E}">
        <p14:creationId xmlns:p14="http://schemas.microsoft.com/office/powerpoint/2010/main" val="3246275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AEBE-85C4-4B7B-97C2-186079D74607}"/>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EF4FB3D6-8D20-422B-8F11-53F57CAAFF50}"/>
              </a:ext>
            </a:extLst>
          </p:cNvPr>
          <p:cNvSpPr>
            <a:spLocks noGrp="1"/>
          </p:cNvSpPr>
          <p:nvPr>
            <p:ph idx="1"/>
          </p:nvPr>
        </p:nvSpPr>
        <p:spPr/>
        <p:txBody>
          <a:bodyPr/>
          <a:lstStyle/>
          <a:p>
            <a:pPr algn="just"/>
            <a:r>
              <a:rPr lang="en-US" b="0" i="0" dirty="0">
                <a:solidFill>
                  <a:srgbClr val="000000"/>
                </a:solidFill>
                <a:effectLst/>
                <a:latin typeface="Tahoma" panose="020B0604030504040204" pitchFamily="34" charset="0"/>
              </a:rPr>
              <a:t>The most common gel electrophoresis materials for DNA molecules is </a:t>
            </a:r>
            <a:r>
              <a:rPr lang="en-US" b="1" i="0" dirty="0">
                <a:solidFill>
                  <a:srgbClr val="000000"/>
                </a:solidFill>
                <a:effectLst/>
                <a:latin typeface="Tahoma" panose="020B0604030504040204" pitchFamily="34" charset="0"/>
              </a:rPr>
              <a:t>agarose </a:t>
            </a:r>
            <a:r>
              <a:rPr lang="en-US" b="0" i="0" dirty="0">
                <a:solidFill>
                  <a:srgbClr val="000000"/>
                </a:solidFill>
                <a:effectLst/>
                <a:latin typeface="Tahoma" panose="020B0604030504040204" pitchFamily="34" charset="0"/>
              </a:rPr>
              <a:t>and </a:t>
            </a:r>
            <a:r>
              <a:rPr lang="en-US" b="1" i="0" dirty="0">
                <a:solidFill>
                  <a:srgbClr val="000000"/>
                </a:solidFill>
                <a:effectLst/>
                <a:latin typeface="Tahoma" panose="020B0604030504040204" pitchFamily="34" charset="0"/>
              </a:rPr>
              <a:t>acrylamide.</a:t>
            </a:r>
            <a:endParaRPr lang="en-US" b="0" i="0" dirty="0">
              <a:solidFill>
                <a:srgbClr val="000000"/>
              </a:solidFill>
              <a:effectLst/>
              <a:latin typeface="Tahoma" panose="020B0604030504040204" pitchFamily="34" charset="0"/>
            </a:endParaRPr>
          </a:p>
          <a:p>
            <a:pPr algn="l"/>
            <a:r>
              <a:rPr lang="en-US" b="0" i="0" dirty="0">
                <a:solidFill>
                  <a:srgbClr val="137AC3"/>
                </a:solidFill>
                <a:effectLst/>
                <a:latin typeface="Tahoma" panose="020B0604030504040204" pitchFamily="34" charset="0"/>
              </a:rPr>
              <a:t>DNA agarose gels</a:t>
            </a:r>
          </a:p>
          <a:p>
            <a:pPr algn="just"/>
            <a:r>
              <a:rPr lang="en-US" b="0" i="0" dirty="0">
                <a:solidFill>
                  <a:srgbClr val="000000"/>
                </a:solidFill>
                <a:effectLst/>
                <a:latin typeface="Tahoma" panose="020B0604030504040204" pitchFamily="34" charset="0"/>
              </a:rPr>
              <a:t>The electrophoretic migration rate of DNA through agarose gels is dependent upon </a:t>
            </a:r>
            <a:r>
              <a:rPr lang="en-US" b="1" i="1" dirty="0">
                <a:solidFill>
                  <a:srgbClr val="000000"/>
                </a:solidFill>
                <a:effectLst/>
                <a:latin typeface="Tahoma" panose="020B0604030504040204" pitchFamily="34" charset="0"/>
              </a:rPr>
              <a:t>four main parameters</a:t>
            </a:r>
            <a:r>
              <a:rPr lang="en-US" b="0" i="0" dirty="0">
                <a:solidFill>
                  <a:srgbClr val="000000"/>
                </a:solidFill>
                <a:effectLst/>
                <a:latin typeface="Tahoma" panose="020B0604030504040204" pitchFamily="34" charset="0"/>
              </a:rPr>
              <a:t>:</a:t>
            </a:r>
          </a:p>
          <a:p>
            <a:pPr algn="just"/>
            <a:r>
              <a:rPr lang="en-US" b="0" i="0" dirty="0">
                <a:solidFill>
                  <a:srgbClr val="000000"/>
                </a:solidFill>
                <a:effectLst/>
                <a:latin typeface="Tahoma" panose="020B0604030504040204" pitchFamily="34" charset="0"/>
              </a:rPr>
              <a:t>1. The </a:t>
            </a:r>
            <a:r>
              <a:rPr lang="en-US" b="1" i="0" dirty="0">
                <a:solidFill>
                  <a:srgbClr val="000000"/>
                </a:solidFill>
                <a:effectLst/>
                <a:latin typeface="Tahoma" panose="020B0604030504040204" pitchFamily="34" charset="0"/>
              </a:rPr>
              <a:t>molecular size</a:t>
            </a:r>
            <a:r>
              <a:rPr lang="en-US" b="0" i="0" dirty="0">
                <a:solidFill>
                  <a:srgbClr val="000000"/>
                </a:solidFill>
                <a:effectLst/>
                <a:latin typeface="Tahoma" panose="020B0604030504040204" pitchFamily="34" charset="0"/>
              </a:rPr>
              <a:t> of the DNA. Molecules of linear duplex DNA travel through agarose gels at a rate which is inversely proportional to the log of their molecular weight.</a:t>
            </a:r>
          </a:p>
          <a:p>
            <a:endParaRPr lang="en-US" dirty="0"/>
          </a:p>
        </p:txBody>
      </p:sp>
    </p:spTree>
    <p:extLst>
      <p:ext uri="{BB962C8B-B14F-4D97-AF65-F5344CB8AC3E}">
        <p14:creationId xmlns:p14="http://schemas.microsoft.com/office/powerpoint/2010/main" val="396176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1BB542-FE19-4DE6-A0C6-69A9CBFC6E8F}"/>
              </a:ext>
            </a:extLst>
          </p:cNvPr>
          <p:cNvPicPr>
            <a:picLocks noChangeAspect="1"/>
          </p:cNvPicPr>
          <p:nvPr/>
        </p:nvPicPr>
        <p:blipFill>
          <a:blip r:embed="rId2"/>
          <a:stretch>
            <a:fillRect/>
          </a:stretch>
        </p:blipFill>
        <p:spPr>
          <a:xfrm>
            <a:off x="3248025" y="642937"/>
            <a:ext cx="5695950" cy="5572125"/>
          </a:xfrm>
          <a:prstGeom prst="rect">
            <a:avLst/>
          </a:prstGeom>
        </p:spPr>
      </p:pic>
    </p:spTree>
    <p:extLst>
      <p:ext uri="{BB962C8B-B14F-4D97-AF65-F5344CB8AC3E}">
        <p14:creationId xmlns:p14="http://schemas.microsoft.com/office/powerpoint/2010/main" val="153263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A9535-FE76-44C2-9AAD-7E9168684713}"/>
              </a:ext>
            </a:extLst>
          </p:cNvPr>
          <p:cNvSpPr txBox="1"/>
          <p:nvPr/>
        </p:nvSpPr>
        <p:spPr>
          <a:xfrm>
            <a:off x="585627" y="792185"/>
            <a:ext cx="10561834" cy="1477328"/>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Tahoma" panose="020B0604030504040204" pitchFamily="34" charset="0"/>
              </a:rPr>
              <a:t>Agarose gels are usually poured and run horizontally</a:t>
            </a:r>
          </a:p>
          <a:p>
            <a:pPr algn="just"/>
            <a:r>
              <a:rPr lang="en-US" b="0" i="1" dirty="0">
                <a:solidFill>
                  <a:srgbClr val="000000"/>
                </a:solidFill>
                <a:effectLst/>
                <a:latin typeface="Tahoma" panose="020B0604030504040204" pitchFamily="34" charset="0"/>
              </a:rPr>
              <a:t>Finally, the DNA being an </a:t>
            </a:r>
            <a:r>
              <a:rPr lang="en-US" b="0" i="1" u="sng" dirty="0">
                <a:solidFill>
                  <a:srgbClr val="000000"/>
                </a:solidFill>
                <a:effectLst/>
                <a:latin typeface="Tahoma" panose="020B0604030504040204" pitchFamily="34" charset="0"/>
              </a:rPr>
              <a:t>acidic molecule</a:t>
            </a:r>
            <a:r>
              <a:rPr lang="en-US" b="0" i="1" dirty="0">
                <a:solidFill>
                  <a:srgbClr val="000000"/>
                </a:solidFill>
                <a:effectLst/>
                <a:latin typeface="Tahoma" panose="020B0604030504040204" pitchFamily="34" charset="0"/>
              </a:rPr>
              <a:t>, migrates towards the </a:t>
            </a:r>
            <a:r>
              <a:rPr lang="en-US" b="0" i="1" u="sng" dirty="0">
                <a:solidFill>
                  <a:srgbClr val="000000"/>
                </a:solidFill>
                <a:effectLst/>
                <a:latin typeface="Tahoma" panose="020B0604030504040204" pitchFamily="34" charset="0"/>
              </a:rPr>
              <a:t>positively</a:t>
            </a:r>
            <a:r>
              <a:rPr lang="en-US" b="0" i="1" dirty="0">
                <a:solidFill>
                  <a:srgbClr val="000000"/>
                </a:solidFill>
                <a:effectLst/>
                <a:latin typeface="Tahoma" panose="020B0604030504040204" pitchFamily="34" charset="0"/>
              </a:rPr>
              <a:t> charged electrode (</a:t>
            </a:r>
            <a:r>
              <a:rPr lang="en-US" b="0" i="1" u="sng" dirty="0">
                <a:solidFill>
                  <a:srgbClr val="000000"/>
                </a:solidFill>
                <a:effectLst/>
                <a:latin typeface="Tahoma" panose="020B0604030504040204" pitchFamily="34" charset="0"/>
              </a:rPr>
              <a:t>cathode</a:t>
            </a:r>
            <a:r>
              <a:rPr lang="en-US" b="0" i="1" dirty="0">
                <a:solidFill>
                  <a:srgbClr val="000000"/>
                </a:solidFill>
                <a:effectLst/>
                <a:latin typeface="Tahoma" panose="020B0604030504040204" pitchFamily="34" charset="0"/>
              </a:rPr>
              <a:t>).</a:t>
            </a:r>
            <a:endParaRPr lang="en-US" b="0" i="0" dirty="0">
              <a:solidFill>
                <a:srgbClr val="000000"/>
              </a:solidFill>
              <a:effectLst/>
              <a:latin typeface="Tahoma" panose="020B0604030504040204" pitchFamily="34" charset="0"/>
            </a:endParaRPr>
          </a:p>
          <a:p>
            <a:br>
              <a:rPr lang="en-US" dirty="0"/>
            </a:br>
            <a:endParaRPr lang="en-US" dirty="0"/>
          </a:p>
        </p:txBody>
      </p:sp>
      <p:pic>
        <p:nvPicPr>
          <p:cNvPr id="4" name="Picture 3">
            <a:extLst>
              <a:ext uri="{FF2B5EF4-FFF2-40B4-BE49-F238E27FC236}">
                <a16:creationId xmlns:a16="http://schemas.microsoft.com/office/drawing/2014/main" id="{B36B7A4D-8AE9-4A76-8E85-E50732AF35EF}"/>
              </a:ext>
            </a:extLst>
          </p:cNvPr>
          <p:cNvPicPr>
            <a:picLocks noChangeAspect="1"/>
          </p:cNvPicPr>
          <p:nvPr/>
        </p:nvPicPr>
        <p:blipFill>
          <a:blip r:embed="rId2"/>
          <a:stretch>
            <a:fillRect/>
          </a:stretch>
        </p:blipFill>
        <p:spPr>
          <a:xfrm>
            <a:off x="1894298" y="1692094"/>
            <a:ext cx="8403404" cy="4934041"/>
          </a:xfrm>
          <a:prstGeom prst="rect">
            <a:avLst/>
          </a:prstGeom>
        </p:spPr>
      </p:pic>
    </p:spTree>
    <p:extLst>
      <p:ext uri="{BB962C8B-B14F-4D97-AF65-F5344CB8AC3E}">
        <p14:creationId xmlns:p14="http://schemas.microsoft.com/office/powerpoint/2010/main" val="2158736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84F6-18FF-43F8-85D3-C942443773A7}"/>
              </a:ext>
            </a:extLst>
          </p:cNvPr>
          <p:cNvSpPr>
            <a:spLocks noGrp="1"/>
          </p:cNvSpPr>
          <p:nvPr>
            <p:ph type="title"/>
          </p:nvPr>
        </p:nvSpPr>
        <p:spPr/>
        <p:txBody>
          <a:bodyPr/>
          <a:lstStyle/>
          <a:p>
            <a:r>
              <a:rPr lang="en-US" b="0" i="0" dirty="0">
                <a:solidFill>
                  <a:srgbClr val="A67C11"/>
                </a:solidFill>
                <a:effectLst/>
                <a:latin typeface="Tahoma" panose="020B0604030504040204" pitchFamily="34" charset="0"/>
              </a:rPr>
              <a:t>DNA acrylamide Gels</a:t>
            </a:r>
            <a:endParaRPr lang="en-US" dirty="0"/>
          </a:p>
        </p:txBody>
      </p:sp>
      <p:sp>
        <p:nvSpPr>
          <p:cNvPr id="3" name="Content Placeholder 2">
            <a:extLst>
              <a:ext uri="{FF2B5EF4-FFF2-40B4-BE49-F238E27FC236}">
                <a16:creationId xmlns:a16="http://schemas.microsoft.com/office/drawing/2014/main" id="{439C89DA-5505-4D45-B73B-EA2DF484AE16}"/>
              </a:ext>
            </a:extLst>
          </p:cNvPr>
          <p:cNvSpPr>
            <a:spLocks noGrp="1"/>
          </p:cNvSpPr>
          <p:nvPr>
            <p:ph idx="1"/>
          </p:nvPr>
        </p:nvSpPr>
        <p:spPr/>
        <p:txBody>
          <a:bodyPr/>
          <a:lstStyle/>
          <a:p>
            <a:pPr algn="just"/>
            <a:r>
              <a:rPr lang="en-US" b="0" i="0" dirty="0">
                <a:solidFill>
                  <a:srgbClr val="000000"/>
                </a:solidFill>
                <a:effectLst/>
                <a:latin typeface="Tahoma" panose="020B0604030504040204" pitchFamily="34" charset="0"/>
              </a:rPr>
              <a:t>Acrylamide gels are useful for separation of </a:t>
            </a:r>
            <a:r>
              <a:rPr lang="en-US" b="1" i="0" dirty="0">
                <a:solidFill>
                  <a:srgbClr val="000000"/>
                </a:solidFill>
                <a:effectLst/>
                <a:latin typeface="Tahoma" panose="020B0604030504040204" pitchFamily="34" charset="0"/>
              </a:rPr>
              <a:t>small DNA fragments</a:t>
            </a:r>
            <a:r>
              <a:rPr lang="en-US" b="0" i="0" dirty="0">
                <a:solidFill>
                  <a:srgbClr val="000000"/>
                </a:solidFill>
                <a:effectLst/>
                <a:latin typeface="Tahoma" panose="020B0604030504040204" pitchFamily="34" charset="0"/>
              </a:rPr>
              <a:t> typically oligonucleotides &lt;100 base pairs. These gels are usually of a </a:t>
            </a:r>
            <a:r>
              <a:rPr lang="en-US" b="0" i="1" dirty="0">
                <a:solidFill>
                  <a:srgbClr val="000000"/>
                </a:solidFill>
                <a:effectLst/>
                <a:latin typeface="Tahoma" panose="020B0604030504040204" pitchFamily="34" charset="0"/>
              </a:rPr>
              <a:t>low acrylamide concentration</a:t>
            </a:r>
            <a:r>
              <a:rPr lang="en-US" b="0" i="0" dirty="0">
                <a:solidFill>
                  <a:srgbClr val="000000"/>
                </a:solidFill>
                <a:effectLst/>
                <a:latin typeface="Tahoma" panose="020B0604030504040204" pitchFamily="34" charset="0"/>
              </a:rPr>
              <a:t> (&lt;=6%) and contain the non-ionic </a:t>
            </a:r>
            <a:r>
              <a:rPr lang="en-US" b="0" i="1" dirty="0">
                <a:solidFill>
                  <a:srgbClr val="000000"/>
                </a:solidFill>
                <a:effectLst/>
                <a:latin typeface="Tahoma" panose="020B0604030504040204" pitchFamily="34" charset="0"/>
              </a:rPr>
              <a:t>denaturing agent</a:t>
            </a:r>
            <a:r>
              <a:rPr lang="en-US" b="0" i="0" dirty="0">
                <a:solidFill>
                  <a:srgbClr val="000000"/>
                </a:solidFill>
                <a:effectLst/>
                <a:latin typeface="Tahoma" panose="020B0604030504040204" pitchFamily="34" charset="0"/>
              </a:rPr>
              <a:t> Urea (6M). The denaturing agent prevents secondary structure formation in oligonucleotides and allows a relatively accurate determination of molecular mass.</a:t>
            </a:r>
          </a:p>
          <a:p>
            <a:endParaRPr lang="en-US" dirty="0"/>
          </a:p>
        </p:txBody>
      </p:sp>
    </p:spTree>
    <p:extLst>
      <p:ext uri="{BB962C8B-B14F-4D97-AF65-F5344CB8AC3E}">
        <p14:creationId xmlns:p14="http://schemas.microsoft.com/office/powerpoint/2010/main" val="3658251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C092-F185-47DC-BE95-54196C5EA956}"/>
              </a:ext>
            </a:extLst>
          </p:cNvPr>
          <p:cNvSpPr>
            <a:spLocks noGrp="1"/>
          </p:cNvSpPr>
          <p:nvPr>
            <p:ph type="title"/>
          </p:nvPr>
        </p:nvSpPr>
        <p:spPr/>
        <p:txBody>
          <a:bodyPr/>
          <a:lstStyle/>
          <a:p>
            <a:r>
              <a:rPr lang="en-US" dirty="0"/>
              <a:t>Stains</a:t>
            </a:r>
          </a:p>
        </p:txBody>
      </p:sp>
      <p:sp>
        <p:nvSpPr>
          <p:cNvPr id="3" name="Content Placeholder 2">
            <a:extLst>
              <a:ext uri="{FF2B5EF4-FFF2-40B4-BE49-F238E27FC236}">
                <a16:creationId xmlns:a16="http://schemas.microsoft.com/office/drawing/2014/main" id="{2F7B1AC9-C434-43A3-B5C5-3607155C05FA}"/>
              </a:ext>
            </a:extLst>
          </p:cNvPr>
          <p:cNvSpPr>
            <a:spLocks noGrp="1"/>
          </p:cNvSpPr>
          <p:nvPr>
            <p:ph idx="1"/>
          </p:nvPr>
        </p:nvSpPr>
        <p:spPr/>
        <p:txBody>
          <a:bodyPr>
            <a:normAutofit lnSpcReduction="10000"/>
          </a:bodyPr>
          <a:lstStyle/>
          <a:p>
            <a:pPr algn="just"/>
            <a:r>
              <a:rPr lang="en-US" b="1" i="0" dirty="0">
                <a:solidFill>
                  <a:srgbClr val="000000"/>
                </a:solidFill>
                <a:effectLst/>
                <a:latin typeface="Tahoma" panose="020B0604030504040204" pitchFamily="34" charset="0"/>
              </a:rPr>
              <a:t>Ethidium</a:t>
            </a:r>
            <a:endParaRPr lang="en-US" b="0" i="0" dirty="0">
              <a:solidFill>
                <a:srgbClr val="000000"/>
              </a:solidFill>
              <a:effectLst/>
              <a:latin typeface="Tahoma" panose="020B0604030504040204" pitchFamily="34" charset="0"/>
            </a:endParaRPr>
          </a:p>
          <a:p>
            <a:pPr algn="just"/>
            <a:r>
              <a:rPr lang="en-US" b="0" i="0" dirty="0">
                <a:solidFill>
                  <a:srgbClr val="000000"/>
                </a:solidFill>
                <a:effectLst/>
                <a:latin typeface="Tahoma" panose="020B0604030504040204" pitchFamily="34" charset="0"/>
              </a:rPr>
              <a:t>The most convenient method to visualize DNA in gel electrophoresis is staining with the fluorescent dye </a:t>
            </a:r>
            <a:r>
              <a:rPr lang="en-US" b="1" i="0" dirty="0">
                <a:solidFill>
                  <a:srgbClr val="000000"/>
                </a:solidFill>
                <a:effectLst/>
                <a:latin typeface="Tahoma" panose="020B0604030504040204" pitchFamily="34" charset="0"/>
              </a:rPr>
              <a:t>ethidium bromide</a:t>
            </a:r>
            <a:r>
              <a:rPr lang="en-US" b="0" i="0" dirty="0">
                <a:solidFill>
                  <a:srgbClr val="000000"/>
                </a:solidFill>
                <a:effectLst/>
                <a:latin typeface="Tahoma" panose="020B0604030504040204" pitchFamily="34" charset="0"/>
              </a:rPr>
              <a:t>. This compound contains a planar group that </a:t>
            </a:r>
            <a:r>
              <a:rPr lang="en-US" b="1" i="0" dirty="0">
                <a:solidFill>
                  <a:srgbClr val="000000"/>
                </a:solidFill>
                <a:effectLst/>
                <a:latin typeface="Tahoma" panose="020B0604030504040204" pitchFamily="34" charset="0"/>
              </a:rPr>
              <a:t>intercalates</a:t>
            </a:r>
            <a:r>
              <a:rPr lang="en-US" b="0" i="0" dirty="0">
                <a:solidFill>
                  <a:srgbClr val="000000"/>
                </a:solidFill>
                <a:effectLst/>
                <a:latin typeface="Tahoma" panose="020B0604030504040204" pitchFamily="34" charset="0"/>
              </a:rPr>
              <a:t> between the stacked bases of DNA. The orientation and proximity of ethidium with the stacked bases causes the dye to display an increased florescence compared to free dye (in solution). U.V. radiation at 254 nm is absorbed by the DNA and transmitted to the bound dye and the energy is re-emitted at 590 nm in the </a:t>
            </a:r>
            <a:r>
              <a:rPr lang="en-US" b="1" i="0" dirty="0">
                <a:solidFill>
                  <a:srgbClr val="000000"/>
                </a:solidFill>
                <a:effectLst/>
                <a:latin typeface="Tahoma" panose="020B0604030504040204" pitchFamily="34" charset="0"/>
              </a:rPr>
              <a:t>red-orange</a:t>
            </a:r>
            <a:r>
              <a:rPr lang="en-US" b="0" i="0" dirty="0">
                <a:solidFill>
                  <a:srgbClr val="000000"/>
                </a:solidFill>
                <a:effectLst/>
                <a:latin typeface="Tahoma" panose="020B0604030504040204" pitchFamily="34" charset="0"/>
              </a:rPr>
              <a:t> region of the spectrum.</a:t>
            </a:r>
          </a:p>
          <a:p>
            <a:endParaRPr lang="en-US" dirty="0"/>
          </a:p>
        </p:txBody>
      </p:sp>
    </p:spTree>
    <p:extLst>
      <p:ext uri="{BB962C8B-B14F-4D97-AF65-F5344CB8AC3E}">
        <p14:creationId xmlns:p14="http://schemas.microsoft.com/office/powerpoint/2010/main" val="176367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D1ED8A-4121-4893-905D-8534A68A9B0B}"/>
              </a:ext>
            </a:extLst>
          </p:cNvPr>
          <p:cNvSpPr txBox="1"/>
          <p:nvPr/>
        </p:nvSpPr>
        <p:spPr>
          <a:xfrm>
            <a:off x="801383" y="688368"/>
            <a:ext cx="10469367" cy="4985980"/>
          </a:xfrm>
          <a:prstGeom prst="rect">
            <a:avLst/>
          </a:prstGeom>
          <a:noFill/>
        </p:spPr>
        <p:txBody>
          <a:bodyPr wrap="square">
            <a:spAutoFit/>
          </a:bodyPr>
          <a:lstStyle/>
          <a:p>
            <a:pPr marL="285750" indent="-285750">
              <a:buFont typeface="Arial" panose="020B0604020202020204" pitchFamily="34" charset="0"/>
              <a:buChar char="•"/>
            </a:pPr>
            <a:r>
              <a:rPr lang="en-US" sz="2600" b="0" i="0" dirty="0">
                <a:solidFill>
                  <a:srgbClr val="333333"/>
                </a:solidFill>
                <a:effectLst/>
              </a:rPr>
              <a:t>In an aqueous solution, a pH of 7 describes a neutral solution because the activities of Hydrogen (H+) and Hydroxide ions (OH-) are equal. </a:t>
            </a:r>
          </a:p>
          <a:p>
            <a:pPr marL="285750" indent="-285750">
              <a:buFont typeface="Arial" panose="020B0604020202020204" pitchFamily="34" charset="0"/>
              <a:buChar char="•"/>
            </a:pPr>
            <a:endParaRPr lang="en-US" sz="2600" dirty="0">
              <a:solidFill>
                <a:srgbClr val="333333"/>
              </a:solidFill>
            </a:endParaRPr>
          </a:p>
          <a:p>
            <a:pPr marL="285750" indent="-285750">
              <a:buFont typeface="Arial" panose="020B0604020202020204" pitchFamily="34" charset="0"/>
              <a:buChar char="•"/>
            </a:pPr>
            <a:r>
              <a:rPr lang="en-US" sz="2600" b="0" i="0" dirty="0">
                <a:solidFill>
                  <a:srgbClr val="333333"/>
                </a:solidFill>
                <a:effectLst/>
              </a:rPr>
              <a:t>The solution is described as acidic when the pH is below 7,as the activity of Hydrogen ion is dominant when compared to Hydroxide ion. </a:t>
            </a:r>
          </a:p>
          <a:p>
            <a:pPr marL="285750" indent="-285750">
              <a:buFont typeface="Arial" panose="020B0604020202020204" pitchFamily="34" charset="0"/>
              <a:buChar char="•"/>
            </a:pPr>
            <a:endParaRPr lang="en-US" sz="2600" dirty="0">
              <a:solidFill>
                <a:srgbClr val="333333"/>
              </a:solidFill>
            </a:endParaRPr>
          </a:p>
          <a:p>
            <a:pPr marL="285750" indent="-285750">
              <a:buFont typeface="Arial" panose="020B0604020202020204" pitchFamily="34" charset="0"/>
              <a:buChar char="•"/>
            </a:pPr>
            <a:r>
              <a:rPr lang="en-US" sz="2600" b="0" i="0" dirty="0">
                <a:solidFill>
                  <a:srgbClr val="333333"/>
                </a:solidFill>
                <a:effectLst/>
              </a:rPr>
              <a:t>Hence a solution is termed more acidic when the Hydrogen ion activity increases and the pH value decreases.</a:t>
            </a:r>
          </a:p>
          <a:p>
            <a:pPr marL="285750" indent="-285750">
              <a:buFont typeface="Arial" panose="020B0604020202020204" pitchFamily="34" charset="0"/>
              <a:buChar char="•"/>
            </a:pPr>
            <a:endParaRPr lang="en-US" sz="2600" dirty="0">
              <a:solidFill>
                <a:srgbClr val="333333"/>
              </a:solidFill>
            </a:endParaRPr>
          </a:p>
          <a:p>
            <a:pPr marL="285750" indent="-285750">
              <a:buFont typeface="Arial" panose="020B0604020202020204" pitchFamily="34" charset="0"/>
              <a:buChar char="•"/>
            </a:pPr>
            <a:r>
              <a:rPr lang="en-US" sz="2600" dirty="0">
                <a:solidFill>
                  <a:srgbClr val="333333"/>
                </a:solidFill>
              </a:rPr>
              <a:t>On the contrary, the solution is described as basic (or alkaline) when the pH is above 7, as the activity of Hydroxide ion is dominant when compared to Hydrogen ion. </a:t>
            </a:r>
          </a:p>
        </p:txBody>
      </p:sp>
    </p:spTree>
    <p:extLst>
      <p:ext uri="{BB962C8B-B14F-4D97-AF65-F5344CB8AC3E}">
        <p14:creationId xmlns:p14="http://schemas.microsoft.com/office/powerpoint/2010/main" val="1073420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51E81-4BAC-4642-8853-61EEF892B3AF}"/>
              </a:ext>
            </a:extLst>
          </p:cNvPr>
          <p:cNvSpPr>
            <a:spLocks noGrp="1"/>
          </p:cNvSpPr>
          <p:nvPr>
            <p:ph idx="1"/>
          </p:nvPr>
        </p:nvSpPr>
        <p:spPr>
          <a:xfrm>
            <a:off x="838200" y="1013966"/>
            <a:ext cx="10515600" cy="4351338"/>
          </a:xfrm>
        </p:spPr>
        <p:txBody>
          <a:bodyPr/>
          <a:lstStyle/>
          <a:p>
            <a:pPr algn="just">
              <a:buFont typeface="Arial" panose="020B0604020202020204" pitchFamily="34" charset="0"/>
              <a:buChar char="•"/>
            </a:pPr>
            <a:r>
              <a:rPr lang="en-US" b="0" i="0" dirty="0">
                <a:solidFill>
                  <a:srgbClr val="000000"/>
                </a:solidFill>
                <a:effectLst/>
                <a:latin typeface="Tahoma" panose="020B0604030504040204" pitchFamily="34" charset="0"/>
              </a:rPr>
              <a:t>In both DNA and protein gels, molecular weight markers are run in a lane at one end of the gel</a:t>
            </a:r>
          </a:p>
          <a:p>
            <a:br>
              <a:rPr lang="en-US" dirty="0"/>
            </a:br>
            <a:endParaRPr lang="en-US" dirty="0"/>
          </a:p>
        </p:txBody>
      </p:sp>
      <p:pic>
        <p:nvPicPr>
          <p:cNvPr id="4" name="Picture 3">
            <a:extLst>
              <a:ext uri="{FF2B5EF4-FFF2-40B4-BE49-F238E27FC236}">
                <a16:creationId xmlns:a16="http://schemas.microsoft.com/office/drawing/2014/main" id="{43F7E57D-DD9F-4329-AB4C-42F625401AC0}"/>
              </a:ext>
            </a:extLst>
          </p:cNvPr>
          <p:cNvPicPr>
            <a:picLocks noChangeAspect="1"/>
          </p:cNvPicPr>
          <p:nvPr/>
        </p:nvPicPr>
        <p:blipFill>
          <a:blip r:embed="rId2"/>
          <a:stretch>
            <a:fillRect/>
          </a:stretch>
        </p:blipFill>
        <p:spPr>
          <a:xfrm>
            <a:off x="6729573" y="1624825"/>
            <a:ext cx="4161033" cy="5074652"/>
          </a:xfrm>
          <a:prstGeom prst="rect">
            <a:avLst/>
          </a:prstGeom>
        </p:spPr>
      </p:pic>
      <p:sp>
        <p:nvSpPr>
          <p:cNvPr id="6" name="TextBox 5">
            <a:extLst>
              <a:ext uri="{FF2B5EF4-FFF2-40B4-BE49-F238E27FC236}">
                <a16:creationId xmlns:a16="http://schemas.microsoft.com/office/drawing/2014/main" id="{9687C3D6-6130-4E4E-849C-DECD127570F0}"/>
              </a:ext>
            </a:extLst>
          </p:cNvPr>
          <p:cNvSpPr txBox="1"/>
          <p:nvPr/>
        </p:nvSpPr>
        <p:spPr>
          <a:xfrm>
            <a:off x="631861" y="5365304"/>
            <a:ext cx="6097712" cy="369332"/>
          </a:xfrm>
          <a:prstGeom prst="rect">
            <a:avLst/>
          </a:prstGeom>
          <a:noFill/>
        </p:spPr>
        <p:txBody>
          <a:bodyPr wrap="square">
            <a:spAutoFit/>
          </a:bodyPr>
          <a:lstStyle/>
          <a:p>
            <a:r>
              <a:rPr lang="en-US" dirty="0"/>
              <a:t>https://www.youtube.com/watch?v=vq759wKCCUQ</a:t>
            </a:r>
          </a:p>
        </p:txBody>
      </p:sp>
    </p:spTree>
    <p:extLst>
      <p:ext uri="{BB962C8B-B14F-4D97-AF65-F5344CB8AC3E}">
        <p14:creationId xmlns:p14="http://schemas.microsoft.com/office/powerpoint/2010/main" val="3085877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90A8-47F4-46A1-8C40-412EA1C74FC4}"/>
              </a:ext>
            </a:extLst>
          </p:cNvPr>
          <p:cNvSpPr>
            <a:spLocks noGrp="1"/>
          </p:cNvSpPr>
          <p:nvPr>
            <p:ph type="title"/>
          </p:nvPr>
        </p:nvSpPr>
        <p:spPr>
          <a:xfrm>
            <a:off x="838200" y="2103437"/>
            <a:ext cx="10515600" cy="1325563"/>
          </a:xfrm>
        </p:spPr>
        <p:txBody>
          <a:bodyPr/>
          <a:lstStyle/>
          <a:p>
            <a:r>
              <a:rPr lang="en-US" dirty="0"/>
              <a:t>PCR</a:t>
            </a:r>
          </a:p>
        </p:txBody>
      </p:sp>
    </p:spTree>
    <p:extLst>
      <p:ext uri="{BB962C8B-B14F-4D97-AF65-F5344CB8AC3E}">
        <p14:creationId xmlns:p14="http://schemas.microsoft.com/office/powerpoint/2010/main" val="836297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54DED1-E1FC-4366-B2C8-A3B74C6B2F11}"/>
              </a:ext>
            </a:extLst>
          </p:cNvPr>
          <p:cNvSpPr>
            <a:spLocks noGrp="1"/>
          </p:cNvSpPr>
          <p:nvPr>
            <p:ph type="title"/>
          </p:nvPr>
        </p:nvSpPr>
        <p:spPr/>
        <p:txBody>
          <a:bodyPr/>
          <a:lstStyle/>
          <a:p>
            <a:r>
              <a:rPr lang="en-US" dirty="0"/>
              <a:t>What is PCR?</a:t>
            </a:r>
          </a:p>
        </p:txBody>
      </p:sp>
      <p:sp>
        <p:nvSpPr>
          <p:cNvPr id="4" name="Content Placeholder 3">
            <a:extLst>
              <a:ext uri="{FF2B5EF4-FFF2-40B4-BE49-F238E27FC236}">
                <a16:creationId xmlns:a16="http://schemas.microsoft.com/office/drawing/2014/main" id="{CDE2B1AB-9014-49D3-A469-06898F38AE86}"/>
              </a:ext>
            </a:extLst>
          </p:cNvPr>
          <p:cNvSpPr>
            <a:spLocks noGrp="1"/>
          </p:cNvSpPr>
          <p:nvPr>
            <p:ph idx="1"/>
          </p:nvPr>
        </p:nvSpPr>
        <p:spPr/>
        <p:txBody>
          <a:bodyPr/>
          <a:lstStyle/>
          <a:p>
            <a:r>
              <a:rPr lang="en-US" b="1" i="0" dirty="0">
                <a:solidFill>
                  <a:srgbClr val="21242C"/>
                </a:solidFill>
                <a:effectLst/>
                <a:latin typeface="Lato" panose="020F0502020204030203" pitchFamily="34" charset="0"/>
              </a:rPr>
              <a:t>Polymerase chain reaction</a:t>
            </a:r>
            <a:r>
              <a:rPr lang="en-US" b="0" i="0" dirty="0">
                <a:solidFill>
                  <a:srgbClr val="21242C"/>
                </a:solidFill>
                <a:effectLst/>
                <a:latin typeface="Lato" panose="020F0502020204030203" pitchFamily="34" charset="0"/>
              </a:rPr>
              <a:t> (</a:t>
            </a:r>
            <a:r>
              <a:rPr lang="en-US" b="1" i="0" dirty="0">
                <a:solidFill>
                  <a:srgbClr val="21242C"/>
                </a:solidFill>
                <a:effectLst/>
                <a:latin typeface="Lato" panose="020F0502020204030203" pitchFamily="34" charset="0"/>
              </a:rPr>
              <a:t>PCR</a:t>
            </a:r>
            <a:r>
              <a:rPr lang="en-US" b="0" i="0" dirty="0">
                <a:solidFill>
                  <a:srgbClr val="21242C"/>
                </a:solidFill>
                <a:effectLst/>
                <a:latin typeface="Lato" panose="020F0502020204030203" pitchFamily="34" charset="0"/>
              </a:rPr>
              <a:t>) is a common laboratory technique used to make many copies (millions or billions!) of a particular region of DNA. This DNA region can be anything the experimenter is interested in. </a:t>
            </a:r>
          </a:p>
          <a:p>
            <a:pPr algn="l" fontAlgn="base"/>
            <a:r>
              <a:rPr lang="en-US" b="0" i="0" dirty="0">
                <a:solidFill>
                  <a:srgbClr val="21242C"/>
                </a:solidFill>
                <a:effectLst/>
                <a:latin typeface="inherit"/>
              </a:rPr>
              <a:t>DNA amplified by PCR may be sent for </a:t>
            </a:r>
            <a:r>
              <a:rPr lang="en-US" b="0" i="0" u="none" strike="noStrike" dirty="0">
                <a:solidFill>
                  <a:srgbClr val="8755EE"/>
                </a:solidFill>
                <a:effectLst/>
                <a:latin typeface="inherit"/>
                <a:hlinkClick r:id="rId2"/>
              </a:rPr>
              <a:t>sequencing</a:t>
            </a:r>
            <a:r>
              <a:rPr lang="en-US" b="0" i="0" dirty="0">
                <a:solidFill>
                  <a:srgbClr val="21242C"/>
                </a:solidFill>
                <a:effectLst/>
                <a:latin typeface="inherit"/>
              </a:rPr>
              <a:t>, visualized by </a:t>
            </a:r>
            <a:r>
              <a:rPr lang="en-US" b="0" i="0" u="none" strike="noStrike" dirty="0">
                <a:solidFill>
                  <a:srgbClr val="8755EE"/>
                </a:solidFill>
                <a:effectLst/>
                <a:latin typeface="inherit"/>
                <a:hlinkClick r:id="rId3"/>
              </a:rPr>
              <a:t>gel electrophoresis</a:t>
            </a:r>
            <a:r>
              <a:rPr lang="en-US" b="0" i="0" dirty="0">
                <a:solidFill>
                  <a:srgbClr val="21242C"/>
                </a:solidFill>
                <a:effectLst/>
                <a:latin typeface="inherit"/>
              </a:rPr>
              <a:t>, or </a:t>
            </a:r>
            <a:r>
              <a:rPr lang="en-US" b="0" i="0" u="none" strike="noStrike" dirty="0">
                <a:solidFill>
                  <a:srgbClr val="8755EE"/>
                </a:solidFill>
                <a:effectLst/>
                <a:latin typeface="inherit"/>
                <a:hlinkClick r:id="rId4"/>
              </a:rPr>
              <a:t>cloned</a:t>
            </a:r>
            <a:r>
              <a:rPr lang="en-US" b="0" i="0" dirty="0">
                <a:solidFill>
                  <a:srgbClr val="21242C"/>
                </a:solidFill>
                <a:effectLst/>
                <a:latin typeface="inherit"/>
              </a:rPr>
              <a:t> into a plasmid for further experiments.</a:t>
            </a:r>
          </a:p>
          <a:p>
            <a:pPr algn="l" fontAlgn="base"/>
            <a:r>
              <a:rPr lang="en-US" b="0" i="0" dirty="0">
                <a:solidFill>
                  <a:srgbClr val="21242C"/>
                </a:solidFill>
                <a:effectLst/>
                <a:latin typeface="inherit"/>
              </a:rPr>
              <a:t>PCR is used in many areas of biology and medicine, including molecular biology research, medical diagnostics, and even some branches of ecology.</a:t>
            </a:r>
          </a:p>
          <a:p>
            <a:endParaRPr lang="en-US" dirty="0"/>
          </a:p>
        </p:txBody>
      </p:sp>
    </p:spTree>
    <p:extLst>
      <p:ext uri="{BB962C8B-B14F-4D97-AF65-F5344CB8AC3E}">
        <p14:creationId xmlns:p14="http://schemas.microsoft.com/office/powerpoint/2010/main" val="290643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B4B2-E39A-4EE2-8704-30630B9FC737}"/>
              </a:ext>
            </a:extLst>
          </p:cNvPr>
          <p:cNvSpPr>
            <a:spLocks noGrp="1"/>
          </p:cNvSpPr>
          <p:nvPr>
            <p:ph type="title"/>
          </p:nvPr>
        </p:nvSpPr>
        <p:spPr/>
        <p:txBody>
          <a:bodyPr/>
          <a:lstStyle/>
          <a:p>
            <a:r>
              <a:rPr lang="en-US" dirty="0"/>
              <a:t>DNA Polymerase</a:t>
            </a:r>
          </a:p>
        </p:txBody>
      </p:sp>
      <p:sp>
        <p:nvSpPr>
          <p:cNvPr id="3" name="Content Placeholder 2">
            <a:extLst>
              <a:ext uri="{FF2B5EF4-FFF2-40B4-BE49-F238E27FC236}">
                <a16:creationId xmlns:a16="http://schemas.microsoft.com/office/drawing/2014/main" id="{941E3A67-D626-4C6D-8F94-87B24BC08EDE}"/>
              </a:ext>
            </a:extLst>
          </p:cNvPr>
          <p:cNvSpPr>
            <a:spLocks noGrp="1"/>
          </p:cNvSpPr>
          <p:nvPr>
            <p:ph idx="1"/>
          </p:nvPr>
        </p:nvSpPr>
        <p:spPr/>
        <p:txBody>
          <a:bodyPr>
            <a:normAutofit fontScale="92500" lnSpcReduction="20000"/>
          </a:bodyPr>
          <a:lstStyle/>
          <a:p>
            <a:r>
              <a:rPr lang="en-US" b="0" i="0" dirty="0">
                <a:solidFill>
                  <a:srgbClr val="21242C"/>
                </a:solidFill>
                <a:effectLst/>
                <a:latin typeface="Lato" panose="020F0502020204030203" pitchFamily="34" charset="0"/>
              </a:rPr>
              <a:t>The DNA polymerase typically used in PCR is called </a:t>
            </a:r>
            <a:r>
              <a:rPr lang="en-US" b="1" i="1" dirty="0">
                <a:solidFill>
                  <a:srgbClr val="21242C"/>
                </a:solidFill>
                <a:effectLst/>
                <a:latin typeface="inherit"/>
              </a:rPr>
              <a:t>Taq</a:t>
            </a:r>
            <a:r>
              <a:rPr lang="en-US" b="1" i="0" dirty="0">
                <a:solidFill>
                  <a:srgbClr val="21242C"/>
                </a:solidFill>
                <a:effectLst/>
                <a:latin typeface="Lato" panose="020F0502020204030203" pitchFamily="34" charset="0"/>
              </a:rPr>
              <a:t> polymerase</a:t>
            </a:r>
            <a:r>
              <a:rPr lang="en-US" b="0" i="0" dirty="0">
                <a:solidFill>
                  <a:srgbClr val="21242C"/>
                </a:solidFill>
                <a:effectLst/>
                <a:latin typeface="Lato" panose="020F0502020204030203" pitchFamily="34" charset="0"/>
              </a:rPr>
              <a:t>, after the heat-tolerant bacterium from which it was isolated (</a:t>
            </a:r>
            <a:r>
              <a:rPr lang="en-US" b="1" i="1" dirty="0">
                <a:solidFill>
                  <a:srgbClr val="21242C"/>
                </a:solidFill>
                <a:effectLst/>
                <a:latin typeface="inherit"/>
              </a:rPr>
              <a:t>T</a:t>
            </a:r>
            <a:r>
              <a:rPr lang="en-US" b="0" i="1" dirty="0">
                <a:solidFill>
                  <a:srgbClr val="21242C"/>
                </a:solidFill>
                <a:effectLst/>
                <a:latin typeface="Lato" panose="020F0502020204030203" pitchFamily="34" charset="0"/>
              </a:rPr>
              <a:t>hermus </a:t>
            </a:r>
            <a:r>
              <a:rPr lang="en-US" b="1" i="1" dirty="0">
                <a:solidFill>
                  <a:srgbClr val="21242C"/>
                </a:solidFill>
                <a:effectLst/>
                <a:latin typeface="inherit"/>
              </a:rPr>
              <a:t>aq</a:t>
            </a:r>
            <a:r>
              <a:rPr lang="en-US" b="0" i="1" dirty="0">
                <a:solidFill>
                  <a:srgbClr val="21242C"/>
                </a:solidFill>
                <a:effectLst/>
                <a:latin typeface="Lato" panose="020F0502020204030203" pitchFamily="34" charset="0"/>
              </a:rPr>
              <a:t>uaticus</a:t>
            </a:r>
            <a:r>
              <a:rPr lang="en-US" b="0" i="0" dirty="0">
                <a:solidFill>
                  <a:srgbClr val="21242C"/>
                </a:solidFill>
                <a:effectLst/>
                <a:latin typeface="Lato" panose="020F0502020204030203" pitchFamily="34" charset="0"/>
              </a:rPr>
              <a:t>).</a:t>
            </a:r>
          </a:p>
          <a:p>
            <a:r>
              <a:rPr lang="en-US" b="0" i="1" dirty="0">
                <a:solidFill>
                  <a:srgbClr val="21242C"/>
                </a:solidFill>
                <a:effectLst/>
                <a:latin typeface="Lato" panose="020F0502020204030203" pitchFamily="34" charset="0"/>
              </a:rPr>
              <a:t>T. aquaticus</a:t>
            </a:r>
            <a:r>
              <a:rPr lang="en-US" b="0" i="0" dirty="0">
                <a:solidFill>
                  <a:srgbClr val="21242C"/>
                </a:solidFill>
                <a:effectLst/>
                <a:latin typeface="Lato" panose="020F0502020204030203" pitchFamily="34" charset="0"/>
              </a:rPr>
              <a:t> lives in hot springs and hydrothermal vents. Its DNA polymerase is very heat-stable and is most active around </a:t>
            </a:r>
            <a:r>
              <a:rPr lang="en-US" b="0" i="0" dirty="0">
                <a:solidFill>
                  <a:srgbClr val="21242C"/>
                </a:solidFill>
                <a:effectLst/>
                <a:latin typeface="KaTeX_Main"/>
              </a:rPr>
              <a:t>70 °\text C70°C</a:t>
            </a:r>
            <a:r>
              <a:rPr lang="en-US" b="0" i="0" dirty="0">
                <a:solidFill>
                  <a:srgbClr val="21242C"/>
                </a:solidFill>
                <a:effectLst/>
                <a:latin typeface="Lato" panose="020F0502020204030203" pitchFamily="34" charset="0"/>
              </a:rPr>
              <a:t>70, °, start text, C, end text (a temperature at which a human or </a:t>
            </a:r>
            <a:r>
              <a:rPr lang="en-US" b="0" i="1" dirty="0">
                <a:solidFill>
                  <a:srgbClr val="21242C"/>
                </a:solidFill>
                <a:effectLst/>
                <a:latin typeface="Lato" panose="020F0502020204030203" pitchFamily="34" charset="0"/>
              </a:rPr>
              <a:t>E. coli</a:t>
            </a:r>
            <a:r>
              <a:rPr lang="en-US" b="0" i="0" dirty="0">
                <a:solidFill>
                  <a:srgbClr val="21242C"/>
                </a:solidFill>
                <a:effectLst/>
                <a:latin typeface="Lato" panose="020F0502020204030203" pitchFamily="34" charset="0"/>
              </a:rPr>
              <a:t> DNA polymerase would be nonfunctional). This heat-stability makes Taq polymerase ideal for PCR. As we'll see, high temperature is used repeatedly in PCR to </a:t>
            </a:r>
            <a:r>
              <a:rPr lang="en-US" b="1" i="0" dirty="0">
                <a:solidFill>
                  <a:srgbClr val="21242C"/>
                </a:solidFill>
                <a:effectLst/>
                <a:latin typeface="Lato" panose="020F0502020204030203" pitchFamily="34" charset="0"/>
              </a:rPr>
              <a:t>denature</a:t>
            </a:r>
            <a:r>
              <a:rPr lang="en-US" b="0" i="0" dirty="0">
                <a:solidFill>
                  <a:srgbClr val="21242C"/>
                </a:solidFill>
                <a:effectLst/>
                <a:latin typeface="Lato" panose="020F0502020204030203" pitchFamily="34" charset="0"/>
              </a:rPr>
              <a:t> the template DNA, or separate its strands.</a:t>
            </a:r>
            <a:endParaRPr lang="en-US" dirty="0">
              <a:solidFill>
                <a:srgbClr val="21242C"/>
              </a:solidFill>
              <a:latin typeface="Lato" panose="020F0502020204030203" pitchFamily="34" charset="0"/>
            </a:endParaRPr>
          </a:p>
          <a:p>
            <a:r>
              <a:rPr lang="en-US" b="0" i="0" dirty="0">
                <a:solidFill>
                  <a:srgbClr val="21242C"/>
                </a:solidFill>
                <a:effectLst/>
                <a:latin typeface="Lato" panose="020F0502020204030203" pitchFamily="34" charset="0"/>
              </a:rPr>
              <a:t>Like other DNA polymerases, </a:t>
            </a:r>
            <a:r>
              <a:rPr lang="en-US" b="0" i="1" dirty="0">
                <a:solidFill>
                  <a:srgbClr val="21242C"/>
                </a:solidFill>
                <a:effectLst/>
                <a:latin typeface="Lato" panose="020F0502020204030203" pitchFamily="34" charset="0"/>
              </a:rPr>
              <a:t>Taq</a:t>
            </a:r>
            <a:r>
              <a:rPr lang="en-US" b="0" i="0" dirty="0">
                <a:solidFill>
                  <a:srgbClr val="21242C"/>
                </a:solidFill>
                <a:effectLst/>
                <a:latin typeface="Lato" panose="020F0502020204030203" pitchFamily="34" charset="0"/>
              </a:rPr>
              <a:t> polymerase can only make DNA if it's given a </a:t>
            </a:r>
            <a:r>
              <a:rPr lang="en-US" b="1" i="0" dirty="0">
                <a:solidFill>
                  <a:srgbClr val="21242C"/>
                </a:solidFill>
                <a:effectLst/>
                <a:latin typeface="Lato" panose="020F0502020204030203" pitchFamily="34" charset="0"/>
              </a:rPr>
              <a:t>primer</a:t>
            </a:r>
            <a:r>
              <a:rPr lang="en-US" b="0" i="0" dirty="0">
                <a:solidFill>
                  <a:srgbClr val="21242C"/>
                </a:solidFill>
                <a:effectLst/>
                <a:latin typeface="Lato" panose="020F0502020204030203" pitchFamily="34" charset="0"/>
              </a:rPr>
              <a:t>, a short sequence of nucleotides that provides a starting point for DNA synthesis. </a:t>
            </a:r>
            <a:endParaRPr lang="en-US" dirty="0"/>
          </a:p>
        </p:txBody>
      </p:sp>
    </p:spTree>
    <p:extLst>
      <p:ext uri="{BB962C8B-B14F-4D97-AF65-F5344CB8AC3E}">
        <p14:creationId xmlns:p14="http://schemas.microsoft.com/office/powerpoint/2010/main" val="3838822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A5A6-BDD7-46A2-B131-81306F55F4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0CE5430-6DE1-44C5-A357-94861A2C404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4B59E71-F6CD-4F20-AA45-7F6E0560BB38}"/>
              </a:ext>
            </a:extLst>
          </p:cNvPr>
          <p:cNvPicPr>
            <a:picLocks noChangeAspect="1"/>
          </p:cNvPicPr>
          <p:nvPr/>
        </p:nvPicPr>
        <p:blipFill>
          <a:blip r:embed="rId2"/>
          <a:stretch>
            <a:fillRect/>
          </a:stretch>
        </p:blipFill>
        <p:spPr>
          <a:xfrm>
            <a:off x="256854" y="-222523"/>
            <a:ext cx="8634412" cy="3651523"/>
          </a:xfrm>
          <a:prstGeom prst="rect">
            <a:avLst/>
          </a:prstGeom>
        </p:spPr>
      </p:pic>
      <p:pic>
        <p:nvPicPr>
          <p:cNvPr id="5" name="Picture 4">
            <a:extLst>
              <a:ext uri="{FF2B5EF4-FFF2-40B4-BE49-F238E27FC236}">
                <a16:creationId xmlns:a16="http://schemas.microsoft.com/office/drawing/2014/main" id="{8C7491EE-9E1F-4B9F-8B62-D46CE6E0DAB4}"/>
              </a:ext>
            </a:extLst>
          </p:cNvPr>
          <p:cNvPicPr>
            <a:picLocks noChangeAspect="1"/>
          </p:cNvPicPr>
          <p:nvPr/>
        </p:nvPicPr>
        <p:blipFill>
          <a:blip r:embed="rId3"/>
          <a:stretch>
            <a:fillRect/>
          </a:stretch>
        </p:blipFill>
        <p:spPr>
          <a:xfrm>
            <a:off x="3986374" y="3167534"/>
            <a:ext cx="6983001" cy="3422196"/>
          </a:xfrm>
          <a:prstGeom prst="rect">
            <a:avLst/>
          </a:prstGeom>
        </p:spPr>
      </p:pic>
    </p:spTree>
    <p:extLst>
      <p:ext uri="{BB962C8B-B14F-4D97-AF65-F5344CB8AC3E}">
        <p14:creationId xmlns:p14="http://schemas.microsoft.com/office/powerpoint/2010/main" val="3051680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2803-ABD0-46E7-8896-C601ABD17ECE}"/>
              </a:ext>
            </a:extLst>
          </p:cNvPr>
          <p:cNvSpPr>
            <a:spLocks noGrp="1"/>
          </p:cNvSpPr>
          <p:nvPr>
            <p:ph type="title"/>
          </p:nvPr>
        </p:nvSpPr>
        <p:spPr/>
        <p:txBody>
          <a:bodyPr/>
          <a:lstStyle/>
          <a:p>
            <a:r>
              <a:rPr kumimoji="0" lang="en-US" altLang="en-US" sz="4400" b="0" i="0" u="none" strike="noStrike" cap="none" normalizeH="0" baseline="0" dirty="0">
                <a:ln>
                  <a:noFill/>
                </a:ln>
                <a:solidFill>
                  <a:srgbClr val="21242C"/>
                </a:solidFill>
                <a:effectLst/>
                <a:latin typeface="inherit"/>
              </a:rPr>
              <a:t>The basic steps are:</a:t>
            </a:r>
            <a:br>
              <a:rPr kumimoji="0" lang="en-US" altLang="en-US" sz="4400" b="0" i="0" u="none" strike="noStrike" cap="none" normalizeH="0" baseline="0" dirty="0">
                <a:ln>
                  <a:noFill/>
                </a:ln>
                <a:solidFill>
                  <a:schemeClr val="tx1"/>
                </a:solidFill>
                <a:effectLst/>
              </a:rPr>
            </a:br>
            <a:endParaRPr lang="en-US" dirty="0"/>
          </a:p>
        </p:txBody>
      </p:sp>
      <p:sp>
        <p:nvSpPr>
          <p:cNvPr id="5" name="Rectangle 2">
            <a:extLst>
              <a:ext uri="{FF2B5EF4-FFF2-40B4-BE49-F238E27FC236}">
                <a16:creationId xmlns:a16="http://schemas.microsoft.com/office/drawing/2014/main" id="{5292F3FB-EC5E-4187-8A78-E84F68F96311}"/>
              </a:ext>
            </a:extLst>
          </p:cNvPr>
          <p:cNvSpPr>
            <a:spLocks noGrp="1" noChangeArrowheads="1"/>
          </p:cNvSpPr>
          <p:nvPr>
            <p:ph idx="1"/>
          </p:nvPr>
        </p:nvSpPr>
        <p:spPr bwMode="auto">
          <a:xfrm>
            <a:off x="739739" y="1682508"/>
            <a:ext cx="11018098"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rgbClr val="21242C"/>
                </a:solidFill>
                <a:effectLst/>
                <a:latin typeface="inherit"/>
              </a:rPr>
              <a:t>Denaturation</a:t>
            </a:r>
            <a:r>
              <a:rPr kumimoji="0" lang="en-US" altLang="en-US" sz="2000" b="0" i="0" u="none" strike="noStrike" cap="none" normalizeH="0" baseline="0" dirty="0">
                <a:ln>
                  <a:noFill/>
                </a:ln>
                <a:solidFill>
                  <a:srgbClr val="21242C"/>
                </a:solidFill>
                <a:effectLst/>
                <a:latin typeface="inherit"/>
              </a:rPr>
              <a:t> (</a:t>
            </a:r>
            <a:r>
              <a:rPr kumimoji="0" lang="en-US" altLang="en-US" sz="2000" b="0" i="0" u="none" strike="noStrike" cap="none" normalizeH="0" baseline="0" dirty="0">
                <a:ln>
                  <a:noFill/>
                </a:ln>
                <a:solidFill>
                  <a:srgbClr val="21242C"/>
                </a:solidFill>
                <a:effectLst/>
                <a:latin typeface="KaTeX_Main"/>
              </a:rPr>
              <a:t>96 °</a:t>
            </a:r>
            <a:r>
              <a:rPr kumimoji="0" lang="en-US" altLang="en-US" sz="2000" b="0" i="0" u="none" strike="noStrike" cap="none" normalizeH="0" baseline="0" dirty="0">
                <a:ln>
                  <a:noFill/>
                </a:ln>
                <a:solidFill>
                  <a:srgbClr val="21242C"/>
                </a:solidFill>
                <a:effectLst/>
                <a:latin typeface="inherit"/>
              </a:rPr>
              <a:t> C): Heat the reaction strongly to separate, or denature, the DNA strands. This provides single-stranded template for the next step.</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000" b="0" i="0" u="none" strike="noStrike" cap="none" normalizeH="0" baseline="0" dirty="0">
              <a:ln>
                <a:noFill/>
              </a:ln>
              <a:solidFill>
                <a:srgbClr val="21242C"/>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1" i="0" u="none" strike="noStrike" cap="none" normalizeH="0" baseline="0" dirty="0">
                <a:ln>
                  <a:noFill/>
                </a:ln>
                <a:solidFill>
                  <a:srgbClr val="21242C"/>
                </a:solidFill>
                <a:effectLst/>
                <a:latin typeface="inherit"/>
              </a:rPr>
              <a:t>Annealing</a:t>
            </a:r>
            <a:r>
              <a:rPr kumimoji="0" lang="en-US" altLang="en-US" sz="2000" b="0" i="0" u="none" strike="noStrike" cap="none" normalizeH="0" baseline="0" dirty="0">
                <a:ln>
                  <a:noFill/>
                </a:ln>
                <a:solidFill>
                  <a:srgbClr val="21242C"/>
                </a:solidFill>
                <a:effectLst/>
                <a:latin typeface="inherit"/>
              </a:rPr>
              <a:t> : Cool the reaction so the primers can bind to their complementary sequences on the single-stranded template DNA.</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2000" b="0" i="0" u="none" strike="noStrike" cap="none" normalizeH="0" baseline="0" dirty="0">
              <a:ln>
                <a:noFill/>
              </a:ln>
              <a:solidFill>
                <a:srgbClr val="21242C"/>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1" i="0" u="none" strike="noStrike" cap="none" normalizeH="0" baseline="0" dirty="0">
                <a:ln>
                  <a:noFill/>
                </a:ln>
                <a:solidFill>
                  <a:srgbClr val="21242C"/>
                </a:solidFill>
                <a:effectLst/>
                <a:latin typeface="inherit"/>
              </a:rPr>
              <a:t>Extension</a:t>
            </a:r>
            <a:r>
              <a:rPr kumimoji="0" lang="en-US" altLang="en-US" sz="2000" b="0" i="0" u="none" strike="noStrike" cap="none" normalizeH="0" baseline="0" dirty="0">
                <a:ln>
                  <a:noFill/>
                </a:ln>
                <a:solidFill>
                  <a:srgbClr val="21242C"/>
                </a:solidFill>
                <a:effectLst/>
                <a:latin typeface="inherit"/>
              </a:rPr>
              <a:t> (</a:t>
            </a:r>
            <a:r>
              <a:rPr kumimoji="0" lang="en-US" altLang="en-US" sz="2000" b="0" i="0" u="none" strike="noStrike" cap="none" normalizeH="0" baseline="0" dirty="0">
                <a:ln>
                  <a:noFill/>
                </a:ln>
                <a:solidFill>
                  <a:srgbClr val="21242C"/>
                </a:solidFill>
                <a:effectLst/>
                <a:latin typeface="KaTeX_Main"/>
              </a:rPr>
              <a:t>72 </a:t>
            </a:r>
            <a:r>
              <a:rPr kumimoji="0" lang="en-US" altLang="en-US" sz="2000" b="0" i="0" u="none" strike="noStrike" cap="none" normalizeH="0" baseline="0" dirty="0">
                <a:ln>
                  <a:noFill/>
                </a:ln>
                <a:solidFill>
                  <a:srgbClr val="21242C"/>
                </a:solidFill>
                <a:effectLst/>
                <a:latin typeface="inherit"/>
              </a:rPr>
              <a:t>°C): Raise the reaction temperatures so </a:t>
            </a:r>
            <a:r>
              <a:rPr kumimoji="0" lang="en-US" altLang="en-US" sz="2000" b="0" i="1" u="none" strike="noStrike" cap="none" normalizeH="0" baseline="0" dirty="0">
                <a:ln>
                  <a:noFill/>
                </a:ln>
                <a:solidFill>
                  <a:srgbClr val="21242C"/>
                </a:solidFill>
                <a:effectLst/>
                <a:latin typeface="inherit"/>
              </a:rPr>
              <a:t>Taq</a:t>
            </a:r>
            <a:r>
              <a:rPr kumimoji="0" lang="en-US" altLang="en-US" sz="2000" b="0" i="0" u="none" strike="noStrike" cap="none" normalizeH="0" baseline="0" dirty="0">
                <a:ln>
                  <a:noFill/>
                </a:ln>
                <a:solidFill>
                  <a:srgbClr val="21242C"/>
                </a:solidFill>
                <a:effectLst/>
                <a:latin typeface="inherit"/>
              </a:rPr>
              <a:t> polymerase extends the primers, synthesizing new strands of DNA.</a:t>
            </a:r>
          </a:p>
          <a:p>
            <a:pPr marL="0" indent="0">
              <a:lnSpc>
                <a:spcPct val="100000"/>
              </a:lnSpc>
              <a:buFontTx/>
              <a:buAutoNum type="arabicPeriod" startAt="3"/>
            </a:pPr>
            <a:endParaRPr lang="en-US" altLang="en-US" sz="2000" dirty="0">
              <a:solidFill>
                <a:srgbClr val="21242C"/>
              </a:solidFill>
              <a:latin typeface="Lato" panose="020F0502020204030203" pitchFamily="34" charset="0"/>
            </a:endParaRPr>
          </a:p>
          <a:p>
            <a:pPr marL="0" indent="0">
              <a:lnSpc>
                <a:spcPct val="100000"/>
              </a:lnSpc>
              <a:buFontTx/>
              <a:buAutoNum type="arabicPeriod" startAt="3"/>
            </a:pPr>
            <a:endParaRPr lang="en-US" altLang="en-US" sz="2000" dirty="0">
              <a:solidFill>
                <a:srgbClr val="21242C"/>
              </a:solidFill>
              <a:latin typeface="Lato" panose="020F0502020204030203" pitchFamily="34" charset="0"/>
            </a:endParaRPr>
          </a:p>
          <a:p>
            <a:pPr marL="0" indent="0">
              <a:lnSpc>
                <a:spcPct val="100000"/>
              </a:lnSpc>
              <a:buFontTx/>
              <a:buAutoNum type="arabicPeriod" startAt="3"/>
            </a:pPr>
            <a:r>
              <a:rPr lang="en-US" altLang="en-US" sz="2000" dirty="0">
                <a:solidFill>
                  <a:srgbClr val="21242C"/>
                </a:solidFill>
                <a:latin typeface="Lato" panose="020F0502020204030203" pitchFamily="34" charset="0"/>
              </a:rPr>
              <a:t>This cycle repeats </a:t>
            </a:r>
            <a:r>
              <a:rPr lang="en-US" altLang="en-US" sz="2000" dirty="0">
                <a:solidFill>
                  <a:srgbClr val="21242C"/>
                </a:solidFill>
                <a:latin typeface="KaTeX_Main"/>
              </a:rPr>
              <a:t>25</a:t>
            </a:r>
            <a:r>
              <a:rPr lang="en-US" altLang="en-US" sz="2400" dirty="0">
                <a:solidFill>
                  <a:srgbClr val="21242C"/>
                </a:solidFill>
                <a:latin typeface="MathJax_Main"/>
              </a:rPr>
              <a:t>-</a:t>
            </a:r>
            <a:r>
              <a:rPr lang="en-US" altLang="en-US" sz="2000" dirty="0">
                <a:solidFill>
                  <a:srgbClr val="21242C"/>
                </a:solidFill>
                <a:latin typeface="Lato" panose="020F0502020204030203" pitchFamily="34" charset="0"/>
              </a:rPr>
              <a:t> </a:t>
            </a:r>
            <a:r>
              <a:rPr lang="en-US" altLang="en-US" sz="2000" dirty="0">
                <a:solidFill>
                  <a:srgbClr val="21242C"/>
                </a:solidFill>
                <a:latin typeface="KaTeX_Main"/>
              </a:rPr>
              <a:t>35</a:t>
            </a:r>
            <a:r>
              <a:rPr lang="en-US" altLang="en-US" sz="2000" dirty="0">
                <a:solidFill>
                  <a:srgbClr val="21242C"/>
                </a:solidFill>
                <a:latin typeface="Lato" panose="020F0502020204030203" pitchFamily="34" charset="0"/>
              </a:rPr>
              <a:t> times in a typical PCR reaction, which generally takes </a:t>
            </a:r>
            <a:r>
              <a:rPr lang="en-US" altLang="en-US" sz="2000" dirty="0">
                <a:solidFill>
                  <a:srgbClr val="21242C"/>
                </a:solidFill>
                <a:latin typeface="KaTeX_Main"/>
              </a:rPr>
              <a:t>2</a:t>
            </a:r>
            <a:r>
              <a:rPr lang="en-US" altLang="en-US" sz="2000" dirty="0">
                <a:solidFill>
                  <a:srgbClr val="21242C"/>
                </a:solidFill>
                <a:latin typeface="Lato" panose="020F0502020204030203" pitchFamily="34" charset="0"/>
              </a:rPr>
              <a:t> </a:t>
            </a:r>
            <a:r>
              <a:rPr lang="en-US" altLang="en-US" sz="2400" dirty="0">
                <a:solidFill>
                  <a:srgbClr val="21242C"/>
                </a:solidFill>
                <a:latin typeface="MathJax_Main"/>
              </a:rPr>
              <a:t>-</a:t>
            </a:r>
            <a:r>
              <a:rPr lang="en-US" altLang="en-US" sz="2000" dirty="0">
                <a:solidFill>
                  <a:srgbClr val="21242C"/>
                </a:solidFill>
                <a:latin typeface="Lato" panose="020F0502020204030203" pitchFamily="34" charset="0"/>
              </a:rPr>
              <a:t> </a:t>
            </a:r>
            <a:r>
              <a:rPr lang="en-US" altLang="en-US" sz="2000" dirty="0">
                <a:solidFill>
                  <a:srgbClr val="21242C"/>
                </a:solidFill>
                <a:latin typeface="KaTeX_Main"/>
              </a:rPr>
              <a:t>4</a:t>
            </a:r>
            <a:r>
              <a:rPr lang="en-US" altLang="en-US" sz="2000" dirty="0">
                <a:solidFill>
                  <a:srgbClr val="21242C"/>
                </a:solidFill>
                <a:latin typeface="Lato" panose="020F0502020204030203" pitchFamily="34" charset="0"/>
              </a:rPr>
              <a:t> hours, depending on the length of the DNA region being copied.</a:t>
            </a:r>
          </a:p>
          <a:p>
            <a:pPr marL="0" indent="0">
              <a:lnSpc>
                <a:spcPct val="100000"/>
              </a:lnSpc>
              <a:buFontTx/>
              <a:buAutoNum type="arabicPeriod" startAt="3"/>
            </a:pPr>
            <a:endParaRPr lang="en-US" altLang="en-US" sz="2000" dirty="0">
              <a:solidFill>
                <a:srgbClr val="21242C"/>
              </a:solidFill>
              <a:latin typeface="Lato" panose="020F0502020204030203" pitchFamily="34" charset="0"/>
            </a:endParaRPr>
          </a:p>
          <a:p>
            <a:pPr marL="0" indent="0">
              <a:lnSpc>
                <a:spcPct val="100000"/>
              </a:lnSpc>
              <a:buFontTx/>
              <a:buAutoNum type="arabicPeriod" startAt="3"/>
            </a:pPr>
            <a:r>
              <a:rPr lang="en-US" altLang="en-US" sz="2000" dirty="0">
                <a:solidFill>
                  <a:srgbClr val="21242C"/>
                </a:solidFill>
                <a:latin typeface="Lato" panose="020F0502020204030203" pitchFamily="34" charset="0"/>
              </a:rPr>
              <a:t> If the reaction is efficient (works well), the target region can go from just one or a few copies to billions.</a:t>
            </a:r>
            <a:r>
              <a:rPr lang="en-US" altLang="en-US" sz="1000" dirty="0"/>
              <a:t> </a:t>
            </a:r>
            <a:endParaRPr lang="en-US" altLang="en-US" sz="2400" dirty="0"/>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2000" b="0" i="0" u="none" strike="noStrike" cap="none" normalizeH="0" baseline="0" dirty="0">
              <a:ln>
                <a:noFill/>
              </a:ln>
              <a:solidFill>
                <a:srgbClr val="21242C"/>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lang="en-US" altLang="en-US" sz="2000" dirty="0">
              <a:solidFill>
                <a:srgbClr val="21242C"/>
              </a:solidFill>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2000" b="0" i="0" u="none" strike="noStrike" cap="none" normalizeH="0" baseline="0" dirty="0">
              <a:ln>
                <a:noFill/>
              </a:ln>
              <a:solidFill>
                <a:srgbClr val="21242C"/>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17751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61FE6A-EEFA-4A96-9069-5E67B7DBBBF9}"/>
              </a:ext>
            </a:extLst>
          </p:cNvPr>
          <p:cNvPicPr>
            <a:picLocks noChangeAspect="1"/>
          </p:cNvPicPr>
          <p:nvPr/>
        </p:nvPicPr>
        <p:blipFill>
          <a:blip r:embed="rId2"/>
          <a:stretch>
            <a:fillRect/>
          </a:stretch>
        </p:blipFill>
        <p:spPr>
          <a:xfrm>
            <a:off x="2865841" y="0"/>
            <a:ext cx="6460317" cy="6858000"/>
          </a:xfrm>
          <a:prstGeom prst="rect">
            <a:avLst/>
          </a:prstGeom>
        </p:spPr>
      </p:pic>
    </p:spTree>
    <p:extLst>
      <p:ext uri="{BB962C8B-B14F-4D97-AF65-F5344CB8AC3E}">
        <p14:creationId xmlns:p14="http://schemas.microsoft.com/office/powerpoint/2010/main" val="3887523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5469-D96B-4BD5-8381-C4EF1B2087DE}"/>
              </a:ext>
            </a:extLst>
          </p:cNvPr>
          <p:cNvSpPr>
            <a:spLocks noGrp="1"/>
          </p:cNvSpPr>
          <p:nvPr>
            <p:ph type="title"/>
          </p:nvPr>
        </p:nvSpPr>
        <p:spPr/>
        <p:txBody>
          <a:bodyPr/>
          <a:lstStyle/>
          <a:p>
            <a:r>
              <a:rPr lang="en-US" dirty="0"/>
              <a:t>Experiment 1:</a:t>
            </a:r>
            <a:br>
              <a:rPr lang="en-US" dirty="0"/>
            </a:br>
            <a:endParaRPr lang="en-US" dirty="0"/>
          </a:p>
        </p:txBody>
      </p:sp>
      <p:sp>
        <p:nvSpPr>
          <p:cNvPr id="3" name="Content Placeholder 2">
            <a:extLst>
              <a:ext uri="{FF2B5EF4-FFF2-40B4-BE49-F238E27FC236}">
                <a16:creationId xmlns:a16="http://schemas.microsoft.com/office/drawing/2014/main" id="{4C3911A0-DE1E-419A-A423-B159EA124852}"/>
              </a:ext>
            </a:extLst>
          </p:cNvPr>
          <p:cNvSpPr>
            <a:spLocks noGrp="1"/>
          </p:cNvSpPr>
          <p:nvPr>
            <p:ph idx="1"/>
          </p:nvPr>
        </p:nvSpPr>
        <p:spPr/>
        <p:txBody>
          <a:bodyPr/>
          <a:lstStyle/>
          <a:p>
            <a:r>
              <a:rPr lang="en-US" dirty="0">
                <a:hlinkClick r:id="rId2"/>
              </a:rPr>
              <a:t>https://www.youtube.com/watch?v=tsG2e9gPOqw</a:t>
            </a:r>
            <a:endParaRPr lang="en-US" dirty="0"/>
          </a:p>
          <a:p>
            <a:endParaRPr lang="en-US" dirty="0"/>
          </a:p>
        </p:txBody>
      </p:sp>
    </p:spTree>
    <p:extLst>
      <p:ext uri="{BB962C8B-B14F-4D97-AF65-F5344CB8AC3E}">
        <p14:creationId xmlns:p14="http://schemas.microsoft.com/office/powerpoint/2010/main" val="972150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E650-DCDF-4597-9821-B49FF3CC7EEB}"/>
              </a:ext>
            </a:extLst>
          </p:cNvPr>
          <p:cNvSpPr>
            <a:spLocks noGrp="1"/>
          </p:cNvSpPr>
          <p:nvPr>
            <p:ph type="title"/>
          </p:nvPr>
        </p:nvSpPr>
        <p:spPr>
          <a:xfrm>
            <a:off x="838200" y="930203"/>
            <a:ext cx="10515600" cy="1325563"/>
          </a:xfrm>
        </p:spPr>
        <p:txBody>
          <a:bodyPr>
            <a:normAutofit fontScale="90000"/>
          </a:bodyPr>
          <a:lstStyle/>
          <a:p>
            <a:r>
              <a:rPr lang="en-US" sz="3600" dirty="0"/>
              <a:t>Experiment 2. </a:t>
            </a:r>
            <a:br>
              <a:rPr lang="en-US" sz="3600" dirty="0"/>
            </a:br>
            <a:br>
              <a:rPr lang="en-US" sz="3600" dirty="0"/>
            </a:br>
            <a:r>
              <a:rPr lang="en-US" sz="3600" dirty="0"/>
              <a:t>Extraction of chloroplast from given plant leaf sample by differential centrifugation</a:t>
            </a:r>
          </a:p>
        </p:txBody>
      </p:sp>
      <p:sp>
        <p:nvSpPr>
          <p:cNvPr id="3" name="Content Placeholder 2">
            <a:extLst>
              <a:ext uri="{FF2B5EF4-FFF2-40B4-BE49-F238E27FC236}">
                <a16:creationId xmlns:a16="http://schemas.microsoft.com/office/drawing/2014/main" id="{C4934512-FD7A-4FC8-B315-11F6E084F8AD}"/>
              </a:ext>
            </a:extLst>
          </p:cNvPr>
          <p:cNvSpPr>
            <a:spLocks noGrp="1"/>
          </p:cNvSpPr>
          <p:nvPr>
            <p:ph idx="1"/>
          </p:nvPr>
        </p:nvSpPr>
        <p:spPr>
          <a:xfrm>
            <a:off x="838200" y="3760341"/>
            <a:ext cx="10515600" cy="2416621"/>
          </a:xfrm>
        </p:spPr>
        <p:txBody>
          <a:bodyPr/>
          <a:lstStyle/>
          <a:p>
            <a:r>
              <a:rPr lang="en-US" dirty="0">
                <a:hlinkClick r:id="rId2"/>
              </a:rPr>
              <a:t>http://vlab.amrita.edu/?sub=3&amp;brch=187&amp;sim=878&amp;cnt=1</a:t>
            </a:r>
            <a:endParaRPr lang="en-US" dirty="0"/>
          </a:p>
          <a:p>
            <a:endParaRPr lang="en-US" dirty="0"/>
          </a:p>
        </p:txBody>
      </p:sp>
    </p:spTree>
    <p:extLst>
      <p:ext uri="{BB962C8B-B14F-4D97-AF65-F5344CB8AC3E}">
        <p14:creationId xmlns:p14="http://schemas.microsoft.com/office/powerpoint/2010/main" val="4095874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F86A-EA6D-4063-9614-FB4DBF0C5DE6}"/>
              </a:ext>
            </a:extLst>
          </p:cNvPr>
          <p:cNvSpPr>
            <a:spLocks noGrp="1"/>
          </p:cNvSpPr>
          <p:nvPr>
            <p:ph type="title"/>
          </p:nvPr>
        </p:nvSpPr>
        <p:spPr>
          <a:xfrm>
            <a:off x="838200" y="2214473"/>
            <a:ext cx="10515600" cy="1325563"/>
          </a:xfrm>
        </p:spPr>
        <p:txBody>
          <a:bodyPr/>
          <a:lstStyle/>
          <a:p>
            <a:r>
              <a:rPr lang="en-US" dirty="0"/>
              <a:t>Chromatography</a:t>
            </a:r>
          </a:p>
        </p:txBody>
      </p:sp>
    </p:spTree>
    <p:extLst>
      <p:ext uri="{BB962C8B-B14F-4D97-AF65-F5344CB8AC3E}">
        <p14:creationId xmlns:p14="http://schemas.microsoft.com/office/powerpoint/2010/main" val="274216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E393C86-EE2F-48C3-B5FF-7E6CDE665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96" y="636998"/>
            <a:ext cx="10688457" cy="546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98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A052-BAC9-44A4-8544-28F3507C1EBF}"/>
              </a:ext>
            </a:extLst>
          </p:cNvPr>
          <p:cNvSpPr>
            <a:spLocks noGrp="1"/>
          </p:cNvSpPr>
          <p:nvPr>
            <p:ph type="title"/>
          </p:nvPr>
        </p:nvSpPr>
        <p:spPr/>
        <p:txBody>
          <a:bodyPr/>
          <a:lstStyle/>
          <a:p>
            <a:r>
              <a:rPr lang="en-US" dirty="0"/>
              <a:t>What is Chromatography?</a:t>
            </a:r>
          </a:p>
        </p:txBody>
      </p:sp>
      <p:sp>
        <p:nvSpPr>
          <p:cNvPr id="3" name="Content Placeholder 2">
            <a:extLst>
              <a:ext uri="{FF2B5EF4-FFF2-40B4-BE49-F238E27FC236}">
                <a16:creationId xmlns:a16="http://schemas.microsoft.com/office/drawing/2014/main" id="{EEC4BEC7-7DAB-4F5F-B7CF-7E3825D40E8E}"/>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Chromatography is an important biophysical technique that enables the separation, identification, and purification of the components of a mixture for qualitative and quantitative analysis.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The Russian botanist Mikhail </a:t>
            </a:r>
            <a:r>
              <a:rPr lang="en-US" b="0" i="0" dirty="0" err="1">
                <a:solidFill>
                  <a:srgbClr val="000000"/>
                </a:solidFill>
                <a:effectLst/>
                <a:latin typeface="Verdana" panose="020B0604030504040204" pitchFamily="34" charset="0"/>
              </a:rPr>
              <a:t>Tswett</a:t>
            </a:r>
            <a:r>
              <a:rPr lang="en-US" b="0" i="0" dirty="0">
                <a:solidFill>
                  <a:srgbClr val="000000"/>
                </a:solidFill>
                <a:effectLst/>
                <a:latin typeface="Verdana" panose="020B0604030504040204" pitchFamily="34" charset="0"/>
              </a:rPr>
              <a:t> coined the term chromatography in 1906.</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The first analytical use of chromatography was described by James and Martin in 1952, for the use of gas chromatography for the analysis of </a:t>
            </a:r>
            <a:r>
              <a:rPr lang="en-US" i="0" u="none" strike="noStrike" dirty="0">
                <a:effectLst/>
                <a:latin typeface="Verdana" panose="020B0604030504040204" pitchFamily="34" charset="0"/>
              </a:rPr>
              <a:t>fatty acid</a:t>
            </a:r>
            <a:r>
              <a:rPr lang="en-US" i="0" dirty="0">
                <a:effectLst/>
                <a:latin typeface="Verdana" panose="020B0604030504040204" pitchFamily="34" charset="0"/>
              </a:rPr>
              <a:t> </a:t>
            </a:r>
            <a:r>
              <a:rPr lang="en-US" b="0" i="0" dirty="0">
                <a:solidFill>
                  <a:srgbClr val="000000"/>
                </a:solidFill>
                <a:effectLst/>
                <a:latin typeface="Verdana" panose="020B0604030504040204" pitchFamily="34" charset="0"/>
              </a:rPr>
              <a:t>mixtures.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A wide range of chromatographic procedures makes use of differences in size, binding affinities, charge, and other properties to separate materials. </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It is a powerful separation tool that is used in all branches of science and is often the only means of separating components from complex mixtures.</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780623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4483-394D-4DF5-8B83-90E2849499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1DEED0-45EC-49F9-A916-BC8EF0011A53}"/>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Chromatography is based on the principle where molecules in mixture applied onto the surface or into the solid, and fluid stationary phase (stable phase) is separating from each other while moving with the aid of a mobile phase.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The factors effective on this separation process include molecular characteristics related to adsorption (liquid-solid), partition (liquid-solid), and affinity or differences among their molecular weights.</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Because of these differences, some components of the mixture stay longer in the stationary phase, and they move slowly in the chromatography system, while others pass rapidly into the mobile phase, and leave the system faster.</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216088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inciple of Chromatography">
            <a:extLst>
              <a:ext uri="{FF2B5EF4-FFF2-40B4-BE49-F238E27FC236}">
                <a16:creationId xmlns:a16="http://schemas.microsoft.com/office/drawing/2014/main" id="{B7CB4F52-D8B8-4140-B651-652770AE5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453" y="809357"/>
            <a:ext cx="4006921" cy="538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92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1D4C12-C670-4BA3-A2AA-14C3EB1162C8}"/>
              </a:ext>
            </a:extLst>
          </p:cNvPr>
          <p:cNvSpPr>
            <a:spLocks noGrp="1"/>
          </p:cNvSpPr>
          <p:nvPr>
            <p:ph type="title"/>
          </p:nvPr>
        </p:nvSpPr>
        <p:spPr/>
        <p:txBody>
          <a:bodyPr/>
          <a:lstStyle/>
          <a:p>
            <a:r>
              <a:rPr lang="en-US" dirty="0"/>
              <a:t>Components of Chromatography</a:t>
            </a:r>
          </a:p>
        </p:txBody>
      </p:sp>
      <p:sp>
        <p:nvSpPr>
          <p:cNvPr id="4" name="Content Placeholder 3">
            <a:extLst>
              <a:ext uri="{FF2B5EF4-FFF2-40B4-BE49-F238E27FC236}">
                <a16:creationId xmlns:a16="http://schemas.microsoft.com/office/drawing/2014/main" id="{CE104EEE-913F-46D6-89AF-17658C294EC6}"/>
              </a:ext>
            </a:extLst>
          </p:cNvPr>
          <p:cNvSpPr>
            <a:spLocks noGrp="1"/>
          </p:cNvSpPr>
          <p:nvPr>
            <p:ph idx="1"/>
          </p:nvPr>
        </p:nvSpPr>
        <p:spPr/>
        <p:txBody>
          <a:bodyPr/>
          <a:lstStyle/>
          <a:p>
            <a:pPr algn="l"/>
            <a:r>
              <a:rPr lang="en-US" b="0" i="0" dirty="0">
                <a:solidFill>
                  <a:srgbClr val="000000"/>
                </a:solidFill>
                <a:effectLst/>
                <a:latin typeface="Verdana" panose="020B0604030504040204" pitchFamily="34" charset="0"/>
              </a:rPr>
              <a:t>Three components thus form the basis of the chromatography technique.</a:t>
            </a:r>
            <a:endParaRPr lang="en-US" b="0" i="0" dirty="0">
              <a:solidFill>
                <a:srgbClr val="0A0A0A"/>
              </a:solidFill>
              <a:effectLst/>
              <a:latin typeface="Verdana" panose="020B0604030504040204" pitchFamily="34" charset="0"/>
            </a:endParaRPr>
          </a:p>
          <a:p>
            <a:pPr algn="l">
              <a:buFont typeface="+mj-lt"/>
              <a:buAutoNum type="arabicPeriod"/>
            </a:pPr>
            <a:r>
              <a:rPr lang="en-US" b="1" i="0" dirty="0">
                <a:solidFill>
                  <a:srgbClr val="000000"/>
                </a:solidFill>
                <a:effectLst/>
                <a:latin typeface="Verdana" panose="020B0604030504040204" pitchFamily="34" charset="0"/>
              </a:rPr>
              <a:t>Stationary phase:</a:t>
            </a:r>
            <a:r>
              <a:rPr lang="en-US" b="0" i="0" dirty="0">
                <a:solidFill>
                  <a:srgbClr val="000000"/>
                </a:solidFill>
                <a:effectLst/>
                <a:latin typeface="Verdana" panose="020B0604030504040204" pitchFamily="34" charset="0"/>
              </a:rPr>
              <a:t> This phase is always composed of a “solid” phase or “a layer of a liquid adsorbed on the surface solid support”.</a:t>
            </a:r>
            <a:endParaRPr lang="en-US" b="0" i="0" dirty="0">
              <a:solidFill>
                <a:srgbClr val="0A0A0A"/>
              </a:solidFill>
              <a:effectLst/>
              <a:latin typeface="Verdana" panose="020B0604030504040204" pitchFamily="34" charset="0"/>
            </a:endParaRPr>
          </a:p>
          <a:p>
            <a:pPr algn="l">
              <a:buFont typeface="+mj-lt"/>
              <a:buAutoNum type="arabicPeriod"/>
            </a:pPr>
            <a:r>
              <a:rPr lang="en-US" b="1" i="0" dirty="0">
                <a:solidFill>
                  <a:srgbClr val="000000"/>
                </a:solidFill>
                <a:effectLst/>
                <a:latin typeface="Verdana" panose="020B0604030504040204" pitchFamily="34" charset="0"/>
              </a:rPr>
              <a:t>Mobile phase:</a:t>
            </a:r>
            <a:r>
              <a:rPr lang="en-US" b="0" i="0" dirty="0">
                <a:solidFill>
                  <a:srgbClr val="000000"/>
                </a:solidFill>
                <a:effectLst/>
                <a:latin typeface="Verdana" panose="020B0604030504040204" pitchFamily="34" charset="0"/>
              </a:rPr>
              <a:t> This phase is always composed of “liquid” or a “gaseous component.”</a:t>
            </a:r>
            <a:endParaRPr lang="en-US" b="0" i="0" dirty="0">
              <a:solidFill>
                <a:srgbClr val="0A0A0A"/>
              </a:solidFill>
              <a:effectLst/>
              <a:latin typeface="Verdana" panose="020B0604030504040204" pitchFamily="34" charset="0"/>
            </a:endParaRPr>
          </a:p>
          <a:p>
            <a:pPr algn="l">
              <a:buFont typeface="+mj-lt"/>
              <a:buAutoNum type="arabicPeriod"/>
            </a:pPr>
            <a:r>
              <a:rPr lang="en-US" b="1" i="0" dirty="0">
                <a:solidFill>
                  <a:srgbClr val="000000"/>
                </a:solidFill>
                <a:effectLst/>
                <a:latin typeface="Verdana" panose="020B0604030504040204" pitchFamily="34" charset="0"/>
              </a:rPr>
              <a:t>Separated molecules</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4104026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14358EF-FCCC-4EA5-8023-C62B233953C7}"/>
              </a:ext>
            </a:extLst>
          </p:cNvPr>
          <p:cNvSpPr>
            <a:spLocks noChangeArrowheads="1"/>
          </p:cNvSpPr>
          <p:nvPr/>
        </p:nvSpPr>
        <p:spPr bwMode="auto">
          <a:xfrm>
            <a:off x="493160" y="340797"/>
            <a:ext cx="106132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Verdana" panose="020B0604030504040204" pitchFamily="34" charset="0"/>
              </a:rPr>
              <a:t>The type of interaction between the stationary phase, mobile phase, and substances contained in the mixture is the basic component effective on the separation of molecules from each other.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Verdana" panose="020B0604030504040204" pitchFamily="34" charset="0"/>
              </a:rPr>
              <a:t>         </a:t>
            </a:r>
            <a:endParaRPr kumimoji="0" lang="en-US" altLang="en-US" b="0" i="0" u="none" strike="noStrike" cap="none" normalizeH="0" baseline="0" dirty="0">
              <a:ln>
                <a:noFill/>
              </a:ln>
              <a:solidFill>
                <a:schemeClr val="tx1"/>
              </a:solidFill>
              <a:effectLst/>
            </a:endParaRPr>
          </a:p>
        </p:txBody>
      </p:sp>
      <p:pic>
        <p:nvPicPr>
          <p:cNvPr id="8194" name="Picture 2" descr="Chromatography- Principle, Types and Applications">
            <a:extLst>
              <a:ext uri="{FF2B5EF4-FFF2-40B4-BE49-F238E27FC236}">
                <a16:creationId xmlns:a16="http://schemas.microsoft.com/office/drawing/2014/main" id="{F7504801-E071-4B2A-A4D3-FBF05CC6B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701" y="1541126"/>
            <a:ext cx="8493299" cy="445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99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DD45-4A16-4E6F-A234-4C1969837C87}"/>
              </a:ext>
            </a:extLst>
          </p:cNvPr>
          <p:cNvSpPr>
            <a:spLocks noGrp="1"/>
          </p:cNvSpPr>
          <p:nvPr>
            <p:ph type="title"/>
          </p:nvPr>
        </p:nvSpPr>
        <p:spPr/>
        <p:txBody>
          <a:bodyPr/>
          <a:lstStyle/>
          <a:p>
            <a:r>
              <a:rPr lang="en-US" dirty="0"/>
              <a:t>Types of Chromatography</a:t>
            </a:r>
          </a:p>
        </p:txBody>
      </p:sp>
      <p:sp>
        <p:nvSpPr>
          <p:cNvPr id="3" name="Content Placeholder 2">
            <a:extLst>
              <a:ext uri="{FF2B5EF4-FFF2-40B4-BE49-F238E27FC236}">
                <a16:creationId xmlns:a16="http://schemas.microsoft.com/office/drawing/2014/main" id="{33154B0E-F951-452D-8BFF-0E8C56172A1B}"/>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0" i="0" dirty="0">
                <a:solidFill>
                  <a:srgbClr val="000000"/>
                </a:solidFill>
                <a:effectLst/>
                <a:latin typeface="Verdana" panose="020B0604030504040204" pitchFamily="34" charset="0"/>
              </a:rPr>
              <a:t>Substances can be separated on the basis of a variety of methods and the presence of characteristics such as size and shape, total charge, hydrophobic groups present on the surface, and binding capacity with the stationary phase.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This leads to different types of chromatography techniques, each with their own instrumentation and working principle.</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For instance, four separation techniques based on molecular characteristics and interaction type use mechanisms of ion exchange, surface adsorption, partition, and size exclusion.</a:t>
            </a:r>
            <a:endParaRPr lang="en-US" b="0" i="0" dirty="0">
              <a:solidFill>
                <a:srgbClr val="0A0A0A"/>
              </a:solidFill>
              <a:effectLst/>
              <a:latin typeface="Verdana" panose="020B0604030504040204" pitchFamily="34" charset="0"/>
            </a:endParaRPr>
          </a:p>
          <a:p>
            <a:pPr algn="l">
              <a:buFont typeface="Arial" panose="020B0604020202020204" pitchFamily="34" charset="0"/>
              <a:buChar char="•"/>
            </a:pPr>
            <a:r>
              <a:rPr lang="en-US" b="0" i="0" dirty="0">
                <a:solidFill>
                  <a:srgbClr val="000000"/>
                </a:solidFill>
                <a:effectLst/>
                <a:latin typeface="Verdana" panose="020B0604030504040204" pitchFamily="34" charset="0"/>
              </a:rPr>
              <a:t>Other chromatography techniques are based on the stationary bed, including column, thin layer, and paper chromatography.</a:t>
            </a:r>
            <a:endParaRPr lang="en-US" b="0" i="0" dirty="0">
              <a:solidFill>
                <a:srgbClr val="0A0A0A"/>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2358842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5EB2-A505-48A2-8B6F-205C5BD6ADF4}"/>
              </a:ext>
            </a:extLst>
          </p:cNvPr>
          <p:cNvSpPr>
            <a:spLocks noGrp="1"/>
          </p:cNvSpPr>
          <p:nvPr>
            <p:ph type="title"/>
          </p:nvPr>
        </p:nvSpPr>
        <p:spPr/>
        <p:txBody>
          <a:bodyPr/>
          <a:lstStyle/>
          <a:p>
            <a:r>
              <a:rPr lang="en-US" dirty="0"/>
              <a:t>Application</a:t>
            </a:r>
          </a:p>
        </p:txBody>
      </p:sp>
      <p:sp>
        <p:nvSpPr>
          <p:cNvPr id="4" name="Rectangle 1">
            <a:extLst>
              <a:ext uri="{FF2B5EF4-FFF2-40B4-BE49-F238E27FC236}">
                <a16:creationId xmlns:a16="http://schemas.microsoft.com/office/drawing/2014/main" id="{06A40A5F-E967-4613-B96F-BBAAAAD16EDD}"/>
              </a:ext>
            </a:extLst>
          </p:cNvPr>
          <p:cNvSpPr>
            <a:spLocks noGrp="1" noChangeArrowheads="1"/>
          </p:cNvSpPr>
          <p:nvPr>
            <p:ph idx="1"/>
          </p:nvPr>
        </p:nvSpPr>
        <p:spPr bwMode="auto">
          <a:xfrm>
            <a:off x="606056" y="1622308"/>
            <a:ext cx="10747744" cy="49493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Pharmaceutical sector</a:t>
            </a:r>
            <a:endParaRPr kumimoji="0" lang="en-US" altLang="en-US"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To identify and analyze samples for the presence of trace elements or chemicals.</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Separation of compounds based on their molecular weight and element composition.</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Detects the unknown compounds and purity of mixture.</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In drug development.</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Chemical industry</a:t>
            </a:r>
            <a:endParaRPr kumimoji="0" lang="en-US" altLang="en-US"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In testing water samples and also checks air quality.</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HPLC and GC are very much used for detecting various contaminants such as polychlorinated biphenyl (PCBs) in pesticides and oils.</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In various life sciences applications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Food Industry</a:t>
            </a:r>
            <a:endParaRPr kumimoji="0" lang="en-US" altLang="en-US"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In food spoilage and additive detection</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Determining the nutritional quality of food</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Forensic Science</a:t>
            </a:r>
            <a:endParaRPr kumimoji="0" lang="en-US" altLang="en-US"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In forensic pathology and crime scene testing like analyzing blood and hair samples of crime place.</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Verdana" panose="020B0604030504040204" pitchFamily="34" charset="0"/>
              </a:rPr>
              <a:t>Molecular Biology Studies</a:t>
            </a:r>
            <a:endParaRPr kumimoji="0" lang="en-US" altLang="en-US"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Various hyphenated techniques in chromatography such as EC-LC-MS are applied in the study of metabolomics and proteomics along with nucleic acid research.</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Verdana" panose="020B0604030504040204" pitchFamily="34" charset="0"/>
              </a:rPr>
              <a:t>HPLC is used in Protein Separation like Insulin Purification, Plasma Fractionation, and Enzyme Purification and also in various departments like Fuel Industry, biotechnology, and biochemical processes.</a:t>
            </a:r>
            <a:endParaRPr kumimoji="0" lang="en-US" altLang="en-US" sz="1200" b="0" i="0" u="none" strike="noStrike" cap="none" normalizeH="0" baseline="0" dirty="0">
              <a:ln>
                <a:noFill/>
              </a:ln>
              <a:solidFill>
                <a:srgbClr val="0A0A0A"/>
              </a:solidFill>
              <a:effectLst/>
              <a:latin typeface="Verdana" panose="020B060403050404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A0A0A"/>
                </a:solidFill>
                <a:effectLst/>
                <a:latin typeface="Verdana" panose="020B060403050404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B8B0C06-3427-4A5D-BDAF-4564DF5DB6A5}"/>
              </a:ext>
            </a:extLst>
          </p:cNvPr>
          <p:cNvSpPr txBox="1"/>
          <p:nvPr/>
        </p:nvSpPr>
        <p:spPr>
          <a:xfrm>
            <a:off x="838200" y="6010650"/>
            <a:ext cx="6097712" cy="369332"/>
          </a:xfrm>
          <a:prstGeom prst="rect">
            <a:avLst/>
          </a:prstGeom>
          <a:noFill/>
        </p:spPr>
        <p:txBody>
          <a:bodyPr wrap="square">
            <a:spAutoFit/>
          </a:bodyPr>
          <a:lstStyle/>
          <a:p>
            <a:r>
              <a:rPr lang="en-US" dirty="0">
                <a:hlinkClick r:id="rId2"/>
              </a:rPr>
              <a:t>https://www.youtube.com/watch?v=mz_xcNrTK_U</a:t>
            </a:r>
            <a:endParaRPr lang="en-US" dirty="0"/>
          </a:p>
        </p:txBody>
      </p:sp>
    </p:spTree>
    <p:extLst>
      <p:ext uri="{BB962C8B-B14F-4D97-AF65-F5344CB8AC3E}">
        <p14:creationId xmlns:p14="http://schemas.microsoft.com/office/powerpoint/2010/main" val="206087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425C923-EC71-4749-864A-D2FE03023493}"/>
              </a:ext>
            </a:extLst>
          </p:cNvPr>
          <p:cNvSpPr>
            <a:spLocks noChangeArrowheads="1"/>
          </p:cNvSpPr>
          <p:nvPr/>
        </p:nvSpPr>
        <p:spPr bwMode="auto">
          <a:xfrm>
            <a:off x="821933" y="1110414"/>
            <a:ext cx="10304980"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mn-lt"/>
                <a:cs typeface="Open Sans" panose="020B0606030504020204" pitchFamily="34" charset="0"/>
              </a:rPr>
              <a:t>pH is represented in the form of an equation as the negative logarithm of the Hydrogen ion concentration.</a:t>
            </a:r>
            <a:endParaRPr kumimoji="0" lang="en-US" altLang="en-US"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121"/>
                </a:solidFill>
                <a:effectLst/>
                <a:latin typeface="+mn-lt"/>
                <a:cs typeface="Open Sans" panose="020B0606030504020204" pitchFamily="34" charset="0"/>
              </a:rPr>
              <a:t>             </a:t>
            </a:r>
            <a:endParaRPr kumimoji="0" lang="en-US" altLang="en-US" sz="2400" b="0" i="0" u="none" strike="noStrike" cap="none" normalizeH="0" baseline="0" dirty="0">
              <a:ln>
                <a:noFill/>
              </a:ln>
              <a:solidFill>
                <a:schemeClr val="tx1"/>
              </a:solidFill>
              <a:effectLst/>
              <a:latin typeface="+mn-lt"/>
            </a:endParaRPr>
          </a:p>
        </p:txBody>
      </p:sp>
      <p:pic>
        <p:nvPicPr>
          <p:cNvPr id="1026" name="Picture 2" descr="image">
            <a:hlinkClick r:id="rId2"/>
            <a:extLst>
              <a:ext uri="{FF2B5EF4-FFF2-40B4-BE49-F238E27FC236}">
                <a16:creationId xmlns:a16="http://schemas.microsoft.com/office/drawing/2014/main" id="{5108F729-7D15-4570-AABE-978447BC7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689" y="2433056"/>
            <a:ext cx="5859088" cy="276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4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3749-8B2E-4B77-A204-849B67EC9349}"/>
              </a:ext>
            </a:extLst>
          </p:cNvPr>
          <p:cNvSpPr>
            <a:spLocks noGrp="1"/>
          </p:cNvSpPr>
          <p:nvPr>
            <p:ph type="title"/>
          </p:nvPr>
        </p:nvSpPr>
        <p:spPr/>
        <p:txBody>
          <a:bodyPr/>
          <a:lstStyle/>
          <a:p>
            <a:r>
              <a:rPr lang="en-US" dirty="0"/>
              <a:t>Components of pH meter</a:t>
            </a:r>
          </a:p>
        </p:txBody>
      </p:sp>
      <p:sp>
        <p:nvSpPr>
          <p:cNvPr id="3" name="Content Placeholder 2">
            <a:extLst>
              <a:ext uri="{FF2B5EF4-FFF2-40B4-BE49-F238E27FC236}">
                <a16:creationId xmlns:a16="http://schemas.microsoft.com/office/drawing/2014/main" id="{9408F928-5964-49EC-B7C4-FDDA98303984}"/>
              </a:ext>
            </a:extLst>
          </p:cNvPr>
          <p:cNvSpPr>
            <a:spLocks noGrp="1"/>
          </p:cNvSpPr>
          <p:nvPr>
            <p:ph idx="1"/>
          </p:nvPr>
        </p:nvSpPr>
        <p:spPr/>
        <p:txBody>
          <a:bodyPr/>
          <a:lstStyle/>
          <a:p>
            <a:r>
              <a:rPr lang="en-US" b="0" i="0" dirty="0">
                <a:solidFill>
                  <a:srgbClr val="333333"/>
                </a:solidFill>
                <a:effectLst/>
                <a:latin typeface="open sans" panose="020B0606030504020204" pitchFamily="34" charset="0"/>
              </a:rPr>
              <a:t>Measuring Electrode</a:t>
            </a:r>
          </a:p>
          <a:p>
            <a:r>
              <a:rPr lang="en-US" b="0" i="0" dirty="0">
                <a:solidFill>
                  <a:srgbClr val="333333"/>
                </a:solidFill>
                <a:effectLst/>
                <a:latin typeface="open sans" panose="020B0606030504020204" pitchFamily="34" charset="0"/>
              </a:rPr>
              <a:t>Reference Electrode</a:t>
            </a:r>
          </a:p>
          <a:p>
            <a:r>
              <a:rPr lang="en-US" b="0" i="0" dirty="0">
                <a:solidFill>
                  <a:srgbClr val="333333"/>
                </a:solidFill>
                <a:effectLst/>
                <a:latin typeface="open sans" panose="020B0606030504020204" pitchFamily="34" charset="0"/>
              </a:rPr>
              <a:t>Temperature Sensor</a:t>
            </a:r>
          </a:p>
          <a:p>
            <a:r>
              <a:rPr lang="en-US" b="0" i="0" dirty="0">
                <a:solidFill>
                  <a:srgbClr val="333333"/>
                </a:solidFill>
                <a:effectLst/>
                <a:latin typeface="open sans" panose="020B0606030504020204" pitchFamily="34" charset="0"/>
              </a:rPr>
              <a:t>Sample Solution being measured</a:t>
            </a:r>
          </a:p>
          <a:p>
            <a:r>
              <a:rPr lang="en-US" b="0" i="0" dirty="0">
                <a:solidFill>
                  <a:srgbClr val="333333"/>
                </a:solidFill>
                <a:effectLst/>
                <a:latin typeface="open sans" panose="020B0606030504020204" pitchFamily="34" charset="0"/>
              </a:rPr>
              <a:t> </a:t>
            </a:r>
            <a:endParaRPr lang="en-US" dirty="0"/>
          </a:p>
        </p:txBody>
      </p:sp>
    </p:spTree>
    <p:extLst>
      <p:ext uri="{BB962C8B-B14F-4D97-AF65-F5344CB8AC3E}">
        <p14:creationId xmlns:p14="http://schemas.microsoft.com/office/powerpoint/2010/main" val="25162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0B04-57DA-4AAB-94C2-D8CFF9470D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3D1EB9-2818-4791-A1ED-6AF438BBC9AB}"/>
              </a:ext>
            </a:extLst>
          </p:cNvPr>
          <p:cNvSpPr>
            <a:spLocks noGrp="1"/>
          </p:cNvSpPr>
          <p:nvPr>
            <p:ph idx="1"/>
          </p:nvPr>
        </p:nvSpPr>
        <p:spPr/>
        <p:txBody>
          <a:bodyPr/>
          <a:lstStyle/>
          <a:p>
            <a:r>
              <a:rPr lang="en-US" b="0" i="0" dirty="0">
                <a:solidFill>
                  <a:srgbClr val="333333"/>
                </a:solidFill>
                <a:effectLst/>
                <a:latin typeface="open sans" panose="020B0606030504020204" pitchFamily="34" charset="0"/>
              </a:rPr>
              <a:t>The pH Meter measures the voltage of an electro chemical cell and based on the Temperature Sensor determines the pH of a solution. </a:t>
            </a:r>
          </a:p>
          <a:p>
            <a:r>
              <a:rPr lang="en-US" dirty="0">
                <a:solidFill>
                  <a:srgbClr val="333333"/>
                </a:solidFill>
                <a:latin typeface="open sans" panose="020B0606030504020204" pitchFamily="34" charset="0"/>
              </a:rPr>
              <a:t>M</a:t>
            </a:r>
            <a:r>
              <a:rPr lang="en-US" b="0" i="0" dirty="0">
                <a:solidFill>
                  <a:srgbClr val="333333"/>
                </a:solidFill>
                <a:effectLst/>
                <a:latin typeface="open sans" panose="020B0606030504020204" pitchFamily="34" charset="0"/>
              </a:rPr>
              <a:t>ost of the pH Meters the electrodes and the Temperature Sensor are fabricated into a single body and are called as Combination Electrodes. </a:t>
            </a:r>
          </a:p>
        </p:txBody>
      </p:sp>
    </p:spTree>
    <p:extLst>
      <p:ext uri="{BB962C8B-B14F-4D97-AF65-F5344CB8AC3E}">
        <p14:creationId xmlns:p14="http://schemas.microsoft.com/office/powerpoint/2010/main" val="12081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 measurement using Electrode (1)">
            <a:extLst>
              <a:ext uri="{FF2B5EF4-FFF2-40B4-BE49-F238E27FC236}">
                <a16:creationId xmlns:a16="http://schemas.microsoft.com/office/drawing/2014/main" id="{65F09014-09F0-4C92-B3FC-E90E98FFB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60" y="333695"/>
            <a:ext cx="8695687" cy="60054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2D8723-298A-46B5-A041-05A2A8FED02F}"/>
              </a:ext>
            </a:extLst>
          </p:cNvPr>
          <p:cNvSpPr txBox="1"/>
          <p:nvPr/>
        </p:nvSpPr>
        <p:spPr>
          <a:xfrm>
            <a:off x="9359755" y="1716456"/>
            <a:ext cx="2537719" cy="2585323"/>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pH Meter:</a:t>
            </a:r>
          </a:p>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Measuring Electrode made of glass</a:t>
            </a:r>
            <a:endParaRPr lang="en-US" dirty="0">
              <a:solidFill>
                <a:srgbClr val="333333"/>
              </a:solidFill>
              <a:latin typeface="open sans" panose="020B0606030504020204" pitchFamily="34" charset="0"/>
            </a:endParaRPr>
          </a:p>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Reference/</a:t>
            </a:r>
            <a:r>
              <a:rPr lang="en-US" b="0" i="0" dirty="0" err="1">
                <a:solidFill>
                  <a:srgbClr val="333333"/>
                </a:solidFill>
                <a:effectLst/>
                <a:latin typeface="open sans" panose="020B0606030504020204" pitchFamily="34" charset="0"/>
              </a:rPr>
              <a:t>Colomel</a:t>
            </a:r>
            <a:r>
              <a:rPr lang="en-US" b="0" i="0" dirty="0">
                <a:solidFill>
                  <a:srgbClr val="333333"/>
                </a:solidFill>
                <a:effectLst/>
                <a:latin typeface="open sans" panose="020B0606030504020204" pitchFamily="34" charset="0"/>
              </a:rPr>
              <a:t> Electrode</a:t>
            </a:r>
          </a:p>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Temperature Sensor</a:t>
            </a:r>
          </a:p>
          <a:p>
            <a:pPr marL="285750" indent="-285750">
              <a:buFont typeface="Arial" panose="020B0604020202020204" pitchFamily="34" charset="0"/>
              <a:buChar char="•"/>
            </a:pPr>
            <a:r>
              <a:rPr lang="en-US" b="0" i="0" dirty="0">
                <a:solidFill>
                  <a:srgbClr val="333333"/>
                </a:solidFill>
                <a:effectLst/>
                <a:latin typeface="open sans" panose="020B0606030504020204" pitchFamily="34" charset="0"/>
              </a:rPr>
              <a:t>Liquid junction.</a:t>
            </a:r>
            <a:endParaRPr lang="en-US" dirty="0"/>
          </a:p>
        </p:txBody>
      </p:sp>
    </p:spTree>
    <p:extLst>
      <p:ext uri="{BB962C8B-B14F-4D97-AF65-F5344CB8AC3E}">
        <p14:creationId xmlns:p14="http://schemas.microsoft.com/office/powerpoint/2010/main" val="4020538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3249</Words>
  <Application>Microsoft Office PowerPoint</Application>
  <PresentationFormat>Widescreen</PresentationFormat>
  <Paragraphs>237</Paragraphs>
  <Slides>56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Calibri Light</vt:lpstr>
      <vt:lpstr>inherit</vt:lpstr>
      <vt:lpstr>KaTeX_Main</vt:lpstr>
      <vt:lpstr>Lato</vt:lpstr>
      <vt:lpstr>MathJax_Main</vt:lpstr>
      <vt:lpstr>Open Sans</vt:lpstr>
      <vt:lpstr>Open Sans</vt:lpstr>
      <vt:lpstr>Tahoma</vt:lpstr>
      <vt:lpstr>Verdana</vt:lpstr>
      <vt:lpstr>Office Theme</vt:lpstr>
      <vt:lpstr>Practical 1</vt:lpstr>
      <vt:lpstr>pH Meter</vt:lpstr>
      <vt:lpstr>pH Meter</vt:lpstr>
      <vt:lpstr>PowerPoint Presentation</vt:lpstr>
      <vt:lpstr>PowerPoint Presentation</vt:lpstr>
      <vt:lpstr>PowerPoint Presentation</vt:lpstr>
      <vt:lpstr>Components of pH 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Centrifuge</vt:lpstr>
      <vt:lpstr>What is Centrifuge</vt:lpstr>
      <vt:lpstr>Principle</vt:lpstr>
      <vt:lpstr>PowerPoint Presentation</vt:lpstr>
      <vt:lpstr>Design</vt:lpstr>
      <vt:lpstr>Components</vt:lpstr>
      <vt:lpstr>PowerPoint Presentation</vt:lpstr>
      <vt:lpstr>Types</vt:lpstr>
      <vt:lpstr>Spectrophotometer</vt:lpstr>
      <vt:lpstr>What is spectrophotometer?</vt:lpstr>
      <vt:lpstr>Principle</vt:lpstr>
      <vt:lpstr>Principle</vt:lpstr>
      <vt:lpstr>Components</vt:lpstr>
      <vt:lpstr>PowerPoint Presentation</vt:lpstr>
      <vt:lpstr>Applications</vt:lpstr>
      <vt:lpstr>Phase contrast microscope</vt:lpstr>
      <vt:lpstr>Phase contrast</vt:lpstr>
      <vt:lpstr>Phase contrast</vt:lpstr>
      <vt:lpstr>Applications </vt:lpstr>
      <vt:lpstr>Gel Electrophoresis</vt:lpstr>
      <vt:lpstr>DNA</vt:lpstr>
      <vt:lpstr>PowerPoint Presentation</vt:lpstr>
      <vt:lpstr>PowerPoint Presentation</vt:lpstr>
      <vt:lpstr>DNA acrylamide Gels</vt:lpstr>
      <vt:lpstr>Stains</vt:lpstr>
      <vt:lpstr>PowerPoint Presentation</vt:lpstr>
      <vt:lpstr>PCR</vt:lpstr>
      <vt:lpstr>What is PCR?</vt:lpstr>
      <vt:lpstr>DNA Polymerase</vt:lpstr>
      <vt:lpstr>PowerPoint Presentation</vt:lpstr>
      <vt:lpstr>The basic steps are: </vt:lpstr>
      <vt:lpstr>PowerPoint Presentation</vt:lpstr>
      <vt:lpstr>Experiment 1: </vt:lpstr>
      <vt:lpstr>Experiment 2.   Extraction of chloroplast from given plant leaf sample by differential centrifugation</vt:lpstr>
      <vt:lpstr>Chromatography</vt:lpstr>
      <vt:lpstr>What is Chromatography?</vt:lpstr>
      <vt:lpstr>PowerPoint Presentation</vt:lpstr>
      <vt:lpstr>PowerPoint Presentation</vt:lpstr>
      <vt:lpstr>Components of Chromatography</vt:lpstr>
      <vt:lpstr>PowerPoint Presentation</vt:lpstr>
      <vt:lpstr>Types of Chromatography</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1</dc:title>
  <dc:creator>Ritu Singh</dc:creator>
  <cp:lastModifiedBy>Ritu Singh</cp:lastModifiedBy>
  <cp:revision>25</cp:revision>
  <dcterms:created xsi:type="dcterms:W3CDTF">2020-09-06T12:25:01Z</dcterms:created>
  <dcterms:modified xsi:type="dcterms:W3CDTF">2020-09-22T08:17:39Z</dcterms:modified>
</cp:coreProperties>
</file>