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88" r:id="rId3"/>
    <p:sldId id="289" r:id="rId4"/>
    <p:sldId id="258" r:id="rId5"/>
    <p:sldId id="259" r:id="rId6"/>
    <p:sldId id="260" r:id="rId7"/>
    <p:sldId id="261" r:id="rId8"/>
    <p:sldId id="290" r:id="rId9"/>
    <p:sldId id="262" r:id="rId10"/>
    <p:sldId id="263" r:id="rId11"/>
    <p:sldId id="283" r:id="rId12"/>
    <p:sldId id="264" r:id="rId13"/>
    <p:sldId id="265" r:id="rId14"/>
    <p:sldId id="266" r:id="rId15"/>
    <p:sldId id="284" r:id="rId16"/>
    <p:sldId id="267" r:id="rId17"/>
    <p:sldId id="268" r:id="rId18"/>
    <p:sldId id="269" r:id="rId19"/>
    <p:sldId id="285" r:id="rId20"/>
    <p:sldId id="270" r:id="rId21"/>
    <p:sldId id="271" r:id="rId22"/>
    <p:sldId id="272" r:id="rId23"/>
    <p:sldId id="286" r:id="rId24"/>
    <p:sldId id="273" r:id="rId25"/>
    <p:sldId id="274" r:id="rId26"/>
    <p:sldId id="275" r:id="rId27"/>
    <p:sldId id="287" r:id="rId28"/>
    <p:sldId id="276" r:id="rId29"/>
    <p:sldId id="277" r:id="rId30"/>
    <p:sldId id="291" r:id="rId31"/>
    <p:sldId id="278" r:id="rId32"/>
    <p:sldId id="279" r:id="rId33"/>
    <p:sldId id="28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5B2D6-7519-4D00-ADE6-7E015F574725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00BFF-099C-4E99-917B-210998E0C4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00BFF-099C-4E99-917B-210998E0C4EB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5FABC-486A-4CDD-9BE2-7FABE1974E3F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2A6A-DE1F-4350-BBF4-6CFFD99A26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5FABC-486A-4CDD-9BE2-7FABE1974E3F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2A6A-DE1F-4350-BBF4-6CFFD99A26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5FABC-486A-4CDD-9BE2-7FABE1974E3F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2A6A-DE1F-4350-BBF4-6CFFD99A26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5FABC-486A-4CDD-9BE2-7FABE1974E3F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2A6A-DE1F-4350-BBF4-6CFFD99A26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5FABC-486A-4CDD-9BE2-7FABE1974E3F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2A6A-DE1F-4350-BBF4-6CFFD99A26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5FABC-486A-4CDD-9BE2-7FABE1974E3F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2A6A-DE1F-4350-BBF4-6CFFD99A26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5FABC-486A-4CDD-9BE2-7FABE1974E3F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2A6A-DE1F-4350-BBF4-6CFFD99A26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5FABC-486A-4CDD-9BE2-7FABE1974E3F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2A6A-DE1F-4350-BBF4-6CFFD99A26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5FABC-486A-4CDD-9BE2-7FABE1974E3F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2A6A-DE1F-4350-BBF4-6CFFD99A26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5FABC-486A-4CDD-9BE2-7FABE1974E3F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2A6A-DE1F-4350-BBF4-6CFFD99A26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5FABC-486A-4CDD-9BE2-7FABE1974E3F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2A6A-DE1F-4350-BBF4-6CFFD99A26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5FABC-486A-4CDD-9BE2-7FABE1974E3F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2A6A-DE1F-4350-BBF4-6CFFD99A26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vide the monomer units from which the long&#10;polypeptide chains of proteins are synthesized&#10;3/25/2017 2Namrata Chhabra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73152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 Mono amino dicarboxylic acid&#10;Example :aspartic acid, glutamic acid&#10; Di /poly amino mono carboxylic acid&#10;Example : lysin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14400"/>
            <a:ext cx="668655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 Simple amino acids: Glycine , Alanine&#10;3/25/2017 9Namrata Chhabra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74676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 Branched chain amino acids: Valine, Leucine and&#10;Isoleucine&#10;3/25/2017 10Namrata Chhabra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2000"/>
            <a:ext cx="72390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-OH group-containing amino acids: Serine and&#10;Threonine&#10;3/25/2017 11Namrata Chhabra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661035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ulfur-containing amino acids: Cysteine, Cystine(Formed&#10;by linking of two cysteine residues) and Methionine.&#10;3/25/2017 12N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638175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Amide group-containing amino acids:&#10;Glutamine and Asparagine&#10;3/25/2017 13Namrata Chhabra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72390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Aspartic acid and Glutamic acid&#10;3/25/2017 14Namrata Chhabra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73152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Arginine and Lysine&#10;3/25/2017 15Namrata Chhabra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62000"/>
            <a:ext cx="645795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Phenyl alanine and tyrosine&#10;3/25/2017 16Namrata Chhabra&#10;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85800"/>
            <a:ext cx="70104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Tryptophan and Histidine&#10;3/25/2017 17Namrata Chhabra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638175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 Amino acids are organic compounds containing&#10;amine [- NH2]&#10;carboxyl [-COOH]&#10;side chain [R group]&#10; The major key elemen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73914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roline&#10;3/25/2017 18Namrata Chhabra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645795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 Non-α-amino acids&#10;e.g.: β-alanine, γ-amino butyric acid (GABA), δ-amino Levulinic&#10;acid&#10; Derived and Incorporated in ti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0"/>
            <a:ext cx="645795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A. Amino acids with a non-polar side-chain:&#10;e.g.: Alanine, Valine, Leucine, Isoleucine, Phenylalanine,&#10;Tryptophan, Prolin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638175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3/25/2017Namrata Chhabra 21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676275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.g. Serine, Threonine, Tyrosine, Cysteine, Asparagine and Glutamine.&#10; These amino acids are uncharged at neutral pH, al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645795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3/25/2017Namrata Chhabra 23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676275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a) Amino acids with a positively charged side-chain:&#10;The basic amino acids- Lysine, Arginine and Histidine&#10;b) Amino acid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14400"/>
            <a:ext cx="71628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3/25/2017Namrata Chhabra 25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09600"/>
            <a:ext cx="683895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. Essential amino acids:&#10;These amino acids cannot be synthesized in the body and have to be present&#10;essentially in the d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653415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II. Non-essential amino acids:&#10; These amino acids are synthesized in the body, thus their&#10;absence in the diet does not a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668655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BASIC STRUCTURE[SKELETON]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7620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• Monoamino-dicarboxyli amino acid:&#10;Aspartic and glutamic acid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6686550" cy="5172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Of the over 300 naturally occurring amino acids, 20 constitute&#10;the monomer units of proteins.&#10;These 20 amino acids are c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762000"/>
            <a:ext cx="638175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hemical properties&#10;• Decarboxylation:&#10;The amino acids will undergo decarboxylation&#10;to form the corresponding “amines”. Th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66865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• Reaction with Ninhydrin: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6991350" cy="5172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 L-amino acids and their derivatives participate in cellular&#10;functions as diverse as:&#10; Nerve transmission and the&#10; Bio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638175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 Short polymers of amino acids called peptides perform&#10;prominent roles in the neuroendocrine system as :&#10; hormones,&#10; ho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661035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 Each amino acid (except proline) has a carboxyl group, an&#10;amino group and a distinctive side chain bonded to the&#10;alpha c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09600"/>
            <a:ext cx="653415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mino acids can be classified in 4 ways:&#10;1.Based on structure&#10;2.Based on the side chain characters&#10;3.Based on nutritional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75438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Based on R-Group&#10;• Simple amino acids:&#10;these have no functional group in their side&#10;chain.&#10;Example: glycine, valine, alan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066800"/>
            <a:ext cx="653415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1) Aliphatic amino acids&#10;They are classified in three broad categories:&#10; Mono amino mono carboxylic acids They are furth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7924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On-screen Show (4:3)</PresentationFormat>
  <Paragraphs>1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Vishal</dc:creator>
  <cp:lastModifiedBy>Vishal</cp:lastModifiedBy>
  <cp:revision>3</cp:revision>
  <dcterms:created xsi:type="dcterms:W3CDTF">2020-09-10T02:28:31Z</dcterms:created>
  <dcterms:modified xsi:type="dcterms:W3CDTF">2020-09-10T02:49:35Z</dcterms:modified>
</cp:coreProperties>
</file>