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Relationship Id="rId4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image" Target="../media/image26.emf"/><Relationship Id="rId4" Type="http://schemas.openxmlformats.org/officeDocument/2006/relationships/image" Target="../media/image2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4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1.emf"/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90800" y="1981200"/>
          <a:ext cx="3733800" cy="3211346"/>
        </p:xfrm>
        <a:graphic>
          <a:graphicData uri="http://schemas.openxmlformats.org/presentationml/2006/ole">
            <p:oleObj spid="_x0000_s1026" name="CS ChemDraw Drawing" r:id="rId3" imgW="1702107" imgH="1463040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429000" y="228600"/>
            <a:ext cx="1749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Atropine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0"/>
            <a:ext cx="3741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Synthesis of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85800"/>
            <a:ext cx="222150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Robinson’s synthesis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Single step synthesis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133600" y="914400"/>
          <a:ext cx="4607027" cy="1539977"/>
        </p:xfrm>
        <a:graphic>
          <a:graphicData uri="http://schemas.openxmlformats.org/presentationml/2006/ole">
            <p:oleObj spid="_x0000_s22530" name="CS ChemDraw Drawing" r:id="rId3" imgW="3399774" imgH="1136294" progId="ChemDraw.Document.6.0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752600" y="2438400"/>
          <a:ext cx="5867400" cy="2615381"/>
        </p:xfrm>
        <a:graphic>
          <a:graphicData uri="http://schemas.openxmlformats.org/presentationml/2006/ole">
            <p:oleObj spid="_x0000_s22531" name="CS ChemDraw Drawing" r:id="rId4" imgW="4330537" imgH="1930326" progId="ChemDraw.Document.6.0">
              <p:embed/>
            </p:oleObj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752600" y="5105400"/>
          <a:ext cx="5880305" cy="1724947"/>
        </p:xfrm>
        <a:graphic>
          <a:graphicData uri="http://schemas.openxmlformats.org/presentationml/2006/ole">
            <p:oleObj spid="_x0000_s22532" name="CS ChemDraw Drawing" r:id="rId5" imgW="4339862" imgH="1273731" progId="ChemDraw.Document.6.0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7086600" y="228600"/>
          <a:ext cx="1745327" cy="1752600"/>
        </p:xfrm>
        <a:graphic>
          <a:graphicData uri="http://schemas.openxmlformats.org/presentationml/2006/ole">
            <p:oleObj spid="_x0000_s22533" name="CS ChemDraw Drawing" r:id="rId6" imgW="1151909" imgH="1156688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228600"/>
            <a:ext cx="43854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Preparation of Atropine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609600" y="1752600"/>
          <a:ext cx="7780959" cy="1873250"/>
        </p:xfrm>
        <a:graphic>
          <a:graphicData uri="http://schemas.openxmlformats.org/presentationml/2006/ole">
            <p:oleObj spid="_x0000_s23554" name="CS ChemDraw Drawing" r:id="rId3" imgW="4160460" imgH="1001074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093" y="76200"/>
            <a:ext cx="49425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Stereochemistry of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514600" y="914400"/>
          <a:ext cx="4724400" cy="2982983"/>
        </p:xfrm>
        <a:graphic>
          <a:graphicData uri="http://schemas.openxmlformats.org/presentationml/2006/ole">
            <p:oleObj spid="_x0000_s24578" name="CS ChemDraw Drawing" r:id="rId3" imgW="3720834" imgH="2349731" progId="ChemDraw.Document.6.0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609600"/>
            <a:ext cx="8322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Fodor’s stereochemistry of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Proposed boat conformer of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ropine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moiety in Atropine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895599" y="4114800"/>
          <a:ext cx="3742837" cy="1398777"/>
        </p:xfrm>
        <a:graphic>
          <a:graphicData uri="http://schemas.openxmlformats.org/presentationml/2006/ole">
            <p:oleObj spid="_x0000_s24579" name="CS ChemDraw Drawing" r:id="rId4" imgW="2948602" imgH="1101713" progId="ChemDraw.Document.6.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3821668"/>
            <a:ext cx="8860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Bose’s stereochemistry of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Proposed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conformer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moiety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Atropine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2971799" y="5459223"/>
          <a:ext cx="3539269" cy="1398777"/>
        </p:xfrm>
        <a:graphic>
          <a:graphicData uri="http://schemas.openxmlformats.org/presentationml/2006/ole">
            <p:oleObj spid="_x0000_s24580" name="CS ChemDraw Drawing" r:id="rId5" imgW="2787406" imgH="1101713" progId="ChemDraw.Document.6.0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7620000" y="990600"/>
          <a:ext cx="1292628" cy="1066800"/>
        </p:xfrm>
        <a:graphic>
          <a:graphicData uri="http://schemas.openxmlformats.org/presentationml/2006/ole">
            <p:oleObj spid="_x0000_s24581" name="CS ChemDraw Drawing" r:id="rId6" imgW="1151909" imgH="95053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54138" y="4064000"/>
          <a:ext cx="6073775" cy="1243013"/>
        </p:xfrm>
        <a:graphic>
          <a:graphicData uri="http://schemas.openxmlformats.org/presentationml/2006/ole">
            <p:oleObj spid="_x0000_s2050" name="CS ChemDraw Drawing" r:id="rId3" imgW="4445106" imgH="910632" progId="ChemDraw.Document.6.0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33400" y="5437188"/>
          <a:ext cx="2667000" cy="1401762"/>
        </p:xfrm>
        <a:graphic>
          <a:graphicData uri="http://schemas.openxmlformats.org/presentationml/2006/ole">
            <p:oleObj spid="_x0000_s2051" name="CS ChemDraw Drawing" r:id="rId4" imgW="1875737" imgH="985557" progId="ChemDraw.Document.6.0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29000" y="55626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Nature of linkage could be amide or ester!!!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Since the nature of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nitogen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was found as tertiary, so there should be an ester linkage.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76200"/>
            <a:ext cx="65383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Structure determination of Atropine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371600" y="685800"/>
          <a:ext cx="6297613" cy="3206750"/>
        </p:xfrm>
        <a:graphic>
          <a:graphicData uri="http://schemas.openxmlformats.org/presentationml/2006/ole">
            <p:oleObj spid="_x0000_s2052" name="CS ChemDraw Drawing" r:id="rId5" imgW="4666251" imgH="2375445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1430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DBEs = 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28600"/>
            <a:ext cx="69687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Structure determination of Tropic acid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781800" y="838200"/>
          <a:ext cx="1969687" cy="2286000"/>
        </p:xfrm>
        <a:graphic>
          <a:graphicData uri="http://schemas.openxmlformats.org/presentationml/2006/ole">
            <p:oleObj spid="_x0000_s3074" name="CS ChemDraw Drawing" r:id="rId3" imgW="1275359" imgH="1479444" progId="ChemDraw.Document.6.0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533400" y="1524000"/>
          <a:ext cx="6019800" cy="3758083"/>
        </p:xfrm>
        <a:graphic>
          <a:graphicData uri="http://schemas.openxmlformats.org/presentationml/2006/ole">
            <p:oleObj spid="_x0000_s3080" name="CS ChemDraw Drawing" r:id="rId4" imgW="3896240" imgH="2431750" progId="ChemDraw.Document.6.0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838200"/>
            <a:ext cx="44198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Functional group test:   DBEs = 5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Presence and number of –COOH group: Present, 1 number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Presence and number of –OH group: Present, 1 number</a:t>
            </a:r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Nature of –OH group :  Primary</a:t>
            </a:r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533401" y="5181600"/>
          <a:ext cx="8229600" cy="1587340"/>
        </p:xfrm>
        <a:graphic>
          <a:graphicData uri="http://schemas.openxmlformats.org/presentationml/2006/ole">
            <p:oleObj spid="_x0000_s3082" name="CS ChemDraw Drawing" r:id="rId5" imgW="5168935" imgH="996197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81000" y="1676400"/>
          <a:ext cx="8295774" cy="1600200"/>
        </p:xfrm>
        <a:graphic>
          <a:graphicData uri="http://schemas.openxmlformats.org/presentationml/2006/ole">
            <p:oleObj spid="_x0000_s4098" name="CS ChemDraw Drawing" r:id="rId3" imgW="5168935" imgH="996197" progId="ChemDraw.Document.6.0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209800" y="4267200"/>
          <a:ext cx="4448710" cy="1828800"/>
        </p:xfrm>
        <a:graphic>
          <a:graphicData uri="http://schemas.openxmlformats.org/presentationml/2006/ole">
            <p:oleObj spid="_x0000_s4099" name="CS ChemDraw Drawing" r:id="rId4" imgW="2748772" imgH="1130088" progId="ChemDraw.Document.6.0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3505200"/>
            <a:ext cx="8445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Atropic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acid was formed by the dehydration of Tropic acid, so the structure of Tropic acid  could be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either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Structure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was confirmed as Tropic acid.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28600"/>
            <a:ext cx="69687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Structure determination of Tropic acid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7696200" y="139700"/>
          <a:ext cx="1371600" cy="1481138"/>
        </p:xfrm>
        <a:graphic>
          <a:graphicData uri="http://schemas.openxmlformats.org/presentationml/2006/ole">
            <p:oleObj spid="_x0000_s4100" name="CS ChemDraw Drawing" r:id="rId5" imgW="1275359" imgH="1376144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28600"/>
            <a:ext cx="4448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Synthesis of Tropic acid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28600" y="2209800"/>
          <a:ext cx="8676328" cy="2895600"/>
        </p:xfrm>
        <a:graphic>
          <a:graphicData uri="http://schemas.openxmlformats.org/presentationml/2006/ole">
            <p:oleObj spid="_x0000_s5122" name="CS ChemDraw Drawing" r:id="rId3" imgW="5261745" imgH="1755205" progId="ChemDraw.Document.6.0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371600"/>
            <a:ext cx="3346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Muller and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Wislicenus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synthesis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7286779" y="228600"/>
          <a:ext cx="1552421" cy="1676400"/>
        </p:xfrm>
        <a:graphic>
          <a:graphicData uri="http://schemas.openxmlformats.org/presentationml/2006/ole">
            <p:oleObj spid="_x0000_s5124" name="CS ChemDraw Drawing" r:id="rId4" imgW="1275359" imgH="1376144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6200"/>
            <a:ext cx="6364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Structure determination of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838200"/>
            <a:ext cx="452239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DBEs = 2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FG test: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Nature of nitrogen- tertiary, N-CH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group present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-OH group present, nature of OH- secondary alcohol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7086600" y="677929"/>
          <a:ext cx="1905000" cy="1912871"/>
        </p:xfrm>
        <a:graphic>
          <a:graphicData uri="http://schemas.openxmlformats.org/presentationml/2006/ole">
            <p:oleObj spid="_x0000_s18435" name="CS ChemDraw Drawing" r:id="rId3" imgW="1151909" imgH="1156688" progId="ChemDraw.Document.6.0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914400" y="2286000"/>
          <a:ext cx="6342462" cy="2819400"/>
        </p:xfrm>
        <a:graphic>
          <a:graphicData uri="http://schemas.openxmlformats.org/presentationml/2006/ole">
            <p:oleObj spid="_x0000_s18436" name="CS ChemDraw Drawing" r:id="rId4" imgW="4235063" imgH="1883331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90500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Ladenburg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362200" y="5715000"/>
          <a:ext cx="4164289" cy="1066800"/>
        </p:xfrm>
        <a:graphic>
          <a:graphicData uri="http://schemas.openxmlformats.org/presentationml/2006/ole">
            <p:oleObj spid="_x0000_s18437" name="CS ChemDraw Drawing" r:id="rId5" imgW="2632871" imgH="674772" progId="ChemDraw.Document.6.0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5130225"/>
            <a:ext cx="9193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Based on these observations Ladenburg proposed following two structures of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but both were incorrect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do not add on the bromine.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6200"/>
            <a:ext cx="6364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Structure determination of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85800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Merling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Oxidation (degradation) studies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905000" y="1295400"/>
          <a:ext cx="3701143" cy="762000"/>
        </p:xfrm>
        <a:graphic>
          <a:graphicData uri="http://schemas.openxmlformats.org/presentationml/2006/ole">
            <p:oleObj spid="_x0000_s19458" name="CS ChemDraw Drawing" r:id="rId3" imgW="2267404" imgH="465956" progId="ChemDraw.Document.6.0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752600" y="2743200"/>
          <a:ext cx="4191000" cy="1458388"/>
        </p:xfrm>
        <a:graphic>
          <a:graphicData uri="http://schemas.openxmlformats.org/presentationml/2006/ole">
            <p:oleObj spid="_x0000_s19459" name="CS ChemDraw Drawing" r:id="rId4" imgW="2672837" imgH="930582" progId="ChemDraw.Document.6.0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7086600" y="609600"/>
          <a:ext cx="1905000" cy="1912937"/>
        </p:xfrm>
        <a:graphic>
          <a:graphicData uri="http://schemas.openxmlformats.org/presentationml/2006/ole">
            <p:oleObj spid="_x0000_s19460" name="CS ChemDraw Drawing" r:id="rId5" imgW="1151909" imgH="1156688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158425"/>
            <a:ext cx="83746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Tropinic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acid and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have same number carbons so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Merling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suggested that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-OH group must be present on a ring and he proposed following two saturated structures of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983672" y="4495800"/>
          <a:ext cx="7550728" cy="1524000"/>
        </p:xfrm>
        <a:graphic>
          <a:graphicData uri="http://schemas.openxmlformats.org/presentationml/2006/ole">
            <p:oleObj spid="_x0000_s19461" name="CS ChemDraw Drawing" r:id="rId6" imgW="4844322" imgH="978020" progId="ChemDraw.Document.6.0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4114800"/>
            <a:ext cx="3852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Willstatter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Reinvestigated the oxidation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7912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Isolation of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Tropinone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(a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ketone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 confirmed the nature of –OH as secondary.</a:t>
            </a:r>
          </a:p>
          <a:p>
            <a:pPr algn="just"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Isolation of N-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methylesuccinimide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confirmed the presence of 5-membered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heterocycle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 N-atom must be common to both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piperidine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(6-memb) as well as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pyrrolidine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(5-memb) ring since there is only one N-atom in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838200" y="1828800"/>
          <a:ext cx="6689511" cy="1406525"/>
        </p:xfrm>
        <a:graphic>
          <a:graphicData uri="http://schemas.openxmlformats.org/presentationml/2006/ole">
            <p:oleObj spid="_x0000_s20482" name="CS ChemDraw Drawing" r:id="rId3" imgW="4673800" imgH="982897" progId="ChemDraw.Document.6.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76200"/>
            <a:ext cx="63643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Structure determination of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429000" y="3276600"/>
          <a:ext cx="1676400" cy="1683385"/>
        </p:xfrm>
        <a:graphic>
          <a:graphicData uri="http://schemas.openxmlformats.org/presentationml/2006/ole">
            <p:oleObj spid="_x0000_s20483" name="CS ChemDraw Drawing" r:id="rId4" imgW="1151909" imgH="1156688" progId="ChemDraw.Document.6.0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685800"/>
            <a:ext cx="8839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Willstatter</a:t>
            </a:r>
          </a:p>
          <a:p>
            <a:pPr algn="just">
              <a:buFont typeface="Arial" pitchFamily="34" charset="0"/>
              <a:buChar char="•"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Derivatization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Tropinone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confirmed the presence of –CH2-CO-CH2- moiety in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Based on these observations he modified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Merlings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structure and proposed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folloing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structure which was found correct by further degradation studies.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447800" y="4953000"/>
          <a:ext cx="6385011" cy="1704976"/>
        </p:xfrm>
        <a:graphic>
          <a:graphicData uri="http://schemas.openxmlformats.org/presentationml/2006/ole">
            <p:oleObj spid="_x0000_s20484" name="CS ChemDraw Drawing" r:id="rId5" imgW="4102287" imgH="109506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0" y="228600"/>
            <a:ext cx="38102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Reactions of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Tropine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57200" y="1066800"/>
          <a:ext cx="8005652" cy="1600200"/>
        </p:xfrm>
        <a:graphic>
          <a:graphicData uri="http://schemas.openxmlformats.org/presentationml/2006/ole">
            <p:oleObj spid="_x0000_s21507" name="CS ChemDraw Drawing" r:id="rId3" imgW="5464683" imgH="1092403" progId="ChemDraw.Document.6.0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533400" y="2819399"/>
          <a:ext cx="7924800" cy="1625267"/>
        </p:xfrm>
        <a:graphic>
          <a:graphicData uri="http://schemas.openxmlformats.org/presentationml/2006/ole">
            <p:oleObj spid="_x0000_s21508" name="CS ChemDraw Drawing" r:id="rId4" imgW="5804838" imgH="1189939" progId="ChemDraw.Document.6.0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533400" y="4648200"/>
          <a:ext cx="8001000" cy="1481018"/>
        </p:xfrm>
        <a:graphic>
          <a:graphicData uri="http://schemas.openxmlformats.org/presentationml/2006/ole">
            <p:oleObj spid="_x0000_s21509" name="CS ChemDraw Drawing" r:id="rId5" imgW="5796845" imgH="107245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360</Words>
  <Application>Microsoft Office PowerPoint</Application>
  <PresentationFormat>On-screen Show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46</cp:revision>
  <dcterms:created xsi:type="dcterms:W3CDTF">2006-08-16T00:00:00Z</dcterms:created>
  <dcterms:modified xsi:type="dcterms:W3CDTF">2020-04-30T08:43:40Z</dcterms:modified>
</cp:coreProperties>
</file>