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3" r:id="rId5"/>
    <p:sldId id="260" r:id="rId6"/>
    <p:sldId id="261" r:id="rId7"/>
    <p:sldId id="262" r:id="rId8"/>
    <p:sldId id="263" r:id="rId9"/>
    <p:sldId id="274" r:id="rId10"/>
    <p:sldId id="278" r:id="rId11"/>
    <p:sldId id="279" r:id="rId12"/>
    <p:sldId id="280" r:id="rId13"/>
    <p:sldId id="281" r:id="rId14"/>
    <p:sldId id="282" r:id="rId15"/>
    <p:sldId id="275" r:id="rId16"/>
    <p:sldId id="264" r:id="rId17"/>
    <p:sldId id="276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7716063" cy="777160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E0EB7-D770-46AA-A9A4-67A00A40FBE7}" type="datetimeFigureOut">
              <a:rPr lang="en-US" smtClean="0"/>
              <a:t>15/9/2020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1A7D-0BB0-462F-BD39-25186598E2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E0EB7-D770-46AA-A9A4-67A00A40FBE7}" type="datetimeFigureOut">
              <a:rPr lang="en-US" smtClean="0"/>
              <a:t>15/9/2020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1A7D-0BB0-462F-BD39-25186598E2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E0EB7-D770-46AA-A9A4-67A00A40FBE7}" type="datetimeFigureOut">
              <a:rPr lang="en-US" smtClean="0"/>
              <a:t>15/9/2020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1A7D-0BB0-462F-BD39-25186598E2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E0EB7-D770-46AA-A9A4-67A00A40FBE7}" type="datetimeFigureOut">
              <a:rPr lang="en-US" smtClean="0"/>
              <a:t>15/9/2020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1A7D-0BB0-462F-BD39-25186598E2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E0EB7-D770-46AA-A9A4-67A00A40FBE7}" type="datetimeFigureOut">
              <a:rPr lang="en-US" smtClean="0"/>
              <a:t>15/9/2020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1A7D-0BB0-462F-BD39-25186598E2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E0EB7-D770-46AA-A9A4-67A00A40FBE7}" type="datetimeFigureOut">
              <a:rPr lang="en-US" smtClean="0"/>
              <a:t>15/9/2020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1A7D-0BB0-462F-BD39-25186598E2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E0EB7-D770-46AA-A9A4-67A00A40FBE7}" type="datetimeFigureOut">
              <a:rPr lang="en-US" smtClean="0"/>
              <a:t>15/9/2020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1A7D-0BB0-462F-BD39-25186598E2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E0EB7-D770-46AA-A9A4-67A00A40FBE7}" type="datetimeFigureOut">
              <a:rPr lang="en-US" smtClean="0"/>
              <a:t>15/9/2020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1A7D-0BB0-462F-BD39-25186598E2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E0EB7-D770-46AA-A9A4-67A00A40FBE7}" type="datetimeFigureOut">
              <a:rPr lang="en-US" smtClean="0"/>
              <a:t>15/9/2020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1A7D-0BB0-462F-BD39-25186598E2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E0EB7-D770-46AA-A9A4-67A00A40FBE7}" type="datetimeFigureOut">
              <a:rPr lang="en-US" smtClean="0"/>
              <a:t>15/9/2020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1A7D-0BB0-462F-BD39-25186598E2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E0EB7-D770-46AA-A9A4-67A00A40FBE7}" type="datetimeFigureOut">
              <a:rPr lang="en-US" smtClean="0"/>
              <a:t>15/9/2020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21A7D-0BB0-462F-BD39-25186598E2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E0EB7-D770-46AA-A9A4-67A00A40FBE7}" type="datetimeFigureOut">
              <a:rPr lang="en-US" smtClean="0"/>
              <a:t>15/9/2020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21A7D-0BB0-462F-BD39-25186598E20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TRODUCTION&#10;• Proteins are an important class&#10;of biological macromolecules&#10;which are the polymers of&#10;amino acids.&#10;• Bioch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144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4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09600"/>
            <a:ext cx="6838950" cy="4791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The ψ (psi) Angle&#10;The bond from the α-carbon to the carbonyl group (at the&#10;C-terminus) of the amino acid residue can rota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7620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The φ (phi) Angle&#10;The bond from the nitrogen (at the N-terminus) to the α-&#10;carbon of the amino acid residue can rotate an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38200"/>
            <a:ext cx="66103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The Ramachandran Plot&#10;We can vary ψ from –180° to 180° and we can vary φ from –&#10;180° to 180° (that is 360° of rotation fo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90600"/>
            <a:ext cx="66103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The Allowed Regions in a Ramachandran Plot&#10;for Hexokinase&#10;15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7620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• White regions : Sterically&#10;disallowed for all amino acids&#10;except glycine.&#10;• Red regions : allowed regions&#10;namely the a-h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66800"/>
            <a:ext cx="66103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3.A cross-section view of&#10;α-helix&#10;4.Tightly-packed interior&#10;core of α-helix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906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• Spiral structure&#10;• Tightly packed, coiled polypeptide&#10;backbone core.&#10;• Side chain extend outwards&#10;• Stabilized by H bond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7315200" cy="5629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• Carbonyl group of every peptide bond is in a&#10;position to form a hydrogen bond with NH&#10;group of peptide bond in the next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90600"/>
            <a:ext cx="63055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• α-helix is seen in α-keratin, found in skin and&#10;its appendages such as hair, nails etc.&#10;• Basic structural unit of α-ker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0668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ECONDARY STRUCTURE&#10;• Segments of the polypeptide strands repeatedly coil&#10;or fold in a pattern which contribute to overall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85800"/>
            <a:ext cx="63055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• Destabilization of α-helix can occur as follows :-&#10;I. Prolyl residue cannot participate in α-helix&#10;structure, so creates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838200"/>
            <a:ext cx="73914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BETA PLEATED SHEET&#10;• Identified by Pauling and Corey.&#10;• Formation depends on intermolecular H bond&#10;• Formed by parallel al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762000"/>
            <a:ext cx="668655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•Parallel: H bonded neighboring polypeptide aligned in same N-to-&#10;C terminus direction, repeat period is shorter&#10;•Anti par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572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α-helix BETAPLEATEDSHEET&#10;Polypeptide chain is called beta strand,&#10;fully extended confirmation&#10;Polypeptide chain is tightly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6096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EXAMPLE-Silk fibroin&#10;• Anti parallel pleated sheet structure, stable.&#10;• Member of a class of fibrillar protein called α-&#10;k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144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RANDOM COIL&#10;• 3rd type of secondary structure&#10;• When a polypeptide contains adjacent buly&#10;residue or charged residue, repu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334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BETA BENDS&#10;• Permits the change of direction of the&#10;peptide chain to get a folded structure.&#10;• It gives a protein globular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14400"/>
            <a:ext cx="69342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• The concept of secondary structure was first&#10;introduced by Kaj Ulrik Linderstrøm-Lang at&#10;Stanford in 1952.&#10;• Formed and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57200"/>
            <a:ext cx="6534150" cy="5172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ECONDARY STRUCTURE&#10;• Localized arrangement of adjacent amino acids formed as the polypeptide&#10;chain folds.&#10;• It consists o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85800"/>
            <a:ext cx="7143750" cy="5476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• Regular local structures formed by single&#10;strands of peptide chain due to constraints on&#10;backbone conformation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43000"/>
            <a:ext cx="66103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LPHA HELIX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5334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• Pauling and Corey found that a polypeptide chain with&#10;planar peptide bonds would form a right handed&#10;helical structure b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762000"/>
            <a:ext cx="638175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TRUCTURE OF THE α-helix&#10;1. A ribbon depiction&#10;with the α-carbon and&#10;side chains&#10;2.Side view of ball and stick&#10;version dep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6457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POLYPEPTIDE&#10;CHAIN CONFORMATIONS&#10;• The only reasonably free movements&#10;are rotations around the C α-N bond&#10;(measured as ϕ )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7200"/>
            <a:ext cx="6457950" cy="5095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0</Words>
  <Application>Microsoft Office PowerPoint</Application>
  <PresentationFormat>On-screen Show (4:3)</PresentationFormat>
  <Paragraphs>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Vishal</dc:creator>
  <cp:lastModifiedBy>Vishal</cp:lastModifiedBy>
  <cp:revision>7</cp:revision>
  <dcterms:created xsi:type="dcterms:W3CDTF">2020-09-15T03:30:28Z</dcterms:created>
  <dcterms:modified xsi:type="dcterms:W3CDTF">2020-09-15T04:54:53Z</dcterms:modified>
</cp:coreProperties>
</file>